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33"/>
  </p:notesMasterIdLst>
  <p:handoutMasterIdLst>
    <p:handoutMasterId r:id="rId34"/>
  </p:handoutMasterIdLst>
  <p:sldIdLst>
    <p:sldId id="338" r:id="rId6"/>
    <p:sldId id="505" r:id="rId7"/>
    <p:sldId id="429" r:id="rId8"/>
    <p:sldId id="479" r:id="rId9"/>
    <p:sldId id="478" r:id="rId10"/>
    <p:sldId id="477" r:id="rId11"/>
    <p:sldId id="488" r:id="rId12"/>
    <p:sldId id="490" r:id="rId13"/>
    <p:sldId id="491" r:id="rId14"/>
    <p:sldId id="492" r:id="rId15"/>
    <p:sldId id="508" r:id="rId16"/>
    <p:sldId id="502" r:id="rId17"/>
    <p:sldId id="476" r:id="rId18"/>
    <p:sldId id="507" r:id="rId19"/>
    <p:sldId id="503" r:id="rId20"/>
    <p:sldId id="504" r:id="rId21"/>
    <p:sldId id="496" r:id="rId22"/>
    <p:sldId id="497" r:id="rId23"/>
    <p:sldId id="506" r:id="rId24"/>
    <p:sldId id="498" r:id="rId25"/>
    <p:sldId id="499" r:id="rId26"/>
    <p:sldId id="500" r:id="rId27"/>
    <p:sldId id="509" r:id="rId28"/>
    <p:sldId id="510" r:id="rId29"/>
    <p:sldId id="511" r:id="rId30"/>
    <p:sldId id="512" r:id="rId31"/>
    <p:sldId id="513" r:id="rId32"/>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109530C-FCCD-7243-0E45-203FB6A75893}" name="Dan Woodfin" initials="DW" userId="Dan Woodfin" providerId="None"/>
  <p188:author id="{FA27DE27-4B96-A59E-FDD9-EF7C24BC629B}" name="Schmall, John" initials="SJ" userId="S::john.schmall@ercot.com::f98f7ff2-2efd-46b1-a0be-6e7428f04ce8" providerId="AD"/>
  <p188:author id="{61CD393B-B17F-647C-CC65-41A4EDC8BC3E}" name="Woodfin, Dan" initials="WD" userId="S::dan.woodfin@ercot.com::241f4bb4-a54f-4ff5-bea3-a7be5eec2bbc" providerId="AD"/>
  <p188:author id="{45A5BF4A-79CF-094C-5A49-8F5E49E493A8}" name="Schmall, John" initials="SJ" userId="S::John.Schmall@ercot.com::f98f7ff2-2efd-46b1-a0be-6e7428f04ce8" providerId="AD"/>
  <p188:author id="{589DC168-78C1-DDF1-674F-BBBA7FBEB40B}" name="Gallo, Andrew" initials="GA" userId="S::Andrew.Gallo@ercot.com::cc58da07-39e6-4d6c-a067-ef04bd655513" providerId="AD"/>
  <p188:author id="{B26D2F69-58CA-BED0-CB81-B411BE637E61}" name="Rickerson, Woody" initials="RW" userId="S::woody.rickerson@ercot.com::4c3e11ff-1da2-4c35-b71e-7b91a6389016" providerId="AD"/>
  <p188:author id="{1E6A1C6D-95E2-9F58-4E53-AFEA81F9AAB2}" name="Solis, Stephen" initials="SS" userId="S::Stephen.Solis@ercot.com::4217e5b7-af20-42de-818f-e9ca39127043" providerId="AD"/>
  <p188:author id="{79884AAB-9EF0-6972-2455-CD9E7CA7FCA0}" name="Gallo, Andrew" initials="GA" userId="S::andrew.gallo@ercot.com::cc58da07-39e6-4d6c-a067-ef04bd655513" providerId="AD"/>
  <p188:author id="{575809B5-6CA8-E837-43EE-2C1B7D4EB6E0}" name="Dan Woodfin2" initials="DW2" userId="Dan Woodfin2" providerId="None"/>
  <p188:author id="{40DB8FD6-CA5D-1B0A-3489-5F753D80E76B}" name="Solis, Stephen" initials="SS" userId="S::stephen.solis@ercot.com::4217e5b7-af20-42de-818f-e9ca3912704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C41280"/>
    <a:srgbClr val="C1F7FF"/>
    <a:srgbClr val="00AE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761AE9-A088-4885-85FB-D5964E57F2D7}" v="277" dt="2024-08-07T20:56:25.9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1498" y="62"/>
      </p:cViewPr>
      <p:guideLst>
        <p:guide orient="horz" pos="2160"/>
        <p:guide pos="2880"/>
      </p:guideLst>
    </p:cSldViewPr>
  </p:slideViewPr>
  <p:notesTextViewPr>
    <p:cViewPr>
      <p:scale>
        <a:sx n="3" d="2"/>
        <a:sy n="3" d="2"/>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5/10/relationships/revisionInfo" Target="revisionInfo.xml"/><Relationship Id="rId21" Type="http://schemas.openxmlformats.org/officeDocument/2006/relationships/slide" Target="slides/slide16.xml"/><Relationship Id="rId34"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heme" Target="theme/theme1.xml"/><Relationship Id="rId40"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 Id="rId8" Type="http://schemas.openxmlformats.org/officeDocument/2006/relationships/slide" Target="slides/slide3.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383" cy="471348"/>
          </a:xfrm>
          <a:prstGeom prst="rect">
            <a:avLst/>
          </a:prstGeom>
        </p:spPr>
        <p:txBody>
          <a:bodyPr vert="horz" lIns="92464" tIns="46232" rIns="92464" bIns="46232" rtlCol="0"/>
          <a:lstStyle>
            <a:lvl1pPr algn="l">
              <a:defRPr sz="1200"/>
            </a:lvl1pPr>
          </a:lstStyle>
          <a:p>
            <a:endParaRPr lang="en-US" dirty="0"/>
          </a:p>
        </p:txBody>
      </p:sp>
      <p:sp>
        <p:nvSpPr>
          <p:cNvPr id="3" name="Date Placeholder 2"/>
          <p:cNvSpPr>
            <a:spLocks noGrp="1"/>
          </p:cNvSpPr>
          <p:nvPr>
            <p:ph type="dt" sz="quarter" idx="1"/>
          </p:nvPr>
        </p:nvSpPr>
        <p:spPr>
          <a:xfrm>
            <a:off x="4022485" y="0"/>
            <a:ext cx="3078383" cy="471348"/>
          </a:xfrm>
          <a:prstGeom prst="rect">
            <a:avLst/>
          </a:prstGeom>
        </p:spPr>
        <p:txBody>
          <a:bodyPr vert="horz" lIns="92464" tIns="46232" rIns="92464" bIns="46232" rtlCol="0"/>
          <a:lstStyle>
            <a:lvl1pPr algn="r">
              <a:defRPr sz="1200"/>
            </a:lvl1pPr>
          </a:lstStyle>
          <a:p>
            <a:fld id="{F750BF31-E9A8-4E88-81E7-44C5092290FC}" type="datetimeFigureOut">
              <a:rPr lang="en-US" smtClean="0"/>
              <a:t>8/8/2024</a:t>
            </a:fld>
            <a:endParaRPr lang="en-US" dirty="0"/>
          </a:p>
        </p:txBody>
      </p:sp>
      <p:sp>
        <p:nvSpPr>
          <p:cNvPr id="4" name="Footer Placeholder 3"/>
          <p:cNvSpPr>
            <a:spLocks noGrp="1"/>
          </p:cNvSpPr>
          <p:nvPr>
            <p:ph type="ftr" sz="quarter" idx="2"/>
          </p:nvPr>
        </p:nvSpPr>
        <p:spPr>
          <a:xfrm>
            <a:off x="0" y="8917128"/>
            <a:ext cx="3078383" cy="471348"/>
          </a:xfrm>
          <a:prstGeom prst="rect">
            <a:avLst/>
          </a:prstGeom>
        </p:spPr>
        <p:txBody>
          <a:bodyPr vert="horz" lIns="92464" tIns="46232" rIns="92464" bIns="46232"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2485" y="8917128"/>
            <a:ext cx="3078383" cy="471348"/>
          </a:xfrm>
          <a:prstGeom prst="rect">
            <a:avLst/>
          </a:prstGeom>
        </p:spPr>
        <p:txBody>
          <a:bodyPr vert="horz" lIns="92464" tIns="46232" rIns="92464" bIns="46232"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1" tIns="47111" rIns="94221" bIns="47111" rtlCol="0"/>
          <a:lstStyle>
            <a:lvl1pPr algn="l">
              <a:defRPr sz="1200"/>
            </a:lvl1pPr>
          </a:lstStyle>
          <a:p>
            <a:endParaRPr lang="en-US" dirty="0"/>
          </a:p>
        </p:txBody>
      </p:sp>
      <p:sp>
        <p:nvSpPr>
          <p:cNvPr id="3" name="Date Placeholder 2"/>
          <p:cNvSpPr>
            <a:spLocks noGrp="1"/>
          </p:cNvSpPr>
          <p:nvPr>
            <p:ph type="dt" idx="1"/>
          </p:nvPr>
        </p:nvSpPr>
        <p:spPr>
          <a:xfrm>
            <a:off x="4023093" y="0"/>
            <a:ext cx="3077739" cy="469424"/>
          </a:xfrm>
          <a:prstGeom prst="rect">
            <a:avLst/>
          </a:prstGeom>
        </p:spPr>
        <p:txBody>
          <a:bodyPr vert="horz" lIns="94221" tIns="47111" rIns="94221" bIns="47111" rtlCol="0"/>
          <a:lstStyle>
            <a:lvl1pPr algn="r">
              <a:defRPr sz="1200"/>
            </a:lvl1pPr>
          </a:lstStyle>
          <a:p>
            <a:fld id="{67EFB637-CCC9-4803-8851-F6915048CBB4}" type="datetimeFigureOut">
              <a:rPr lang="en-US" smtClean="0"/>
              <a:t>8/8/2024</a:t>
            </a:fld>
            <a:endParaRPr lang="en-US" dirty="0"/>
          </a:p>
        </p:txBody>
      </p:sp>
      <p:sp>
        <p:nvSpPr>
          <p:cNvPr id="4" name="Slide Image Placeholder 3"/>
          <p:cNvSpPr>
            <a:spLocks noGrp="1" noRot="1" noChangeAspect="1"/>
          </p:cNvSpPr>
          <p:nvPr>
            <p:ph type="sldImg" idx="2"/>
          </p:nvPr>
        </p:nvSpPr>
        <p:spPr>
          <a:xfrm>
            <a:off x="1203325" y="703263"/>
            <a:ext cx="4695825" cy="3521075"/>
          </a:xfrm>
          <a:prstGeom prst="rect">
            <a:avLst/>
          </a:prstGeom>
          <a:noFill/>
          <a:ln w="12700">
            <a:solidFill>
              <a:prstClr val="black"/>
            </a:solidFill>
          </a:ln>
        </p:spPr>
        <p:txBody>
          <a:bodyPr vert="horz" lIns="94221" tIns="47111" rIns="94221" bIns="47111" rtlCol="0" anchor="ctr"/>
          <a:lstStyle/>
          <a:p>
            <a:endParaRPr lang="en-US" dirty="0"/>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1" tIns="47111" rIns="94221" bIns="4711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4221" tIns="47111" rIns="94221" bIns="47111"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3" y="8917422"/>
            <a:ext cx="3077739" cy="469424"/>
          </a:xfrm>
          <a:prstGeom prst="rect">
            <a:avLst/>
          </a:prstGeom>
        </p:spPr>
        <p:txBody>
          <a:bodyPr vert="horz" lIns="94221" tIns="47111" rIns="94221" bIns="47111"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3325" y="703263"/>
            <a:ext cx="4695825" cy="3521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dirty="0"/>
          </a:p>
        </p:txBody>
      </p:sp>
    </p:spTree>
    <p:extLst>
      <p:ext uri="{BB962C8B-B14F-4D97-AF65-F5344CB8AC3E}">
        <p14:creationId xmlns:p14="http://schemas.microsoft.com/office/powerpoint/2010/main" val="101119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3829182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3</a:t>
            </a:fld>
            <a:endParaRPr lang="en-US" dirty="0"/>
          </a:p>
        </p:txBody>
      </p:sp>
    </p:spTree>
    <p:extLst>
      <p:ext uri="{BB962C8B-B14F-4D97-AF65-F5344CB8AC3E}">
        <p14:creationId xmlns:p14="http://schemas.microsoft.com/office/powerpoint/2010/main" val="41309311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4</a:t>
            </a:fld>
            <a:endParaRPr lang="en-US" dirty="0"/>
          </a:p>
        </p:txBody>
      </p:sp>
    </p:spTree>
    <p:extLst>
      <p:ext uri="{BB962C8B-B14F-4D97-AF65-F5344CB8AC3E}">
        <p14:creationId xmlns:p14="http://schemas.microsoft.com/office/powerpoint/2010/main" val="4186939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5</a:t>
            </a:fld>
            <a:endParaRPr lang="en-US" dirty="0"/>
          </a:p>
        </p:txBody>
      </p:sp>
    </p:spTree>
    <p:extLst>
      <p:ext uri="{BB962C8B-B14F-4D97-AF65-F5344CB8AC3E}">
        <p14:creationId xmlns:p14="http://schemas.microsoft.com/office/powerpoint/2010/main" val="27000458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6</a:t>
            </a:fld>
            <a:endParaRPr lang="en-US" dirty="0"/>
          </a:p>
        </p:txBody>
      </p:sp>
    </p:spTree>
    <p:extLst>
      <p:ext uri="{BB962C8B-B14F-4D97-AF65-F5344CB8AC3E}">
        <p14:creationId xmlns:p14="http://schemas.microsoft.com/office/powerpoint/2010/main" val="5034439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13</a:t>
            </a:fld>
            <a:endParaRPr lang="en-US" dirty="0"/>
          </a:p>
        </p:txBody>
      </p:sp>
    </p:spTree>
    <p:extLst>
      <p:ext uri="{BB962C8B-B14F-4D97-AF65-F5344CB8AC3E}">
        <p14:creationId xmlns:p14="http://schemas.microsoft.com/office/powerpoint/2010/main" val="2945831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dirty="0"/>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1"/>
                </a:solidFill>
              </a:defRPr>
            </a:lvl1pPr>
            <a:lvl2pPr>
              <a:defRPr sz="2400">
                <a:solidFill>
                  <a:schemeClr val="tx1"/>
                </a:solidFill>
              </a:defRPr>
            </a:lvl2pPr>
            <a:lvl3pPr>
              <a:defRPr sz="2200">
                <a:solidFill>
                  <a:schemeClr val="tx1"/>
                </a:solidFill>
              </a:defRPr>
            </a:lvl3pPr>
            <a:lvl4pPr>
              <a:defRPr sz="2100">
                <a:solidFill>
                  <a:schemeClr val="tx1"/>
                </a:solidFill>
              </a:defRPr>
            </a:lvl4pPr>
            <a:lvl5pPr>
              <a:defRPr sz="20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a:t>Footer text goes here.</a:t>
            </a:r>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dirty="0"/>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527229" y="1634216"/>
            <a:ext cx="5204791" cy="3847207"/>
          </a:xfrm>
          <a:prstGeom prst="rect">
            <a:avLst/>
          </a:prstGeom>
          <a:noFill/>
        </p:spPr>
        <p:txBody>
          <a:bodyPr wrap="square" lIns="91440" tIns="45720" rIns="91440" bIns="45720" rtlCol="0" anchor="t">
            <a:spAutoFit/>
          </a:bodyPr>
          <a:lstStyle/>
          <a:p>
            <a:r>
              <a:rPr lang="en-US" sz="2800" b="1" dirty="0"/>
              <a:t>Nodal Operating Guide Revision Request (NOGRR) 245, Inverter-Based Resource (IBR) Ride-Through Requirements </a:t>
            </a:r>
          </a:p>
          <a:p>
            <a:endParaRPr lang="en-US" sz="2800" b="1" dirty="0"/>
          </a:p>
          <a:p>
            <a:r>
              <a:rPr lang="en-US" sz="2800" b="1" dirty="0"/>
              <a:t>ERCOT Update</a:t>
            </a:r>
          </a:p>
          <a:p>
            <a:endParaRPr lang="en-US" sz="2800" b="1" dirty="0"/>
          </a:p>
          <a:p>
            <a:r>
              <a:rPr lang="en-US" sz="2000" b="1" dirty="0"/>
              <a:t>August 8, 2024</a:t>
            </a:r>
            <a:endParaRPr lang="en-US" sz="2000" b="1" dirty="0">
              <a:cs typeface="Arial"/>
            </a:endParaRPr>
          </a:p>
        </p:txBody>
      </p:sp>
    </p:spTree>
    <p:extLst>
      <p:ext uri="{BB962C8B-B14F-4D97-AF65-F5344CB8AC3E}">
        <p14:creationId xmlns:p14="http://schemas.microsoft.com/office/powerpoint/2010/main" val="3676918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EFAAE-A4D3-2995-5EA2-7D076179EAC4}"/>
              </a:ext>
            </a:extLst>
          </p:cNvPr>
          <p:cNvSpPr>
            <a:spLocks noGrp="1"/>
          </p:cNvSpPr>
          <p:nvPr>
            <p:ph type="title"/>
          </p:nvPr>
        </p:nvSpPr>
        <p:spPr/>
        <p:txBody>
          <a:bodyPr/>
          <a:lstStyle/>
          <a:p>
            <a:r>
              <a:rPr lang="en-US" dirty="0"/>
              <a:t>Changes to TAC-Recommended NOGRR 245</a:t>
            </a:r>
          </a:p>
        </p:txBody>
      </p:sp>
      <p:sp>
        <p:nvSpPr>
          <p:cNvPr id="3" name="Content Placeholder 2">
            <a:extLst>
              <a:ext uri="{FF2B5EF4-FFF2-40B4-BE49-F238E27FC236}">
                <a16:creationId xmlns:a16="http://schemas.microsoft.com/office/drawing/2014/main" id="{DEEF35EF-85F9-6D8B-027C-D7D623A21EBC}"/>
              </a:ext>
            </a:extLst>
          </p:cNvPr>
          <p:cNvSpPr>
            <a:spLocks noGrp="1"/>
          </p:cNvSpPr>
          <p:nvPr>
            <p:ph idx="1"/>
          </p:nvPr>
        </p:nvSpPr>
        <p:spPr>
          <a:xfrm>
            <a:off x="304800" y="1143000"/>
            <a:ext cx="8534400" cy="5108714"/>
          </a:xfrm>
        </p:spPr>
        <p:txBody>
          <a:bodyPr/>
          <a:lstStyle/>
          <a:p>
            <a:pPr marL="0" indent="0">
              <a:lnSpc>
                <a:spcPct val="114000"/>
              </a:lnSpc>
              <a:buNone/>
            </a:pPr>
            <a:r>
              <a:rPr lang="en-US" sz="2000" dirty="0"/>
              <a:t>3. </a:t>
            </a:r>
            <a:r>
              <a:rPr lang="en-US" sz="2000" u="sng" dirty="0"/>
              <a:t>Corrections</a:t>
            </a:r>
            <a:endParaRPr lang="en-US" u="sng" dirty="0"/>
          </a:p>
          <a:p>
            <a:pPr>
              <a:lnSpc>
                <a:spcPct val="114000"/>
              </a:lnSpc>
            </a:pPr>
            <a:r>
              <a:rPr lang="en-US" sz="1700" dirty="0">
                <a:effectLst/>
                <a:ea typeface="Times New Roman" panose="02020603050405020304" pitchFamily="18" charset="0"/>
                <a:cs typeface="Times New Roman" panose="02020603050405020304" pitchFamily="18" charset="0"/>
              </a:rPr>
              <a:t>§ 2.9.1.1(1) Typographical errors in formulae in Tables A &amp; B</a:t>
            </a:r>
          </a:p>
          <a:p>
            <a:pPr>
              <a:lnSpc>
                <a:spcPct val="114000"/>
              </a:lnSpc>
            </a:pPr>
            <a:r>
              <a:rPr lang="en-US" sz="1700" dirty="0">
                <a:effectLst/>
                <a:ea typeface="Times New Roman" panose="02020603050405020304" pitchFamily="18" charset="0"/>
                <a:cs typeface="Times New Roman" panose="02020603050405020304" pitchFamily="18" charset="0"/>
              </a:rPr>
              <a:t>§ </a:t>
            </a:r>
            <a:r>
              <a:rPr lang="en-US" sz="1700" dirty="0"/>
              <a:t>2.9.1.1(8) (renumbered) Corrects paragraph numbers due to deletion of original section 2.9.1.1(7) and REs must complete maximization by 12/31/25</a:t>
            </a:r>
          </a:p>
          <a:p>
            <a:pPr>
              <a:lnSpc>
                <a:spcPct val="114000"/>
              </a:lnSpc>
            </a:pPr>
            <a:r>
              <a:rPr lang="en-US" sz="1700" dirty="0">
                <a:effectLst/>
                <a:latin typeface="Arial" panose="020B0604020202020204" pitchFamily="34" charset="0"/>
                <a:ea typeface="Times New Roman" panose="02020603050405020304" pitchFamily="18" charset="0"/>
                <a:cs typeface="Times New Roman" panose="02020603050405020304" pitchFamily="18" charset="0"/>
              </a:rPr>
              <a:t>§ 2.9.1.2(7) Number changed to (7)</a:t>
            </a:r>
            <a:endParaRPr lang="en-US" sz="1700" dirty="0"/>
          </a:p>
          <a:p>
            <a:pPr>
              <a:lnSpc>
                <a:spcPct val="114000"/>
              </a:lnSpc>
            </a:pPr>
            <a:r>
              <a:rPr lang="en-US" sz="1700" dirty="0">
                <a:effectLst/>
                <a:ea typeface="Times New Roman" panose="02020603050405020304" pitchFamily="18" charset="0"/>
                <a:cs typeface="Times New Roman" panose="02020603050405020304" pitchFamily="18" charset="0"/>
              </a:rPr>
              <a:t>§ 2.12.1(1) Corrects section references</a:t>
            </a:r>
          </a:p>
          <a:p>
            <a:pPr>
              <a:lnSpc>
                <a:spcPct val="114000"/>
              </a:lnSpc>
            </a:pPr>
            <a:r>
              <a:rPr lang="en-US" sz="1600" dirty="0">
                <a:effectLst/>
                <a:latin typeface="Arial" panose="020B0604020202020204" pitchFamily="34" charset="0"/>
                <a:ea typeface="Times New Roman" panose="02020603050405020304" pitchFamily="18" charset="0"/>
                <a:cs typeface="Times New Roman" panose="02020603050405020304" pitchFamily="18" charset="0"/>
              </a:rPr>
              <a:t>§ 2.12.1.4 Title removed and sub-sections renumbered as part of § 2.12.1.3</a:t>
            </a:r>
          </a:p>
          <a:p>
            <a:pPr>
              <a:lnSpc>
                <a:spcPct val="114000"/>
              </a:lnSpc>
            </a:pPr>
            <a:endParaRPr lang="en-US" sz="1600" dirty="0"/>
          </a:p>
          <a:p>
            <a:pPr marL="0" indent="0">
              <a:lnSpc>
                <a:spcPct val="114000"/>
              </a:lnSpc>
              <a:buNone/>
            </a:pP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14000"/>
              </a:lnSpc>
            </a:pPr>
            <a:endParaRPr lang="en-US" sz="1800" dirty="0"/>
          </a:p>
          <a:p>
            <a:pPr>
              <a:lnSpc>
                <a:spcPct val="114000"/>
              </a:lnSpc>
            </a:pPr>
            <a:endParaRPr lang="en-US" sz="1800" dirty="0"/>
          </a:p>
        </p:txBody>
      </p:sp>
      <p:sp>
        <p:nvSpPr>
          <p:cNvPr id="4" name="Slide Number Placeholder 3">
            <a:extLst>
              <a:ext uri="{FF2B5EF4-FFF2-40B4-BE49-F238E27FC236}">
                <a16:creationId xmlns:a16="http://schemas.microsoft.com/office/drawing/2014/main" id="{36F6ED83-F9FA-2227-E5DB-CEC3C0994F4D}"/>
              </a:ext>
            </a:extLst>
          </p:cNvPr>
          <p:cNvSpPr>
            <a:spLocks noGrp="1"/>
          </p:cNvSpPr>
          <p:nvPr>
            <p:ph type="sldNum" sz="quarter" idx="4"/>
          </p:nvPr>
        </p:nvSpPr>
        <p:spPr/>
        <p:txBody>
          <a:bodyPr/>
          <a:lstStyle/>
          <a:p>
            <a:fld id="{1D93BD3E-1E9A-4970-A6F7-E7AC52762E0C}" type="slidenum">
              <a:rPr lang="en-US" smtClean="0"/>
              <a:pPr/>
              <a:t>10</a:t>
            </a:fld>
            <a:endParaRPr lang="en-US" dirty="0"/>
          </a:p>
        </p:txBody>
      </p:sp>
    </p:spTree>
    <p:extLst>
      <p:ext uri="{BB962C8B-B14F-4D97-AF65-F5344CB8AC3E}">
        <p14:creationId xmlns:p14="http://schemas.microsoft.com/office/powerpoint/2010/main" val="2043871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EFAAE-A4D3-2995-5EA2-7D076179EAC4}"/>
              </a:ext>
            </a:extLst>
          </p:cNvPr>
          <p:cNvSpPr>
            <a:spLocks noGrp="1"/>
          </p:cNvSpPr>
          <p:nvPr>
            <p:ph type="title"/>
          </p:nvPr>
        </p:nvSpPr>
        <p:spPr/>
        <p:txBody>
          <a:bodyPr/>
          <a:lstStyle/>
          <a:p>
            <a:r>
              <a:rPr lang="en-US" dirty="0"/>
              <a:t>Changes to TAC-Recommended NOGRR 245</a:t>
            </a:r>
          </a:p>
        </p:txBody>
      </p:sp>
      <p:sp>
        <p:nvSpPr>
          <p:cNvPr id="3" name="Content Placeholder 2">
            <a:extLst>
              <a:ext uri="{FF2B5EF4-FFF2-40B4-BE49-F238E27FC236}">
                <a16:creationId xmlns:a16="http://schemas.microsoft.com/office/drawing/2014/main" id="{DEEF35EF-85F9-6D8B-027C-D7D623A21EBC}"/>
              </a:ext>
            </a:extLst>
          </p:cNvPr>
          <p:cNvSpPr>
            <a:spLocks noGrp="1"/>
          </p:cNvSpPr>
          <p:nvPr>
            <p:ph idx="1"/>
          </p:nvPr>
        </p:nvSpPr>
        <p:spPr>
          <a:xfrm>
            <a:off x="304800" y="1133061"/>
            <a:ext cx="8534400" cy="5118653"/>
          </a:xfrm>
        </p:spPr>
        <p:txBody>
          <a:bodyPr/>
          <a:lstStyle/>
          <a:p>
            <a:pPr marL="0" indent="0">
              <a:lnSpc>
                <a:spcPct val="114000"/>
              </a:lnSpc>
              <a:buNone/>
            </a:pPr>
            <a:r>
              <a:rPr lang="en-US" sz="2000" dirty="0"/>
              <a:t>4. </a:t>
            </a:r>
            <a:r>
              <a:rPr lang="en-US" sz="2000" u="sng" dirty="0"/>
              <a:t>Redundancy</a:t>
            </a:r>
            <a:endParaRPr lang="en-US" sz="1800" u="sng" dirty="0"/>
          </a:p>
          <a:p>
            <a:pPr>
              <a:lnSpc>
                <a:spcPct val="114000"/>
              </a:lnSpc>
            </a:pPr>
            <a:r>
              <a:rPr lang="en-US" sz="1700" dirty="0">
                <a:effectLst/>
                <a:latin typeface="Arial" panose="020B0604020202020204" pitchFamily="34" charset="0"/>
                <a:ea typeface="Times New Roman" panose="02020603050405020304" pitchFamily="18" charset="0"/>
                <a:cs typeface="Times New Roman" panose="02020603050405020304" pitchFamily="18" charset="0"/>
              </a:rPr>
              <a:t>§ 2.9.1.1(1) Removed Table C (same requirements as IEEE 2800-2022 § 7.2.3)</a:t>
            </a:r>
          </a:p>
          <a:p>
            <a:pPr>
              <a:lnSpc>
                <a:spcPct val="114000"/>
              </a:lnSpc>
            </a:pPr>
            <a:r>
              <a:rPr lang="en-US" sz="1700" dirty="0">
                <a:effectLst/>
                <a:latin typeface="Arial" panose="020B0604020202020204" pitchFamily="34" charset="0"/>
                <a:ea typeface="Times New Roman" panose="02020603050405020304" pitchFamily="18" charset="0"/>
                <a:cs typeface="Times New Roman" panose="02020603050405020304" pitchFamily="18" charset="0"/>
              </a:rPr>
              <a:t>§ 2.9.1.1(7) Requirement already covered in § 7.2.2.4 of IEEE 2800-2022</a:t>
            </a:r>
          </a:p>
          <a:p>
            <a:pPr>
              <a:lnSpc>
                <a:spcPct val="114000"/>
              </a:lnSpc>
            </a:pPr>
            <a:r>
              <a:rPr lang="en-US" sz="1700" dirty="0">
                <a:effectLst/>
                <a:latin typeface="Arial" panose="020B0604020202020204" pitchFamily="34" charset="0"/>
                <a:ea typeface="Times New Roman" panose="02020603050405020304" pitchFamily="18" charset="0"/>
                <a:cs typeface="Times New Roman" panose="02020603050405020304" pitchFamily="18" charset="0"/>
              </a:rPr>
              <a:t>§ 2.9.1.1(8); § 2.9.1.2(7) Remove sentence b/c ¶(1) already requires ride-through during disturbances regardless of phase angle or rate-of-change-of-frequency</a:t>
            </a:r>
          </a:p>
          <a:p>
            <a:pPr>
              <a:lnSpc>
                <a:spcPct val="114000"/>
              </a:lnSpc>
            </a:pPr>
            <a:r>
              <a:rPr lang="en-US" sz="1700" dirty="0">
                <a:effectLst/>
                <a:latin typeface="Arial" panose="020B0604020202020204" pitchFamily="34" charset="0"/>
                <a:ea typeface="Times New Roman" panose="02020603050405020304" pitchFamily="18" charset="0"/>
                <a:cs typeface="Times New Roman" panose="02020603050405020304" pitchFamily="18" charset="0"/>
              </a:rPr>
              <a:t>§ 2.9.1.1(9) and 2.12.1.2(5) (renumbered) Due to removal of Table C (described above)</a:t>
            </a:r>
          </a:p>
          <a:p>
            <a:pPr>
              <a:lnSpc>
                <a:spcPct val="114000"/>
              </a:lnSpc>
            </a:pPr>
            <a:r>
              <a:rPr lang="en-US" sz="1700" dirty="0">
                <a:effectLst/>
                <a:latin typeface="Arial" panose="020B0604020202020204" pitchFamily="34" charset="0"/>
                <a:ea typeface="Times New Roman" panose="02020603050405020304" pitchFamily="18" charset="0"/>
                <a:cs typeface="Times New Roman" panose="02020603050405020304" pitchFamily="18" charset="0"/>
              </a:rPr>
              <a:t>§ 2.12.1(3), (4); § 2.12.1.2(5) Deleted because requirements are captured in revised language for IFRTCRs/IVRTCRs and to address language JCs found objectionable</a:t>
            </a:r>
          </a:p>
          <a:p>
            <a:pPr>
              <a:lnSpc>
                <a:spcPct val="114000"/>
              </a:lnSpc>
            </a:pPr>
            <a:r>
              <a:rPr lang="en-US" sz="1700" dirty="0">
                <a:effectLst/>
                <a:latin typeface="Arial" panose="020B0604020202020204" pitchFamily="34" charset="0"/>
                <a:ea typeface="Times New Roman" panose="02020603050405020304" pitchFamily="18" charset="0"/>
                <a:cs typeface="Times New Roman" panose="02020603050405020304" pitchFamily="18" charset="0"/>
              </a:rPr>
              <a:t>§ 2.12.1(9) (renumbered) Corrects section due to modification</a:t>
            </a:r>
          </a:p>
        </p:txBody>
      </p:sp>
      <p:sp>
        <p:nvSpPr>
          <p:cNvPr id="4" name="Slide Number Placeholder 3">
            <a:extLst>
              <a:ext uri="{FF2B5EF4-FFF2-40B4-BE49-F238E27FC236}">
                <a16:creationId xmlns:a16="http://schemas.microsoft.com/office/drawing/2014/main" id="{36F6ED83-F9FA-2227-E5DB-CEC3C0994F4D}"/>
              </a:ext>
            </a:extLst>
          </p:cNvPr>
          <p:cNvSpPr>
            <a:spLocks noGrp="1"/>
          </p:cNvSpPr>
          <p:nvPr>
            <p:ph type="sldNum" sz="quarter" idx="4"/>
          </p:nvPr>
        </p:nvSpPr>
        <p:spPr/>
        <p:txBody>
          <a:bodyPr/>
          <a:lstStyle/>
          <a:p>
            <a:fld id="{1D93BD3E-1E9A-4970-A6F7-E7AC52762E0C}" type="slidenum">
              <a:rPr lang="en-US" smtClean="0"/>
              <a:pPr/>
              <a:t>11</a:t>
            </a:fld>
            <a:endParaRPr lang="en-US" dirty="0"/>
          </a:p>
        </p:txBody>
      </p:sp>
    </p:spTree>
    <p:extLst>
      <p:ext uri="{BB962C8B-B14F-4D97-AF65-F5344CB8AC3E}">
        <p14:creationId xmlns:p14="http://schemas.microsoft.com/office/powerpoint/2010/main" val="663589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EFAAE-A4D3-2995-5EA2-7D076179EAC4}"/>
              </a:ext>
            </a:extLst>
          </p:cNvPr>
          <p:cNvSpPr>
            <a:spLocks noGrp="1"/>
          </p:cNvSpPr>
          <p:nvPr>
            <p:ph type="title"/>
          </p:nvPr>
        </p:nvSpPr>
        <p:spPr/>
        <p:txBody>
          <a:bodyPr/>
          <a:lstStyle/>
          <a:p>
            <a:r>
              <a:rPr lang="en-US" dirty="0"/>
              <a:t>Recap of Change Types</a:t>
            </a:r>
          </a:p>
        </p:txBody>
      </p:sp>
      <p:sp>
        <p:nvSpPr>
          <p:cNvPr id="3" name="Content Placeholder 2">
            <a:extLst>
              <a:ext uri="{FF2B5EF4-FFF2-40B4-BE49-F238E27FC236}">
                <a16:creationId xmlns:a16="http://schemas.microsoft.com/office/drawing/2014/main" id="{DEEF35EF-85F9-6D8B-027C-D7D623A21EBC}"/>
              </a:ext>
            </a:extLst>
          </p:cNvPr>
          <p:cNvSpPr>
            <a:spLocks noGrp="1"/>
          </p:cNvSpPr>
          <p:nvPr>
            <p:ph idx="1"/>
          </p:nvPr>
        </p:nvSpPr>
        <p:spPr>
          <a:xfrm>
            <a:off x="304800" y="881271"/>
            <a:ext cx="8534400" cy="5370443"/>
          </a:xfrm>
        </p:spPr>
        <p:txBody>
          <a:bodyPr/>
          <a:lstStyle/>
          <a:p>
            <a:pPr marL="0" indent="0">
              <a:buNone/>
            </a:pPr>
            <a:endParaRPr lang="en-US" sz="2000" u="sng" dirty="0"/>
          </a:p>
          <a:p>
            <a:pPr marL="0" indent="0">
              <a:buNone/>
            </a:pPr>
            <a:endParaRPr lang="en-US" sz="1600" dirty="0"/>
          </a:p>
        </p:txBody>
      </p:sp>
      <p:sp>
        <p:nvSpPr>
          <p:cNvPr id="4" name="Slide Number Placeholder 3">
            <a:extLst>
              <a:ext uri="{FF2B5EF4-FFF2-40B4-BE49-F238E27FC236}">
                <a16:creationId xmlns:a16="http://schemas.microsoft.com/office/drawing/2014/main" id="{36F6ED83-F9FA-2227-E5DB-CEC3C0994F4D}"/>
              </a:ext>
            </a:extLst>
          </p:cNvPr>
          <p:cNvSpPr>
            <a:spLocks noGrp="1"/>
          </p:cNvSpPr>
          <p:nvPr>
            <p:ph type="sldNum" sz="quarter" idx="4"/>
          </p:nvPr>
        </p:nvSpPr>
        <p:spPr/>
        <p:txBody>
          <a:bodyPr/>
          <a:lstStyle/>
          <a:p>
            <a:fld id="{1D93BD3E-1E9A-4970-A6F7-E7AC52762E0C}" type="slidenum">
              <a:rPr lang="en-US" smtClean="0"/>
              <a:pPr/>
              <a:t>12</a:t>
            </a:fld>
            <a:endParaRPr lang="en-US" dirty="0"/>
          </a:p>
        </p:txBody>
      </p:sp>
      <p:graphicFrame>
        <p:nvGraphicFramePr>
          <p:cNvPr id="5" name="Table 4">
            <a:extLst>
              <a:ext uri="{FF2B5EF4-FFF2-40B4-BE49-F238E27FC236}">
                <a16:creationId xmlns:a16="http://schemas.microsoft.com/office/drawing/2014/main" id="{FEC6CE52-7F78-F98E-47D4-562E72DBA7C4}"/>
              </a:ext>
            </a:extLst>
          </p:cNvPr>
          <p:cNvGraphicFramePr>
            <a:graphicFrameLocks noGrp="1"/>
          </p:cNvGraphicFramePr>
          <p:nvPr>
            <p:extLst>
              <p:ext uri="{D42A27DB-BD31-4B8C-83A1-F6EECF244321}">
                <p14:modId xmlns:p14="http://schemas.microsoft.com/office/powerpoint/2010/main" val="4025111156"/>
              </p:ext>
            </p:extLst>
          </p:nvPr>
        </p:nvGraphicFramePr>
        <p:xfrm>
          <a:off x="765313" y="1049127"/>
          <a:ext cx="7663068" cy="4876800"/>
        </p:xfrm>
        <a:graphic>
          <a:graphicData uri="http://schemas.openxmlformats.org/drawingml/2006/table">
            <a:tbl>
              <a:tblPr firstRow="1" bandRow="1">
                <a:tableStyleId>{5C22544A-7EE6-4342-B048-85BDC9FD1C3A}</a:tableStyleId>
              </a:tblPr>
              <a:tblGrid>
                <a:gridCol w="1915767">
                  <a:extLst>
                    <a:ext uri="{9D8B030D-6E8A-4147-A177-3AD203B41FA5}">
                      <a16:colId xmlns:a16="http://schemas.microsoft.com/office/drawing/2014/main" val="54618678"/>
                    </a:ext>
                  </a:extLst>
                </a:gridCol>
                <a:gridCol w="1915767">
                  <a:extLst>
                    <a:ext uri="{9D8B030D-6E8A-4147-A177-3AD203B41FA5}">
                      <a16:colId xmlns:a16="http://schemas.microsoft.com/office/drawing/2014/main" val="1978106888"/>
                    </a:ext>
                  </a:extLst>
                </a:gridCol>
                <a:gridCol w="1915767">
                  <a:extLst>
                    <a:ext uri="{9D8B030D-6E8A-4147-A177-3AD203B41FA5}">
                      <a16:colId xmlns:a16="http://schemas.microsoft.com/office/drawing/2014/main" val="656863685"/>
                    </a:ext>
                  </a:extLst>
                </a:gridCol>
                <a:gridCol w="1915767">
                  <a:extLst>
                    <a:ext uri="{9D8B030D-6E8A-4147-A177-3AD203B41FA5}">
                      <a16:colId xmlns:a16="http://schemas.microsoft.com/office/drawing/2014/main" val="2986446465"/>
                    </a:ext>
                  </a:extLst>
                </a:gridCol>
              </a:tblGrid>
              <a:tr h="0">
                <a:tc gridSpan="4">
                  <a:txBody>
                    <a:bodyPr/>
                    <a:lstStyle/>
                    <a:p>
                      <a:pPr marL="0" lvl="1" indent="0" algn="ctr">
                        <a:buFont typeface="Arial" panose="020B0604020202020204" pitchFamily="34" charset="0"/>
                        <a:buNone/>
                      </a:pPr>
                      <a:r>
                        <a:rPr lang="en-US" sz="1600" b="0" dirty="0">
                          <a:solidFill>
                            <a:schemeClr val="tx1"/>
                          </a:solidFill>
                        </a:rPr>
                        <a:t>Category 1 - Clarification or JC concern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285750" lvl="1" indent="-285750">
                        <a:buFont typeface="Arial" panose="020B0604020202020204" pitchFamily="34" charset="0"/>
                        <a:buChar char="•"/>
                      </a:pP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lvl="1" indent="0" algn="ctr">
                        <a:buFont typeface="Arial" panose="020B0604020202020204" pitchFamily="34" charset="0"/>
                        <a:buNone/>
                      </a:pP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69874049"/>
                  </a:ext>
                </a:extLst>
              </a:tr>
              <a:tr h="0">
                <a:tc>
                  <a:txBody>
                    <a:bodyPr/>
                    <a:lstStyle/>
                    <a:p>
                      <a:pPr marL="0" lvl="1" indent="0">
                        <a:buFont typeface="Arial" panose="020B0604020202020204" pitchFamily="34" charset="0"/>
                        <a:buNone/>
                      </a:pPr>
                      <a:r>
                        <a:rPr lang="en-US" sz="1600" b="0" dirty="0">
                          <a:solidFill>
                            <a:schemeClr val="tx1"/>
                          </a:solidFill>
                        </a:rPr>
                        <a:t>2.6.2.1(4)</a:t>
                      </a:r>
                    </a:p>
                    <a:p>
                      <a:pPr marL="0" lvl="1" indent="0">
                        <a:buFont typeface="Arial" panose="020B0604020202020204" pitchFamily="34" charset="0"/>
                        <a:buNone/>
                      </a:pPr>
                      <a:r>
                        <a:rPr lang="en-US" sz="1600" b="0" dirty="0">
                          <a:solidFill>
                            <a:schemeClr val="tx1"/>
                          </a:solidFill>
                        </a:rPr>
                        <a:t>2.6.2.1(5)</a:t>
                      </a:r>
                    </a:p>
                    <a:p>
                      <a:pPr marL="0" lvl="1" indent="0">
                        <a:buFont typeface="Arial" panose="020B0604020202020204" pitchFamily="34" charset="0"/>
                        <a:buNone/>
                      </a:pPr>
                      <a:r>
                        <a:rPr lang="en-US" sz="1600" b="0" dirty="0">
                          <a:solidFill>
                            <a:schemeClr val="tx1"/>
                          </a:solidFill>
                        </a:rPr>
                        <a:t>2.6.2.1(6)</a:t>
                      </a:r>
                    </a:p>
                    <a:p>
                      <a:pPr marL="0" lvl="1" indent="0">
                        <a:buFont typeface="Arial" panose="020B0604020202020204" pitchFamily="34" charset="0"/>
                        <a:buNone/>
                      </a:pPr>
                      <a:r>
                        <a:rPr lang="en-US" sz="1600" b="0" dirty="0">
                          <a:solidFill>
                            <a:schemeClr val="tx1"/>
                          </a:solidFill>
                        </a:rPr>
                        <a:t>2.9.1(5)</a:t>
                      </a:r>
                    </a:p>
                    <a:p>
                      <a:pPr marL="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0" dirty="0">
                          <a:solidFill>
                            <a:schemeClr val="tx1"/>
                          </a:solidFill>
                        </a:rPr>
                        <a:t>2.9.1(8)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1" indent="0">
                        <a:buFont typeface="Arial" panose="020B0604020202020204" pitchFamily="34" charset="0"/>
                        <a:buNone/>
                      </a:pPr>
                      <a:r>
                        <a:rPr lang="en-US" sz="1600" b="0" dirty="0">
                          <a:solidFill>
                            <a:schemeClr val="tx1"/>
                          </a:solidFill>
                        </a:rPr>
                        <a:t>2.9.1.1(4)</a:t>
                      </a:r>
                    </a:p>
                    <a:p>
                      <a:pPr marL="0" lvl="1" indent="0">
                        <a:buFont typeface="Arial" panose="020B0604020202020204" pitchFamily="34" charset="0"/>
                        <a:buNone/>
                      </a:pPr>
                      <a:r>
                        <a:rPr lang="en-US" sz="1600" b="0" dirty="0">
                          <a:solidFill>
                            <a:schemeClr val="tx1"/>
                          </a:solidFill>
                        </a:rPr>
                        <a:t>2.9.1.1(5)</a:t>
                      </a:r>
                    </a:p>
                    <a:p>
                      <a:pPr marL="0" lvl="1" indent="0">
                        <a:buFont typeface="Arial" panose="020B0604020202020204" pitchFamily="34" charset="0"/>
                        <a:buNone/>
                      </a:pPr>
                      <a:r>
                        <a:rPr lang="en-US" sz="1600" b="0" dirty="0">
                          <a:solidFill>
                            <a:schemeClr val="tx1"/>
                          </a:solidFill>
                        </a:rPr>
                        <a:t>2.9.1.1(7)</a:t>
                      </a:r>
                    </a:p>
                    <a:p>
                      <a:pPr marL="0" lvl="1" indent="0">
                        <a:buFont typeface="Arial" panose="020B0604020202020204" pitchFamily="34" charset="0"/>
                        <a:buNone/>
                      </a:pPr>
                      <a:r>
                        <a:rPr lang="en-US" sz="1600" b="0" dirty="0">
                          <a:solidFill>
                            <a:schemeClr val="tx1"/>
                          </a:solidFill>
                        </a:rPr>
                        <a:t>2.9.1.2(4) </a:t>
                      </a:r>
                    </a:p>
                    <a:p>
                      <a:pPr marL="0" lvl="1" indent="0">
                        <a:buFont typeface="Arial" panose="020B0604020202020204" pitchFamily="34" charset="0"/>
                        <a:buNone/>
                      </a:pPr>
                      <a:r>
                        <a:rPr lang="en-US" sz="1600" b="0" dirty="0">
                          <a:solidFill>
                            <a:schemeClr val="tx1"/>
                          </a:solidFill>
                        </a:rPr>
                        <a:t>2.9.1.2(5)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0" dirty="0">
                          <a:solidFill>
                            <a:schemeClr val="tx1"/>
                          </a:solidFill>
                        </a:rPr>
                        <a:t>2.9.1.2(7) </a:t>
                      </a:r>
                    </a:p>
                    <a:p>
                      <a:pPr marL="0" lvl="1" indent="0">
                        <a:buFont typeface="Arial" panose="020B0604020202020204" pitchFamily="34" charset="0"/>
                        <a:buNone/>
                      </a:pPr>
                      <a:r>
                        <a:rPr lang="en-US" sz="1600" b="0" dirty="0">
                          <a:solidFill>
                            <a:schemeClr val="tx1"/>
                          </a:solidFill>
                        </a:rPr>
                        <a:t>2.9.1.2(9)</a:t>
                      </a:r>
                    </a:p>
                    <a:p>
                      <a:pPr marL="0" lvl="1" indent="0">
                        <a:buFont typeface="Arial" panose="020B0604020202020204" pitchFamily="34" charset="0"/>
                        <a:buNone/>
                      </a:pPr>
                      <a:r>
                        <a:rPr lang="en-US" sz="1600" b="0" dirty="0">
                          <a:solidFill>
                            <a:schemeClr val="tx1"/>
                          </a:solidFill>
                        </a:rPr>
                        <a:t>2.11 </a:t>
                      </a:r>
                    </a:p>
                    <a:p>
                      <a:pPr marL="0" lvl="1" indent="0">
                        <a:buFont typeface="Arial" panose="020B0604020202020204" pitchFamily="34" charset="0"/>
                        <a:buNone/>
                      </a:pPr>
                      <a:r>
                        <a:rPr lang="en-US" sz="1600" b="0" dirty="0">
                          <a:solidFill>
                            <a:schemeClr val="tx1"/>
                          </a:solidFill>
                        </a:rPr>
                        <a:t>2.11.1(1) </a:t>
                      </a:r>
                    </a:p>
                    <a:p>
                      <a:pPr marL="0" lvl="1" indent="0">
                        <a:buFont typeface="Arial" panose="020B0604020202020204" pitchFamily="34" charset="0"/>
                        <a:buNone/>
                      </a:pPr>
                      <a:r>
                        <a:rPr lang="en-US" sz="1600" b="0" dirty="0">
                          <a:solidFill>
                            <a:schemeClr val="tx1"/>
                          </a:solidFill>
                        </a:rPr>
                        <a:t>2.11.2(1)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1" indent="0">
                        <a:buFont typeface="Arial" panose="020B0604020202020204" pitchFamily="34" charset="0"/>
                        <a:buNone/>
                      </a:pPr>
                      <a:r>
                        <a:rPr lang="en-US" sz="1600" b="0" dirty="0">
                          <a:solidFill>
                            <a:schemeClr val="tx1"/>
                          </a:solidFill>
                        </a:rPr>
                        <a:t>2.12.1(10)</a:t>
                      </a:r>
                    </a:p>
                    <a:p>
                      <a:pPr marL="0" lvl="1" indent="0">
                        <a:buFont typeface="Arial" panose="020B0604020202020204" pitchFamily="34" charset="0"/>
                        <a:buNone/>
                      </a:pPr>
                      <a:r>
                        <a:rPr lang="en-US" sz="1600" b="0" dirty="0">
                          <a:solidFill>
                            <a:schemeClr val="tx1"/>
                          </a:solidFill>
                        </a:rPr>
                        <a:t>2.12.1(11)</a:t>
                      </a:r>
                    </a:p>
                    <a:p>
                      <a:pPr marL="0" lvl="1" indent="0">
                        <a:buFont typeface="Arial" panose="020B0604020202020204" pitchFamily="34" charset="0"/>
                        <a:buNone/>
                      </a:pPr>
                      <a:r>
                        <a:rPr lang="en-US" sz="1600" b="0" dirty="0">
                          <a:solidFill>
                            <a:schemeClr val="tx1"/>
                          </a:solidFill>
                        </a:rPr>
                        <a:t>2.12.1(12)</a:t>
                      </a:r>
                    </a:p>
                    <a:p>
                      <a:pPr marL="0" lvl="1" indent="0">
                        <a:buFont typeface="Arial" panose="020B0604020202020204" pitchFamily="34" charset="0"/>
                        <a:buNone/>
                      </a:pPr>
                      <a:r>
                        <a:rPr lang="en-US" sz="1600" b="0" dirty="0">
                          <a:solidFill>
                            <a:schemeClr val="tx1"/>
                          </a:solidFill>
                        </a:rPr>
                        <a:t>2.12.1.1(2)</a:t>
                      </a:r>
                    </a:p>
                    <a:p>
                      <a:pPr marL="0" lvl="1" indent="0">
                        <a:buFont typeface="Arial" panose="020B0604020202020204" pitchFamily="34" charset="0"/>
                        <a:buNone/>
                      </a:pPr>
                      <a:r>
                        <a:rPr lang="en-US" sz="1600" b="0" dirty="0">
                          <a:solidFill>
                            <a:schemeClr val="tx1"/>
                          </a:solidFill>
                        </a:rPr>
                        <a:t>2.12.1.2(1)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3046529"/>
                  </a:ext>
                </a:extLst>
              </a:tr>
              <a:tr h="285363">
                <a:tc gridSpan="4">
                  <a:txBody>
                    <a:bodyPr/>
                    <a:lstStyle/>
                    <a:p>
                      <a:pPr algn="ctr"/>
                      <a:r>
                        <a:rPr lang="en-US" sz="1600" dirty="0">
                          <a:solidFill>
                            <a:schemeClr val="tx1"/>
                          </a:solidFill>
                        </a:rPr>
                        <a:t>Category 2 – Bifurcation of exemption criteria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7587687"/>
                  </a:ext>
                </a:extLst>
              </a:tr>
              <a:tr h="370840">
                <a:tc>
                  <a:txBody>
                    <a:bodyPr/>
                    <a:lstStyle/>
                    <a:p>
                      <a:pPr marL="0" indent="0">
                        <a:buFont typeface="Arial" panose="020B0604020202020204" pitchFamily="34" charset="0"/>
                        <a:buNone/>
                      </a:pPr>
                      <a:r>
                        <a:rPr lang="en-US" sz="1600" dirty="0">
                          <a:solidFill>
                            <a:schemeClr val="tx1"/>
                          </a:solidFill>
                        </a:rPr>
                        <a:t>2.6.2.1(7)</a:t>
                      </a:r>
                    </a:p>
                    <a:p>
                      <a:pPr marL="0" indent="0">
                        <a:buFont typeface="Arial" panose="020B0604020202020204" pitchFamily="34" charset="0"/>
                        <a:buNone/>
                      </a:pPr>
                      <a:r>
                        <a:rPr lang="en-US" sz="1600" dirty="0">
                          <a:solidFill>
                            <a:schemeClr val="tx1"/>
                          </a:solidFill>
                        </a:rPr>
                        <a:t>2.12.1(1)</a:t>
                      </a:r>
                    </a:p>
                    <a:p>
                      <a:pPr marL="0" indent="0">
                        <a:buFont typeface="Arial" panose="020B0604020202020204" pitchFamily="34" charset="0"/>
                        <a:buNone/>
                      </a:pPr>
                      <a:r>
                        <a:rPr lang="en-US" sz="1600" dirty="0">
                          <a:solidFill>
                            <a:schemeClr val="tx1"/>
                          </a:solidFill>
                        </a:rPr>
                        <a:t>2.12.1(2)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dirty="0">
                          <a:solidFill>
                            <a:schemeClr val="tx1"/>
                          </a:solidFill>
                        </a:rPr>
                        <a:t>2.12.1.3</a:t>
                      </a:r>
                    </a:p>
                    <a:p>
                      <a:pPr marL="0" indent="0">
                        <a:buFont typeface="Arial" panose="020B0604020202020204" pitchFamily="34" charset="0"/>
                        <a:buNone/>
                      </a:pPr>
                      <a:r>
                        <a:rPr lang="en-US" sz="1600" dirty="0">
                          <a:solidFill>
                            <a:schemeClr val="tx1"/>
                          </a:solidFill>
                        </a:rPr>
                        <a:t>2.12.1.3(3)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dirty="0">
                          <a:solidFill>
                            <a:schemeClr val="tx1"/>
                          </a:solidFill>
                        </a:rPr>
                        <a:t>2.12.1.3(4)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dirty="0">
                          <a:solidFill>
                            <a:schemeClr val="tx1"/>
                          </a:solidFill>
                        </a:rPr>
                        <a:t>2.12.1.3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buFont typeface="Arial" panose="020B0604020202020204" pitchFamily="34" charset="0"/>
                        <a:buNone/>
                      </a:pPr>
                      <a:r>
                        <a:rPr lang="en-US" sz="1600" dirty="0">
                          <a:solidFill>
                            <a:schemeClr val="tx1"/>
                          </a:solidFill>
                        </a:rPr>
                        <a:t>2.12.1.4(6)</a:t>
                      </a:r>
                    </a:p>
                    <a:p>
                      <a:pPr marL="0" indent="0">
                        <a:buFont typeface="Arial" panose="020B0604020202020204" pitchFamily="34" charset="0"/>
                        <a:buNone/>
                      </a:pPr>
                      <a:r>
                        <a:rPr lang="en-US" sz="1600" dirty="0">
                          <a:solidFill>
                            <a:schemeClr val="tx1"/>
                          </a:solidFill>
                        </a:rPr>
                        <a:t>2.12.1.4(7)</a:t>
                      </a:r>
                    </a:p>
                    <a:p>
                      <a:pPr marL="0" indent="0">
                        <a:buFont typeface="Arial" panose="020B0604020202020204" pitchFamily="34" charset="0"/>
                        <a:buNone/>
                      </a:pP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06167710"/>
                  </a:ext>
                </a:extLst>
              </a:tr>
              <a:tr h="309880">
                <a:tc gridSpan="4">
                  <a:txBody>
                    <a:bodyPr/>
                    <a:lstStyle/>
                    <a:p>
                      <a:pPr algn="ctr"/>
                      <a:r>
                        <a:rPr lang="en-US" sz="1600" dirty="0">
                          <a:solidFill>
                            <a:schemeClr val="tx1"/>
                          </a:solidFill>
                        </a:rPr>
                        <a:t>Category 3 - Corrections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51454219"/>
                  </a:ext>
                </a:extLst>
              </a:tr>
              <a:tr h="370840">
                <a:tc>
                  <a:txBody>
                    <a:bodyPr/>
                    <a:lstStyle/>
                    <a:p>
                      <a:r>
                        <a:rPr lang="en-US" sz="1600" dirty="0">
                          <a:solidFill>
                            <a:schemeClr val="tx1"/>
                          </a:solidFill>
                        </a:rPr>
                        <a:t>2.9.1.1(1)</a:t>
                      </a:r>
                    </a:p>
                    <a:p>
                      <a:r>
                        <a:rPr lang="en-US" sz="1600" dirty="0">
                          <a:solidFill>
                            <a:schemeClr val="tx1"/>
                          </a:solidFill>
                        </a:rPr>
                        <a:t>2.9.1.1(8)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chemeClr val="tx1"/>
                          </a:solidFill>
                        </a:rPr>
                        <a:t>2.9.1.2(7)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2.12.1(1)</a:t>
                      </a:r>
                    </a:p>
                    <a:p>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2.12.1.4</a:t>
                      </a:r>
                    </a:p>
                    <a:p>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61041476"/>
                  </a:ext>
                </a:extLst>
              </a:tr>
              <a:tr h="329758">
                <a:tc gridSpan="4">
                  <a:txBody>
                    <a:bodyPr/>
                    <a:lstStyle/>
                    <a:p>
                      <a:pPr algn="ctr"/>
                      <a:r>
                        <a:rPr lang="en-US" sz="1600" dirty="0">
                          <a:solidFill>
                            <a:schemeClr val="tx1"/>
                          </a:solidFill>
                        </a:rPr>
                        <a:t>Category 4 – Duplication/Redundancy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6119148"/>
                  </a:ext>
                </a:extLst>
              </a:tr>
              <a:tr h="370840">
                <a:tc>
                  <a:txBody>
                    <a:bodyPr/>
                    <a:lstStyle/>
                    <a:p>
                      <a:r>
                        <a:rPr lang="en-US" sz="1600" dirty="0">
                          <a:solidFill>
                            <a:schemeClr val="tx1"/>
                          </a:solidFill>
                        </a:rPr>
                        <a:t>2.9.1.1(1)</a:t>
                      </a:r>
                    </a:p>
                    <a:p>
                      <a:r>
                        <a:rPr lang="en-US" sz="1600" dirty="0">
                          <a:solidFill>
                            <a:schemeClr val="tx1"/>
                          </a:solidFill>
                        </a:rPr>
                        <a:t>2.9.1.1(7)</a:t>
                      </a:r>
                    </a:p>
                    <a:p>
                      <a:r>
                        <a:rPr lang="en-US" sz="1600" dirty="0">
                          <a:solidFill>
                            <a:schemeClr val="tx1"/>
                          </a:solidFill>
                        </a:rPr>
                        <a:t>2.9.1.1(8)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2.9.1.1(9)</a:t>
                      </a:r>
                    </a:p>
                    <a:p>
                      <a:r>
                        <a:rPr lang="en-US" sz="1600" dirty="0">
                          <a:solidFill>
                            <a:schemeClr val="tx1"/>
                          </a:solidFill>
                        </a:rPr>
                        <a:t>2.9.1.2(7)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2.12.1(3)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2.12.1(4)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chemeClr val="tx1"/>
                          </a:solidFill>
                        </a:rPr>
                        <a:t>2.12.1(9)</a:t>
                      </a:r>
                    </a:p>
                    <a:p>
                      <a:r>
                        <a:rPr lang="en-US" sz="1600" dirty="0">
                          <a:solidFill>
                            <a:schemeClr val="tx1"/>
                          </a:solidFill>
                        </a:rPr>
                        <a:t>2.12.1.2(5)</a:t>
                      </a:r>
                    </a:p>
                    <a:p>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26813015"/>
                  </a:ext>
                </a:extLst>
              </a:tr>
            </a:tbl>
          </a:graphicData>
        </a:graphic>
      </p:graphicFrame>
    </p:spTree>
    <p:extLst>
      <p:ext uri="{BB962C8B-B14F-4D97-AF65-F5344CB8AC3E}">
        <p14:creationId xmlns:p14="http://schemas.microsoft.com/office/powerpoint/2010/main" val="40721146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BD268-4206-4FB7-9DCB-7C50C8A6CC04}"/>
              </a:ext>
            </a:extLst>
          </p:cNvPr>
          <p:cNvSpPr>
            <a:spLocks noGrp="1"/>
          </p:cNvSpPr>
          <p:nvPr>
            <p:ph type="title"/>
          </p:nvPr>
        </p:nvSpPr>
        <p:spPr/>
        <p:txBody>
          <a:bodyPr/>
          <a:lstStyle/>
          <a:p>
            <a:r>
              <a:rPr lang="en-US" dirty="0"/>
              <a:t>Next Steps</a:t>
            </a:r>
          </a:p>
        </p:txBody>
      </p:sp>
      <p:sp>
        <p:nvSpPr>
          <p:cNvPr id="4" name="Slide Number Placeholder 3">
            <a:extLst>
              <a:ext uri="{FF2B5EF4-FFF2-40B4-BE49-F238E27FC236}">
                <a16:creationId xmlns:a16="http://schemas.microsoft.com/office/drawing/2014/main" id="{8F0183FE-CE88-4328-A346-1A5AECC15DFF}"/>
              </a:ext>
            </a:extLst>
          </p:cNvPr>
          <p:cNvSpPr>
            <a:spLocks noGrp="1"/>
          </p:cNvSpPr>
          <p:nvPr>
            <p:ph type="sldNum" sz="quarter" idx="4"/>
          </p:nvPr>
        </p:nvSpPr>
        <p:spPr/>
        <p:txBody>
          <a:bodyPr/>
          <a:lstStyle/>
          <a:p>
            <a:fld id="{1D93BD3E-1E9A-4970-A6F7-E7AC52762E0C}" type="slidenum">
              <a:rPr lang="en-US" smtClean="0"/>
              <a:pPr/>
              <a:t>13</a:t>
            </a:fld>
            <a:endParaRPr lang="en-US" dirty="0"/>
          </a:p>
        </p:txBody>
      </p:sp>
      <p:sp>
        <p:nvSpPr>
          <p:cNvPr id="5" name="Content Placeholder 2">
            <a:extLst>
              <a:ext uri="{FF2B5EF4-FFF2-40B4-BE49-F238E27FC236}">
                <a16:creationId xmlns:a16="http://schemas.microsoft.com/office/drawing/2014/main" id="{9CBDB358-B2D2-5C1B-56E7-20F911E81EA5}"/>
              </a:ext>
            </a:extLst>
          </p:cNvPr>
          <p:cNvSpPr>
            <a:spLocks noGrp="1"/>
          </p:cNvSpPr>
          <p:nvPr>
            <p:ph idx="1"/>
          </p:nvPr>
        </p:nvSpPr>
        <p:spPr>
          <a:xfrm>
            <a:off x="381000" y="939282"/>
            <a:ext cx="8153401" cy="3851379"/>
          </a:xfrm>
        </p:spPr>
        <p:txBody>
          <a:bodyPr lIns="91440" tIns="45720" rIns="91440" bIns="45720" anchor="t"/>
          <a:lstStyle/>
          <a:p>
            <a:pPr>
              <a:lnSpc>
                <a:spcPct val="114000"/>
              </a:lnSpc>
            </a:pPr>
            <a:r>
              <a:rPr lang="en-US" sz="2000" dirty="0"/>
              <a:t>On 8/19/24, R&amp;M Committee to discuss</a:t>
            </a:r>
            <a:endParaRPr lang="en-US" sz="2000" dirty="0">
              <a:cs typeface="Arial"/>
            </a:endParaRPr>
          </a:p>
          <a:p>
            <a:pPr lvl="1">
              <a:lnSpc>
                <a:spcPct val="114000"/>
              </a:lnSpc>
            </a:pPr>
            <a:r>
              <a:rPr lang="en-US" sz="1800" dirty="0">
                <a:cs typeface="Arial"/>
              </a:rPr>
              <a:t>ERCOT will present results of Request for Information associated with Market Notices M-C050124-01 and M-C050124-02 to maximize IBR and WGR ride-through capability</a:t>
            </a:r>
          </a:p>
          <a:p>
            <a:pPr>
              <a:lnSpc>
                <a:spcPct val="114000"/>
              </a:lnSpc>
            </a:pPr>
            <a:endParaRPr lang="en-US" sz="2000" dirty="0">
              <a:cs typeface="Arial"/>
            </a:endParaRPr>
          </a:p>
          <a:p>
            <a:pPr>
              <a:lnSpc>
                <a:spcPct val="114000"/>
              </a:lnSpc>
            </a:pPr>
            <a:r>
              <a:rPr lang="en-US" sz="2000" dirty="0">
                <a:cs typeface="Arial"/>
              </a:rPr>
              <a:t>On 8/20/24, ERCOT Board to consider NOGRR245</a:t>
            </a:r>
            <a:endParaRPr lang="en-US" sz="2000" strike="sngStrike" dirty="0">
              <a:cs typeface="Arial"/>
            </a:endParaRPr>
          </a:p>
          <a:p>
            <a:pPr>
              <a:lnSpc>
                <a:spcPct val="114000"/>
              </a:lnSpc>
            </a:pPr>
            <a:endParaRPr lang="en-US" sz="2000" dirty="0">
              <a:cs typeface="Arial"/>
            </a:endParaRPr>
          </a:p>
          <a:p>
            <a:pPr>
              <a:lnSpc>
                <a:spcPct val="114000"/>
              </a:lnSpc>
            </a:pPr>
            <a:r>
              <a:rPr lang="en-US" sz="2000" dirty="0">
                <a:cs typeface="Arial"/>
              </a:rPr>
              <a:t>After/if PUCT approval of NOGRR 245, ERCOT will file new NOGRR to develop exemption criteria as soon as possible</a:t>
            </a:r>
          </a:p>
        </p:txBody>
      </p:sp>
    </p:spTree>
    <p:extLst>
      <p:ext uri="{BB962C8B-B14F-4D97-AF65-F5344CB8AC3E}">
        <p14:creationId xmlns:p14="http://schemas.microsoft.com/office/powerpoint/2010/main" val="2290153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C387FA3-BF77-DE5F-4DF0-05E3869DF04E}"/>
              </a:ext>
            </a:extLst>
          </p:cNvPr>
          <p:cNvSpPr>
            <a:spLocks noGrp="1"/>
          </p:cNvSpPr>
          <p:nvPr>
            <p:ph type="sldNum" sz="quarter" idx="4"/>
          </p:nvPr>
        </p:nvSpPr>
        <p:spPr/>
        <p:txBody>
          <a:bodyPr/>
          <a:lstStyle/>
          <a:p>
            <a:fld id="{1D93BD3E-1E9A-4970-A6F7-E7AC52762E0C}" type="slidenum">
              <a:rPr lang="en-US" smtClean="0"/>
              <a:pPr/>
              <a:t>14</a:t>
            </a:fld>
            <a:endParaRPr lang="en-US" dirty="0"/>
          </a:p>
        </p:txBody>
      </p:sp>
      <p:sp>
        <p:nvSpPr>
          <p:cNvPr id="8" name="Content Placeholder 7">
            <a:extLst>
              <a:ext uri="{FF2B5EF4-FFF2-40B4-BE49-F238E27FC236}">
                <a16:creationId xmlns:a16="http://schemas.microsoft.com/office/drawing/2014/main" id="{06FA05F7-0452-741F-ED9E-B65AB88ACFBC}"/>
              </a:ext>
            </a:extLst>
          </p:cNvPr>
          <p:cNvSpPr>
            <a:spLocks noGrp="1"/>
          </p:cNvSpPr>
          <p:nvPr>
            <p:ph idx="1"/>
          </p:nvPr>
        </p:nvSpPr>
        <p:spPr>
          <a:xfrm>
            <a:off x="304800" y="3028121"/>
            <a:ext cx="8534400" cy="586580"/>
          </a:xfrm>
        </p:spPr>
        <p:txBody>
          <a:bodyPr/>
          <a:lstStyle/>
          <a:p>
            <a:pPr marL="0" indent="0" algn="ctr">
              <a:buNone/>
            </a:pPr>
            <a:r>
              <a:rPr lang="en-US" sz="2400" dirty="0"/>
              <a:t>Pre-8/1/24 SGIA IBR/Type 1/Type 2 WGRs</a:t>
            </a:r>
          </a:p>
        </p:txBody>
      </p:sp>
    </p:spTree>
    <p:extLst>
      <p:ext uri="{BB962C8B-B14F-4D97-AF65-F5344CB8AC3E}">
        <p14:creationId xmlns:p14="http://schemas.microsoft.com/office/powerpoint/2010/main" val="7192867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669A0-BBD9-83AD-1DDC-7C4C2082EC52}"/>
              </a:ext>
            </a:extLst>
          </p:cNvPr>
          <p:cNvSpPr>
            <a:spLocks noGrp="1"/>
          </p:cNvSpPr>
          <p:nvPr>
            <p:ph type="title"/>
          </p:nvPr>
        </p:nvSpPr>
        <p:spPr>
          <a:xfrm>
            <a:off x="381000" y="243682"/>
            <a:ext cx="8458200" cy="586580"/>
          </a:xfrm>
        </p:spPr>
        <p:txBody>
          <a:bodyPr/>
          <a:lstStyle/>
          <a:p>
            <a:r>
              <a:rPr lang="en-US" sz="2400" dirty="0"/>
              <a:t>New Process – Pre-8/1/24 IBR/Type 1/Type 2 WGR</a:t>
            </a:r>
          </a:p>
        </p:txBody>
      </p:sp>
      <p:sp>
        <p:nvSpPr>
          <p:cNvPr id="4" name="Slide Number Placeholder 3">
            <a:extLst>
              <a:ext uri="{FF2B5EF4-FFF2-40B4-BE49-F238E27FC236}">
                <a16:creationId xmlns:a16="http://schemas.microsoft.com/office/drawing/2014/main" id="{8C387FA3-BF77-DE5F-4DF0-05E3869DF04E}"/>
              </a:ext>
            </a:extLst>
          </p:cNvPr>
          <p:cNvSpPr>
            <a:spLocks noGrp="1"/>
          </p:cNvSpPr>
          <p:nvPr>
            <p:ph type="sldNum" sz="quarter" idx="4"/>
          </p:nvPr>
        </p:nvSpPr>
        <p:spPr/>
        <p:txBody>
          <a:bodyPr/>
          <a:lstStyle/>
          <a:p>
            <a:fld id="{1D93BD3E-1E9A-4970-A6F7-E7AC52762E0C}" type="slidenum">
              <a:rPr lang="en-US" smtClean="0"/>
              <a:pPr/>
              <a:t>15</a:t>
            </a:fld>
            <a:endParaRPr lang="en-US" dirty="0"/>
          </a:p>
        </p:txBody>
      </p:sp>
      <p:sp>
        <p:nvSpPr>
          <p:cNvPr id="8" name="Content Placeholder 7">
            <a:extLst>
              <a:ext uri="{FF2B5EF4-FFF2-40B4-BE49-F238E27FC236}">
                <a16:creationId xmlns:a16="http://schemas.microsoft.com/office/drawing/2014/main" id="{06FA05F7-0452-741F-ED9E-B65AB88ACFBC}"/>
              </a:ext>
            </a:extLst>
          </p:cNvPr>
          <p:cNvSpPr>
            <a:spLocks noGrp="1"/>
          </p:cNvSpPr>
          <p:nvPr>
            <p:ph idx="1"/>
          </p:nvPr>
        </p:nvSpPr>
        <p:spPr>
          <a:xfrm>
            <a:off x="304800" y="990601"/>
            <a:ext cx="8534400" cy="5330686"/>
          </a:xfrm>
        </p:spPr>
        <p:txBody>
          <a:bodyPr/>
          <a:lstStyle/>
          <a:p>
            <a:pPr marL="0" indent="0" algn="ctr">
              <a:lnSpc>
                <a:spcPct val="114000"/>
              </a:lnSpc>
              <a:spcBef>
                <a:spcPts val="0"/>
              </a:spcBef>
              <a:buNone/>
            </a:pPr>
            <a:r>
              <a:rPr lang="en-US" sz="2000" u="sng" dirty="0"/>
              <a:t>Frequency Ride-Through</a:t>
            </a:r>
          </a:p>
          <a:p>
            <a:pPr marL="0" indent="0" algn="ctr">
              <a:lnSpc>
                <a:spcPct val="114000"/>
              </a:lnSpc>
              <a:spcBef>
                <a:spcPts val="0"/>
              </a:spcBef>
              <a:buNone/>
            </a:pPr>
            <a:endParaRPr lang="en-US" sz="1100" u="sng" dirty="0"/>
          </a:p>
          <a:p>
            <a:pPr marR="0" algn="l" rtl="0">
              <a:lnSpc>
                <a:spcPct val="114000"/>
              </a:lnSpc>
              <a:spcBef>
                <a:spcPts val="200"/>
              </a:spcBef>
              <a:spcAft>
                <a:spcPts val="200"/>
              </a:spcAft>
            </a:pPr>
            <a:r>
              <a:rPr lang="en-US" sz="2000" b="0" i="0" u="none" strike="noStrike" baseline="0" dirty="0">
                <a:solidFill>
                  <a:srgbClr val="000000"/>
                </a:solidFill>
              </a:rPr>
              <a:t>By 12/31/25 (or sync date), maximize software, firmware, settings, parameterization (SFSP) (incl. memory) to meet or exceed § 2.6.2.1(1)-(5) </a:t>
            </a:r>
            <a:r>
              <a:rPr lang="en-US" sz="2000" b="0" i="1" u="none" strike="noStrike" baseline="0" dirty="0">
                <a:solidFill>
                  <a:srgbClr val="000000"/>
                </a:solidFill>
              </a:rPr>
              <a:t>and</a:t>
            </a:r>
            <a:r>
              <a:rPr lang="en-US" sz="2000" b="0" i="0" u="none" strike="noStrike" baseline="0" dirty="0">
                <a:solidFill>
                  <a:srgbClr val="000000"/>
                </a:solidFill>
              </a:rPr>
              <a:t> IEEE 2800 per § 2.9.1(8) and inform ERCOT when maximized [§ 2.6.2.1(6); § 2.9.1(8)] </a:t>
            </a:r>
          </a:p>
          <a:p>
            <a:pPr marR="0" algn="l" rtl="0">
              <a:lnSpc>
                <a:spcPct val="114000"/>
              </a:lnSpc>
              <a:spcBef>
                <a:spcPts val="200"/>
              </a:spcBef>
              <a:spcAft>
                <a:spcPts val="200"/>
              </a:spcAft>
            </a:pPr>
            <a:r>
              <a:rPr lang="en-US" sz="2000" dirty="0">
                <a:solidFill>
                  <a:srgbClr val="000000"/>
                </a:solidFill>
              </a:rPr>
              <a:t>If cannot by 12/31/25, </a:t>
            </a:r>
            <a:r>
              <a:rPr lang="en-US" sz="2000" b="0" i="0" u="none" strike="noStrike" baseline="0" dirty="0">
                <a:solidFill>
                  <a:srgbClr val="000000"/>
                </a:solidFill>
              </a:rPr>
              <a:t>submit IFRTCR by 4/1/24 and comply with requirements in effect on 5/1/24 until maximized [§ 2.6.2.1(7)] </a:t>
            </a:r>
          </a:p>
          <a:p>
            <a:pPr>
              <a:lnSpc>
                <a:spcPct val="114000"/>
              </a:lnSpc>
              <a:spcBef>
                <a:spcPts val="200"/>
              </a:spcBef>
              <a:spcAft>
                <a:spcPts val="200"/>
              </a:spcAft>
            </a:pPr>
            <a:r>
              <a:rPr lang="en-US" sz="2000" dirty="0">
                <a:solidFill>
                  <a:srgbClr val="000000"/>
                </a:solidFill>
              </a:rPr>
              <a:t>Resources that have not implemented modifications to meet </a:t>
            </a:r>
            <a:r>
              <a:rPr lang="en-US" sz="2000" b="0" i="0" u="none" strike="noStrike" baseline="0" dirty="0">
                <a:solidFill>
                  <a:srgbClr val="000000"/>
                </a:solidFill>
              </a:rPr>
              <a:t>§2.6.2.1(1)-(5) must </a:t>
            </a:r>
            <a:r>
              <a:rPr lang="en-US" sz="2000" b="0" i="1" u="none" strike="noStrike" baseline="0" dirty="0">
                <a:solidFill>
                  <a:srgbClr val="000000"/>
                </a:solidFill>
              </a:rPr>
              <a:t>temporarily </a:t>
            </a:r>
            <a:r>
              <a:rPr lang="en-US" sz="2000" b="0" i="0" u="none" strike="noStrike" baseline="0" dirty="0">
                <a:solidFill>
                  <a:srgbClr val="000000"/>
                </a:solidFill>
              </a:rPr>
              <a:t>meet § 2.6.2.1.1(2)-(3) [§ 2.6.2.1.1(1)] </a:t>
            </a:r>
          </a:p>
          <a:p>
            <a:pPr lvl="1">
              <a:lnSpc>
                <a:spcPct val="114000"/>
              </a:lnSpc>
              <a:spcBef>
                <a:spcPts val="200"/>
              </a:spcBef>
              <a:spcAft>
                <a:spcPts val="200"/>
              </a:spcAft>
            </a:pPr>
            <a:r>
              <a:rPr lang="en-US" sz="1800" dirty="0">
                <a:solidFill>
                  <a:srgbClr val="000000"/>
                </a:solidFill>
              </a:rPr>
              <a:t>If such Resource cannot remain reliably connected it must:</a:t>
            </a:r>
          </a:p>
          <a:p>
            <a:pPr lvl="2">
              <a:lnSpc>
                <a:spcPct val="114000"/>
              </a:lnSpc>
              <a:spcBef>
                <a:spcPts val="200"/>
              </a:spcBef>
              <a:spcAft>
                <a:spcPts val="200"/>
              </a:spcAft>
            </a:pPr>
            <a:r>
              <a:rPr lang="en-US" sz="1800" b="0" i="0" u="none" strike="noStrike" baseline="0" dirty="0">
                <a:solidFill>
                  <a:srgbClr val="000000"/>
                </a:solidFill>
              </a:rPr>
              <a:t>Provide ERCOT </a:t>
            </a:r>
            <a:r>
              <a:rPr lang="en-US" sz="1800" dirty="0">
                <a:solidFill>
                  <a:srgbClr val="000000"/>
                </a:solidFill>
              </a:rPr>
              <a:t>a</a:t>
            </a:r>
            <a:r>
              <a:rPr lang="en-US" sz="1800" b="0" i="0" u="none" strike="noStrike" baseline="0" dirty="0">
                <a:solidFill>
                  <a:srgbClr val="000000"/>
                </a:solidFill>
              </a:rPr>
              <a:t>ccurate model reflecting field settings</a:t>
            </a:r>
          </a:p>
          <a:p>
            <a:pPr lvl="2">
              <a:lnSpc>
                <a:spcPct val="114000"/>
              </a:lnSpc>
              <a:spcBef>
                <a:spcPts val="200"/>
              </a:spcBef>
              <a:spcAft>
                <a:spcPts val="200"/>
              </a:spcAft>
            </a:pPr>
            <a:r>
              <a:rPr lang="en-US" sz="1800" dirty="0">
                <a:solidFill>
                  <a:srgbClr val="000000"/>
                </a:solidFill>
              </a:rPr>
              <a:t>Comply w/ FRT requirements in effect on 5/1/24</a:t>
            </a:r>
          </a:p>
          <a:p>
            <a:pPr lvl="2">
              <a:lnSpc>
                <a:spcPct val="114000"/>
              </a:lnSpc>
              <a:spcBef>
                <a:spcPts val="200"/>
              </a:spcBef>
              <a:spcAft>
                <a:spcPts val="200"/>
              </a:spcAft>
            </a:pPr>
            <a:r>
              <a:rPr lang="en-US" sz="1800" b="0" i="0" u="none" strike="noStrike" baseline="0" dirty="0">
                <a:solidFill>
                  <a:srgbClr val="000000"/>
                </a:solidFill>
              </a:rPr>
              <a:t>Inform ERCOT when maximized</a:t>
            </a:r>
          </a:p>
          <a:p>
            <a:pPr>
              <a:lnSpc>
                <a:spcPct val="114000"/>
              </a:lnSpc>
              <a:spcBef>
                <a:spcPts val="200"/>
              </a:spcBef>
              <a:spcAft>
                <a:spcPts val="200"/>
              </a:spcAft>
            </a:pPr>
            <a:r>
              <a:rPr lang="en-US" sz="2000" b="0" i="0" u="none" strike="noStrike" baseline="0" dirty="0">
                <a:solidFill>
                  <a:srgbClr val="000000"/>
                </a:solidFill>
              </a:rPr>
              <a:t>On performance failure: take actions in §2.13</a:t>
            </a:r>
          </a:p>
        </p:txBody>
      </p:sp>
    </p:spTree>
    <p:extLst>
      <p:ext uri="{BB962C8B-B14F-4D97-AF65-F5344CB8AC3E}">
        <p14:creationId xmlns:p14="http://schemas.microsoft.com/office/powerpoint/2010/main" val="15761840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669A0-BBD9-83AD-1DDC-7C4C2082EC52}"/>
              </a:ext>
            </a:extLst>
          </p:cNvPr>
          <p:cNvSpPr>
            <a:spLocks noGrp="1"/>
          </p:cNvSpPr>
          <p:nvPr>
            <p:ph type="title"/>
          </p:nvPr>
        </p:nvSpPr>
        <p:spPr>
          <a:xfrm>
            <a:off x="381000" y="243682"/>
            <a:ext cx="8458200" cy="586580"/>
          </a:xfrm>
        </p:spPr>
        <p:txBody>
          <a:bodyPr/>
          <a:lstStyle/>
          <a:p>
            <a:r>
              <a:rPr lang="en-US" sz="2400" dirty="0"/>
              <a:t>New Process – Pre-8/1/24 IBR/Type 1/Type 2 WGR</a:t>
            </a:r>
          </a:p>
        </p:txBody>
      </p:sp>
      <p:sp>
        <p:nvSpPr>
          <p:cNvPr id="4" name="Slide Number Placeholder 3">
            <a:extLst>
              <a:ext uri="{FF2B5EF4-FFF2-40B4-BE49-F238E27FC236}">
                <a16:creationId xmlns:a16="http://schemas.microsoft.com/office/drawing/2014/main" id="{8C387FA3-BF77-DE5F-4DF0-05E3869DF04E}"/>
              </a:ext>
            </a:extLst>
          </p:cNvPr>
          <p:cNvSpPr>
            <a:spLocks noGrp="1"/>
          </p:cNvSpPr>
          <p:nvPr>
            <p:ph type="sldNum" sz="quarter" idx="4"/>
          </p:nvPr>
        </p:nvSpPr>
        <p:spPr/>
        <p:txBody>
          <a:bodyPr/>
          <a:lstStyle/>
          <a:p>
            <a:fld id="{1D93BD3E-1E9A-4970-A6F7-E7AC52762E0C}" type="slidenum">
              <a:rPr lang="en-US" smtClean="0"/>
              <a:pPr/>
              <a:t>16</a:t>
            </a:fld>
            <a:endParaRPr lang="en-US" dirty="0"/>
          </a:p>
        </p:txBody>
      </p:sp>
      <p:sp>
        <p:nvSpPr>
          <p:cNvPr id="8" name="Content Placeholder 7">
            <a:extLst>
              <a:ext uri="{FF2B5EF4-FFF2-40B4-BE49-F238E27FC236}">
                <a16:creationId xmlns:a16="http://schemas.microsoft.com/office/drawing/2014/main" id="{06FA05F7-0452-741F-ED9E-B65AB88ACFBC}"/>
              </a:ext>
            </a:extLst>
          </p:cNvPr>
          <p:cNvSpPr>
            <a:spLocks noGrp="1"/>
          </p:cNvSpPr>
          <p:nvPr>
            <p:ph idx="1"/>
          </p:nvPr>
        </p:nvSpPr>
        <p:spPr>
          <a:xfrm>
            <a:off x="304800" y="811698"/>
            <a:ext cx="8534400" cy="5410200"/>
          </a:xfrm>
        </p:spPr>
        <p:txBody>
          <a:bodyPr/>
          <a:lstStyle/>
          <a:p>
            <a:pPr marL="0" indent="0" algn="ctr">
              <a:spcBef>
                <a:spcPts val="0"/>
              </a:spcBef>
              <a:buNone/>
            </a:pPr>
            <a:r>
              <a:rPr lang="en-US" sz="2000" u="sng" dirty="0"/>
              <a:t>Frequency Ride-Through (cont’d)</a:t>
            </a:r>
          </a:p>
          <a:p>
            <a:pPr marL="0" indent="0" algn="ctr">
              <a:spcBef>
                <a:spcPts val="0"/>
              </a:spcBef>
              <a:buNone/>
            </a:pPr>
            <a:endParaRPr lang="en-US" sz="2000" u="sng" dirty="0"/>
          </a:p>
          <a:p>
            <a:pPr marL="0" indent="0">
              <a:spcBef>
                <a:spcPts val="200"/>
              </a:spcBef>
              <a:spcAft>
                <a:spcPts val="200"/>
              </a:spcAft>
              <a:buNone/>
            </a:pPr>
            <a:r>
              <a:rPr lang="en-US" sz="1800" b="0" i="0" u="none" strike="noStrike" baseline="0" dirty="0">
                <a:solidFill>
                  <a:srgbClr val="000000"/>
                </a:solidFill>
              </a:rPr>
              <a:t>IFRTCR must contain: [§2.11.1(1)]</a:t>
            </a:r>
          </a:p>
          <a:p>
            <a:pPr marL="0" indent="0">
              <a:spcBef>
                <a:spcPts val="200"/>
              </a:spcBef>
              <a:buNone/>
            </a:pPr>
            <a:endParaRPr lang="en-US" sz="1800" b="0" i="0" u="none" strike="noStrike" baseline="0" dirty="0">
              <a:solidFill>
                <a:srgbClr val="000000"/>
              </a:solidFill>
            </a:endParaRPr>
          </a:p>
        </p:txBody>
      </p:sp>
      <p:graphicFrame>
        <p:nvGraphicFramePr>
          <p:cNvPr id="5" name="Table 4">
            <a:extLst>
              <a:ext uri="{FF2B5EF4-FFF2-40B4-BE49-F238E27FC236}">
                <a16:creationId xmlns:a16="http://schemas.microsoft.com/office/drawing/2014/main" id="{94552D25-FE5B-E67F-24EB-51966A1550A6}"/>
              </a:ext>
            </a:extLst>
          </p:cNvPr>
          <p:cNvGraphicFramePr>
            <a:graphicFrameLocks noGrp="1"/>
          </p:cNvGraphicFramePr>
          <p:nvPr>
            <p:extLst>
              <p:ext uri="{D42A27DB-BD31-4B8C-83A1-F6EECF244321}">
                <p14:modId xmlns:p14="http://schemas.microsoft.com/office/powerpoint/2010/main" val="2084690598"/>
              </p:ext>
            </p:extLst>
          </p:nvPr>
        </p:nvGraphicFramePr>
        <p:xfrm>
          <a:off x="457200" y="1933712"/>
          <a:ext cx="8382000" cy="3220720"/>
        </p:xfrm>
        <a:graphic>
          <a:graphicData uri="http://schemas.openxmlformats.org/drawingml/2006/table">
            <a:tbl>
              <a:tblPr firstRow="1" bandRow="1">
                <a:tableStyleId>{5C22544A-7EE6-4342-B048-85BDC9FD1C3A}</a:tableStyleId>
              </a:tblPr>
              <a:tblGrid>
                <a:gridCol w="3776870">
                  <a:extLst>
                    <a:ext uri="{9D8B030D-6E8A-4147-A177-3AD203B41FA5}">
                      <a16:colId xmlns:a16="http://schemas.microsoft.com/office/drawing/2014/main" val="2550488303"/>
                    </a:ext>
                  </a:extLst>
                </a:gridCol>
                <a:gridCol w="4605130">
                  <a:extLst>
                    <a:ext uri="{9D8B030D-6E8A-4147-A177-3AD203B41FA5}">
                      <a16:colId xmlns:a16="http://schemas.microsoft.com/office/drawing/2014/main" val="3067651900"/>
                    </a:ext>
                  </a:extLst>
                </a:gridCol>
              </a:tblGrid>
              <a:tr h="370840">
                <a:tc>
                  <a:txBody>
                    <a:bodyPr/>
                    <a:lstStyle/>
                    <a:p>
                      <a:r>
                        <a:rPr lang="en-US" sz="1600" b="0" i="0" u="none" strike="noStrike" baseline="0" dirty="0">
                          <a:solidFill>
                            <a:srgbClr val="000000"/>
                          </a:solidFill>
                        </a:rPr>
                        <a:t>Resource Entity DUNS #</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b="0" dirty="0">
                          <a:solidFill>
                            <a:schemeClr val="tx1"/>
                          </a:solidFill>
                        </a:rPr>
                        <a:t>SFSP modifications done to maximize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33841349"/>
                  </a:ext>
                </a:extLst>
              </a:tr>
              <a:tr h="370840">
                <a:tc>
                  <a:txBody>
                    <a:bodyPr/>
                    <a:lstStyle/>
                    <a:p>
                      <a:r>
                        <a:rPr lang="en-US" sz="1600" b="0" i="0" u="none" strike="noStrike" baseline="0" dirty="0">
                          <a:solidFill>
                            <a:srgbClr val="000000"/>
                          </a:solidFill>
                        </a:rPr>
                        <a:t>Site Name</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b="0" dirty="0">
                          <a:solidFill>
                            <a:schemeClr val="tx1"/>
                          </a:solidFill>
                        </a:rPr>
                        <a:t>Changes beyond SFSP (if any)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5901499"/>
                  </a:ext>
                </a:extLst>
              </a:tr>
              <a:tr h="370840">
                <a:tc>
                  <a:txBody>
                    <a:bodyPr/>
                    <a:lstStyle/>
                    <a:p>
                      <a:r>
                        <a:rPr lang="en-US" sz="1600" b="0" i="0" u="none" strike="noStrike" baseline="0" dirty="0">
                          <a:solidFill>
                            <a:srgbClr val="000000"/>
                          </a:solidFill>
                        </a:rPr>
                        <a:t>Unit Name(s)</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b="0" dirty="0">
                          <a:solidFill>
                            <a:schemeClr val="tx1"/>
                          </a:solidFill>
                        </a:rPr>
                        <a:t>Expected post-modification limitation(s)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0194415"/>
                  </a:ext>
                </a:extLst>
              </a:tr>
              <a:tr h="370840">
                <a:tc>
                  <a:txBody>
                    <a:bodyPr/>
                    <a:lstStyle/>
                    <a:p>
                      <a:r>
                        <a:rPr lang="en-US" sz="1600" b="0" i="0" u="none" strike="noStrike" baseline="0" dirty="0">
                          <a:solidFill>
                            <a:srgbClr val="000000"/>
                          </a:solidFill>
                        </a:rPr>
                        <a:t>NOG Section(s) Resource cannot meet</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b="0" dirty="0">
                          <a:solidFill>
                            <a:schemeClr val="tx1"/>
                          </a:solidFill>
                        </a:rPr>
                        <a:t>Implementation schedule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2871661"/>
                  </a:ext>
                </a:extLst>
              </a:tr>
              <a:tr h="370840">
                <a:tc>
                  <a:txBody>
                    <a:bodyPr/>
                    <a:lstStyle/>
                    <a:p>
                      <a:r>
                        <a:rPr lang="en-US" sz="1600" b="0" i="0" u="none" strike="noStrike" baseline="0" dirty="0">
                          <a:solidFill>
                            <a:srgbClr val="000000"/>
                          </a:solidFill>
                        </a:rPr>
                        <a:t>Current FRT capability</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b="0" dirty="0">
                          <a:solidFill>
                            <a:schemeClr val="tx1"/>
                          </a:solidFill>
                        </a:rPr>
                        <a:t>Model of expected performance with limitations identified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0056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baseline="0" dirty="0">
                          <a:solidFill>
                            <a:srgbClr val="000000"/>
                          </a:solidFill>
                        </a:rPr>
                        <a:t>Known FRT limitations compared to requirements in § 2.6.2.1(1) - (5)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b="0" i="0" u="none" strike="noStrike" baseline="0" dirty="0">
                          <a:solidFill>
                            <a:srgbClr val="000000"/>
                          </a:solidFill>
                        </a:rPr>
                        <a:t>Description of limitation that cannot be modeled </a:t>
                      </a:r>
                      <a:endParaRPr lang="en-US" sz="16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1276007"/>
                  </a:ext>
                </a:extLst>
              </a:tr>
              <a:tr h="370840">
                <a:tc gridSpan="2">
                  <a:txBody>
                    <a:bodyPr/>
                    <a:lstStyle/>
                    <a:p>
                      <a:r>
                        <a:rPr lang="en-US" sz="1600" dirty="0"/>
                        <a:t>Detailed description of limitation(s) preventing Resource from meeting ride-through requirement(s)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sz="17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0691264"/>
                  </a:ext>
                </a:extLst>
              </a:tr>
            </a:tbl>
          </a:graphicData>
        </a:graphic>
      </p:graphicFrame>
      <p:sp>
        <p:nvSpPr>
          <p:cNvPr id="6" name="TextBox 5">
            <a:extLst>
              <a:ext uri="{FF2B5EF4-FFF2-40B4-BE49-F238E27FC236}">
                <a16:creationId xmlns:a16="http://schemas.microsoft.com/office/drawing/2014/main" id="{9E056860-9F81-A2D8-2F68-E5835A5B4B1D}"/>
              </a:ext>
            </a:extLst>
          </p:cNvPr>
          <p:cNvSpPr txBox="1"/>
          <p:nvPr/>
        </p:nvSpPr>
        <p:spPr>
          <a:xfrm>
            <a:off x="381000" y="5262998"/>
            <a:ext cx="8534400" cy="1013354"/>
          </a:xfrm>
          <a:prstGeom prst="rect">
            <a:avLst/>
          </a:prstGeom>
          <a:noFill/>
        </p:spPr>
        <p:txBody>
          <a:bodyPr wrap="square">
            <a:spAutoFit/>
          </a:bodyPr>
          <a:lstStyle/>
          <a:p>
            <a:pPr>
              <a:lnSpc>
                <a:spcPct val="114000"/>
              </a:lnSpc>
              <a:tabLst>
                <a:tab pos="3200400" algn="l"/>
              </a:tabLst>
            </a:pPr>
            <a:r>
              <a:rPr lang="en-US" sz="1800" b="1" i="0" u="sng" strike="noStrike" baseline="0" dirty="0">
                <a:solidFill>
                  <a:srgbClr val="000000"/>
                </a:solidFill>
              </a:rPr>
              <a:t>NOTE</a:t>
            </a:r>
            <a:r>
              <a:rPr lang="en-US" sz="1800" b="0" i="0" u="none" strike="noStrike" baseline="0" dirty="0">
                <a:solidFill>
                  <a:srgbClr val="000000"/>
                </a:solidFill>
              </a:rPr>
              <a:t>: ERCOT will not use IVRTCR for referral to ERM so long as Resource meets greater of: (</a:t>
            </a:r>
            <a:r>
              <a:rPr lang="en-US" sz="1800" b="0" i="0" u="none" strike="noStrike" baseline="0" dirty="0" err="1">
                <a:solidFill>
                  <a:srgbClr val="000000"/>
                </a:solidFill>
              </a:rPr>
              <a:t>i</a:t>
            </a:r>
            <a:r>
              <a:rPr lang="en-US" sz="1800" b="0" i="0" u="none" strike="noStrike" baseline="0" dirty="0">
                <a:solidFill>
                  <a:srgbClr val="000000"/>
                </a:solidFill>
              </a:rPr>
              <a:t>) maximized capability or (ii) requirements in effect 5/1/24 [§2.12.1(11)]</a:t>
            </a:r>
            <a:endParaRPr lang="en-US" sz="2000" b="0" i="0" u="none" strike="noStrike" baseline="0" dirty="0">
              <a:solidFill>
                <a:srgbClr val="000000"/>
              </a:solidFill>
            </a:endParaRPr>
          </a:p>
        </p:txBody>
      </p:sp>
    </p:spTree>
    <p:extLst>
      <p:ext uri="{BB962C8B-B14F-4D97-AF65-F5344CB8AC3E}">
        <p14:creationId xmlns:p14="http://schemas.microsoft.com/office/powerpoint/2010/main" val="37717634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669A0-BBD9-83AD-1DDC-7C4C2082EC52}"/>
              </a:ext>
            </a:extLst>
          </p:cNvPr>
          <p:cNvSpPr>
            <a:spLocks noGrp="1"/>
          </p:cNvSpPr>
          <p:nvPr>
            <p:ph type="title"/>
          </p:nvPr>
        </p:nvSpPr>
        <p:spPr/>
        <p:txBody>
          <a:bodyPr/>
          <a:lstStyle/>
          <a:p>
            <a:r>
              <a:rPr lang="en-US" sz="2400" dirty="0"/>
              <a:t>New Process – Pre-8/1/24 IBR/Type 1/Type 2 WGR</a:t>
            </a:r>
          </a:p>
        </p:txBody>
      </p:sp>
      <p:sp>
        <p:nvSpPr>
          <p:cNvPr id="4" name="Slide Number Placeholder 3">
            <a:extLst>
              <a:ext uri="{FF2B5EF4-FFF2-40B4-BE49-F238E27FC236}">
                <a16:creationId xmlns:a16="http://schemas.microsoft.com/office/drawing/2014/main" id="{8C387FA3-BF77-DE5F-4DF0-05E3869DF04E}"/>
              </a:ext>
            </a:extLst>
          </p:cNvPr>
          <p:cNvSpPr>
            <a:spLocks noGrp="1"/>
          </p:cNvSpPr>
          <p:nvPr>
            <p:ph type="sldNum" sz="quarter" idx="4"/>
          </p:nvPr>
        </p:nvSpPr>
        <p:spPr/>
        <p:txBody>
          <a:bodyPr/>
          <a:lstStyle/>
          <a:p>
            <a:fld id="{1D93BD3E-1E9A-4970-A6F7-E7AC52762E0C}" type="slidenum">
              <a:rPr lang="en-US" smtClean="0"/>
              <a:pPr/>
              <a:t>17</a:t>
            </a:fld>
            <a:endParaRPr lang="en-US" dirty="0"/>
          </a:p>
        </p:txBody>
      </p:sp>
      <p:sp>
        <p:nvSpPr>
          <p:cNvPr id="8" name="Content Placeholder 7">
            <a:extLst>
              <a:ext uri="{FF2B5EF4-FFF2-40B4-BE49-F238E27FC236}">
                <a16:creationId xmlns:a16="http://schemas.microsoft.com/office/drawing/2014/main" id="{06FA05F7-0452-741F-ED9E-B65AB88ACFBC}"/>
              </a:ext>
            </a:extLst>
          </p:cNvPr>
          <p:cNvSpPr>
            <a:spLocks noGrp="1"/>
          </p:cNvSpPr>
          <p:nvPr>
            <p:ph idx="1"/>
          </p:nvPr>
        </p:nvSpPr>
        <p:spPr>
          <a:xfrm>
            <a:off x="304800" y="911086"/>
            <a:ext cx="8534400" cy="5340625"/>
          </a:xfrm>
        </p:spPr>
        <p:txBody>
          <a:bodyPr/>
          <a:lstStyle/>
          <a:p>
            <a:pPr marL="0" indent="0" algn="ctr">
              <a:lnSpc>
                <a:spcPct val="114000"/>
              </a:lnSpc>
              <a:buNone/>
            </a:pPr>
            <a:r>
              <a:rPr lang="en-US" sz="2000" u="sng" dirty="0"/>
              <a:t>Voltage Ride-Through</a:t>
            </a:r>
          </a:p>
          <a:p>
            <a:pPr marL="0" indent="0" algn="ctr">
              <a:lnSpc>
                <a:spcPct val="114000"/>
              </a:lnSpc>
              <a:buNone/>
            </a:pPr>
            <a:endParaRPr lang="en-US" sz="900" u="sng" dirty="0"/>
          </a:p>
          <a:p>
            <a:pPr marR="0" algn="l" rtl="0">
              <a:lnSpc>
                <a:spcPct val="114000"/>
              </a:lnSpc>
            </a:pPr>
            <a:r>
              <a:rPr lang="en-US" sz="1800" dirty="0">
                <a:solidFill>
                  <a:srgbClr val="000000"/>
                </a:solidFill>
              </a:rPr>
              <a:t>Meet or exceed § 2.9.1.2(1)-(7) by 12/31/25 or COD (whichever is later)             [§ 2.9(1)(b); § 2.9.1.2(8)] </a:t>
            </a:r>
          </a:p>
          <a:p>
            <a:pPr marR="0" algn="l" rtl="0">
              <a:lnSpc>
                <a:spcPct val="114000"/>
              </a:lnSpc>
            </a:pPr>
            <a:r>
              <a:rPr lang="en-US" sz="1800" dirty="0">
                <a:solidFill>
                  <a:srgbClr val="000000"/>
                </a:solidFill>
              </a:rPr>
              <a:t>If cannot:</a:t>
            </a:r>
          </a:p>
          <a:p>
            <a:pPr lvl="1">
              <a:lnSpc>
                <a:spcPct val="114000"/>
              </a:lnSpc>
            </a:pPr>
            <a:r>
              <a:rPr lang="en-US" sz="1600" b="0" i="0" u="none" strike="noStrike" baseline="0" dirty="0">
                <a:solidFill>
                  <a:srgbClr val="000000"/>
                </a:solidFill>
              </a:rPr>
              <a:t>By 4/1/25, submit IVRTCR</a:t>
            </a:r>
            <a:r>
              <a:rPr lang="en-US" sz="1600" b="1" i="0" u="none" strike="noStrike" baseline="0" dirty="0">
                <a:solidFill>
                  <a:srgbClr val="000000"/>
                </a:solidFill>
              </a:rPr>
              <a:t>*</a:t>
            </a:r>
            <a:r>
              <a:rPr lang="en-US" sz="1600" b="0" i="0" u="none" strike="noStrike" baseline="0" dirty="0">
                <a:solidFill>
                  <a:srgbClr val="000000"/>
                </a:solidFill>
              </a:rPr>
              <a:t> and request extension [§ 2.9.1.2(9)] </a:t>
            </a:r>
          </a:p>
          <a:p>
            <a:pPr lvl="1">
              <a:lnSpc>
                <a:spcPct val="114000"/>
              </a:lnSpc>
            </a:pPr>
            <a:r>
              <a:rPr lang="en-US" sz="1600" dirty="0">
                <a:solidFill>
                  <a:srgbClr val="000000"/>
                </a:solidFill>
              </a:rPr>
              <a:t>If cannot meet § 2.9.1.2(1)-(7) even w/ extension, submit IVRTCR and comply w/ requirements in effect 5/1/24 until VRT maximized </a:t>
            </a:r>
            <a:r>
              <a:rPr lang="en-US" sz="1600" b="0" i="0" u="none" strike="noStrike" baseline="0" dirty="0">
                <a:solidFill>
                  <a:srgbClr val="000000"/>
                </a:solidFill>
              </a:rPr>
              <a:t>[§ 2.9.1.2(9)]</a:t>
            </a:r>
            <a:endParaRPr lang="en-US" sz="1600" dirty="0">
              <a:solidFill>
                <a:srgbClr val="000000"/>
              </a:solidFill>
            </a:endParaRPr>
          </a:p>
          <a:p>
            <a:pPr lvl="2">
              <a:lnSpc>
                <a:spcPct val="114000"/>
              </a:lnSpc>
            </a:pPr>
            <a:r>
              <a:rPr lang="en-US" sz="1600" b="1" dirty="0">
                <a:solidFill>
                  <a:srgbClr val="000000"/>
                </a:solidFill>
              </a:rPr>
              <a:t>NOTE</a:t>
            </a:r>
            <a:r>
              <a:rPr lang="en-US" sz="1600" dirty="0">
                <a:solidFill>
                  <a:srgbClr val="000000"/>
                </a:solidFill>
              </a:rPr>
              <a:t>: IBR/Type 1/2 WGR that modifies to meet § 2.9.1.2 before 1/1/28 need not meet IEEE 2800 [§ 2.9.1(4)]</a:t>
            </a:r>
          </a:p>
          <a:p>
            <a:pPr lvl="2">
              <a:lnSpc>
                <a:spcPct val="114000"/>
              </a:lnSpc>
            </a:pPr>
            <a:r>
              <a:rPr lang="en-US" sz="1600" b="1" dirty="0">
                <a:solidFill>
                  <a:srgbClr val="000000"/>
                </a:solidFill>
              </a:rPr>
              <a:t>NOTE</a:t>
            </a:r>
            <a:r>
              <a:rPr lang="en-US" sz="1600" dirty="0">
                <a:solidFill>
                  <a:srgbClr val="000000"/>
                </a:solidFill>
              </a:rPr>
              <a:t>: Type 1/2 WGR not required to meet IEEE 2800 but must meet § 2.9.1.2 [§ 2.9.1(7)]</a:t>
            </a:r>
            <a:endParaRPr lang="en-US" sz="1600" b="0" i="0" u="none" strike="noStrike" baseline="0" dirty="0">
              <a:solidFill>
                <a:srgbClr val="000000"/>
              </a:solidFill>
            </a:endParaRPr>
          </a:p>
          <a:p>
            <a:pPr lvl="1">
              <a:lnSpc>
                <a:spcPct val="114000"/>
              </a:lnSpc>
              <a:tabLst>
                <a:tab pos="3200400" algn="l"/>
              </a:tabLst>
            </a:pPr>
            <a:r>
              <a:rPr lang="en-US" sz="1600" b="0" i="0" u="none" strike="noStrike" baseline="0" dirty="0">
                <a:solidFill>
                  <a:srgbClr val="000000"/>
                </a:solidFill>
              </a:rPr>
              <a:t>Comply w/ </a:t>
            </a:r>
            <a:r>
              <a:rPr lang="en-US" sz="1600" b="0" i="0" u="none" strike="noStrike" baseline="0" dirty="0" err="1">
                <a:solidFill>
                  <a:srgbClr val="000000"/>
                </a:solidFill>
              </a:rPr>
              <a:t>requiremets</a:t>
            </a:r>
            <a:r>
              <a:rPr lang="en-US" sz="1600" b="0" i="0" u="none" strike="noStrike" baseline="0" dirty="0">
                <a:solidFill>
                  <a:srgbClr val="000000"/>
                </a:solidFill>
              </a:rPr>
              <a:t> in effect on 5/1/24 during pendency of extension/exemption/ appeal</a:t>
            </a:r>
          </a:p>
          <a:p>
            <a:pPr marL="0" indent="0">
              <a:lnSpc>
                <a:spcPct val="114000"/>
              </a:lnSpc>
              <a:buNone/>
              <a:tabLst>
                <a:tab pos="3200400" algn="l"/>
              </a:tabLst>
            </a:pPr>
            <a:endParaRPr lang="en-US" sz="100" dirty="0">
              <a:solidFill>
                <a:srgbClr val="000000"/>
              </a:solidFill>
            </a:endParaRPr>
          </a:p>
          <a:p>
            <a:pPr marL="288925" indent="-288925">
              <a:lnSpc>
                <a:spcPct val="114000"/>
              </a:lnSpc>
              <a:buNone/>
              <a:tabLst>
                <a:tab pos="288925" algn="l"/>
                <a:tab pos="3200400" algn="l"/>
              </a:tabLst>
            </a:pPr>
            <a:r>
              <a:rPr lang="en-US" sz="1800" b="1" i="0" u="none" strike="noStrike" baseline="0" dirty="0">
                <a:solidFill>
                  <a:srgbClr val="000000"/>
                </a:solidFill>
              </a:rPr>
              <a:t>*</a:t>
            </a:r>
            <a:r>
              <a:rPr lang="en-US" sz="1600" b="0" i="0" u="none" strike="noStrike" baseline="0" dirty="0">
                <a:solidFill>
                  <a:srgbClr val="000000"/>
                </a:solidFill>
              </a:rPr>
              <a:t> 	</a:t>
            </a:r>
            <a:r>
              <a:rPr lang="en-US" sz="1800" b="0" i="0" u="none" strike="noStrike" baseline="0" dirty="0">
                <a:solidFill>
                  <a:srgbClr val="000000"/>
                </a:solidFill>
              </a:rPr>
              <a:t>Same data as IFRTCR and ERCOT will not use IVRTCR for referral to ERM so long as Resource meets greater of: (</a:t>
            </a:r>
            <a:r>
              <a:rPr lang="en-US" sz="1800" b="0" i="0" u="none" strike="noStrike" baseline="0" dirty="0" err="1">
                <a:solidFill>
                  <a:srgbClr val="000000"/>
                </a:solidFill>
              </a:rPr>
              <a:t>i</a:t>
            </a:r>
            <a:r>
              <a:rPr lang="en-US" sz="1800" b="0" i="0" u="none" strike="noStrike" baseline="0" dirty="0">
                <a:solidFill>
                  <a:srgbClr val="000000"/>
                </a:solidFill>
              </a:rPr>
              <a:t>) maximized capability or (ii) requirements in effect on 5/1/24 [§2.12.1(11)]</a:t>
            </a:r>
            <a:endParaRPr lang="en-US" sz="2000" b="0" i="0" u="none" strike="noStrike" baseline="0" dirty="0">
              <a:solidFill>
                <a:srgbClr val="000000"/>
              </a:solidFill>
            </a:endParaRPr>
          </a:p>
        </p:txBody>
      </p:sp>
    </p:spTree>
    <p:extLst>
      <p:ext uri="{BB962C8B-B14F-4D97-AF65-F5344CB8AC3E}">
        <p14:creationId xmlns:p14="http://schemas.microsoft.com/office/powerpoint/2010/main" val="36343704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669A0-BBD9-83AD-1DDC-7C4C2082EC52}"/>
              </a:ext>
            </a:extLst>
          </p:cNvPr>
          <p:cNvSpPr>
            <a:spLocks noGrp="1"/>
          </p:cNvSpPr>
          <p:nvPr>
            <p:ph type="title"/>
          </p:nvPr>
        </p:nvSpPr>
        <p:spPr/>
        <p:txBody>
          <a:bodyPr/>
          <a:lstStyle/>
          <a:p>
            <a:r>
              <a:rPr lang="en-US" sz="2400" dirty="0"/>
              <a:t>New Process – Pre-8/1/24 IBR/Type 1/Type 2 WGR</a:t>
            </a:r>
          </a:p>
        </p:txBody>
      </p:sp>
      <p:sp>
        <p:nvSpPr>
          <p:cNvPr id="4" name="Slide Number Placeholder 3">
            <a:extLst>
              <a:ext uri="{FF2B5EF4-FFF2-40B4-BE49-F238E27FC236}">
                <a16:creationId xmlns:a16="http://schemas.microsoft.com/office/drawing/2014/main" id="{8C387FA3-BF77-DE5F-4DF0-05E3869DF04E}"/>
              </a:ext>
            </a:extLst>
          </p:cNvPr>
          <p:cNvSpPr>
            <a:spLocks noGrp="1"/>
          </p:cNvSpPr>
          <p:nvPr>
            <p:ph type="sldNum" sz="quarter" idx="4"/>
          </p:nvPr>
        </p:nvSpPr>
        <p:spPr/>
        <p:txBody>
          <a:bodyPr/>
          <a:lstStyle/>
          <a:p>
            <a:fld id="{1D93BD3E-1E9A-4970-A6F7-E7AC52762E0C}" type="slidenum">
              <a:rPr lang="en-US" smtClean="0"/>
              <a:pPr/>
              <a:t>18</a:t>
            </a:fld>
            <a:endParaRPr lang="en-US" dirty="0"/>
          </a:p>
        </p:txBody>
      </p:sp>
      <p:sp>
        <p:nvSpPr>
          <p:cNvPr id="8" name="Content Placeholder 7">
            <a:extLst>
              <a:ext uri="{FF2B5EF4-FFF2-40B4-BE49-F238E27FC236}">
                <a16:creationId xmlns:a16="http://schemas.microsoft.com/office/drawing/2014/main" id="{06FA05F7-0452-741F-ED9E-B65AB88ACFBC}"/>
              </a:ext>
            </a:extLst>
          </p:cNvPr>
          <p:cNvSpPr>
            <a:spLocks noGrp="1"/>
          </p:cNvSpPr>
          <p:nvPr>
            <p:ph idx="1"/>
          </p:nvPr>
        </p:nvSpPr>
        <p:spPr>
          <a:xfrm>
            <a:off x="304800" y="950844"/>
            <a:ext cx="8534400" cy="5211418"/>
          </a:xfrm>
        </p:spPr>
        <p:txBody>
          <a:bodyPr/>
          <a:lstStyle/>
          <a:p>
            <a:pPr marL="0" marR="0" indent="0" algn="ctr" rtl="0">
              <a:lnSpc>
                <a:spcPct val="114000"/>
              </a:lnSpc>
              <a:spcBef>
                <a:spcPts val="400"/>
              </a:spcBef>
              <a:spcAft>
                <a:spcPts val="200"/>
              </a:spcAft>
              <a:buNone/>
            </a:pPr>
            <a:r>
              <a:rPr lang="en-US" sz="1800" u="sng" dirty="0"/>
              <a:t>Frequency or Voltage</a:t>
            </a:r>
          </a:p>
          <a:p>
            <a:pPr marR="0" algn="l" rtl="0">
              <a:lnSpc>
                <a:spcPct val="114000"/>
              </a:lnSpc>
              <a:spcBef>
                <a:spcPts val="400"/>
              </a:spcBef>
              <a:spcAft>
                <a:spcPts val="200"/>
              </a:spcAft>
            </a:pPr>
            <a:r>
              <a:rPr lang="en-US" sz="1800" dirty="0"/>
              <a:t>During exemption/extension/appeal process, Resource must meet greater of: (</a:t>
            </a:r>
            <a:r>
              <a:rPr lang="en-US" sz="1800" dirty="0" err="1"/>
              <a:t>i</a:t>
            </a:r>
            <a:r>
              <a:rPr lang="en-US" sz="1800" dirty="0"/>
              <a:t>) maximized capability or (ii) requirements in effect 5/1/24 [§2.12.1(10)]</a:t>
            </a:r>
          </a:p>
          <a:p>
            <a:pPr marR="0" algn="l" rtl="0">
              <a:lnSpc>
                <a:spcPct val="114000"/>
              </a:lnSpc>
              <a:spcBef>
                <a:spcPts val="400"/>
              </a:spcBef>
              <a:spcAft>
                <a:spcPts val="200"/>
              </a:spcAft>
            </a:pPr>
            <a:r>
              <a:rPr lang="en-US" sz="1800" dirty="0"/>
              <a:t>If Exemption granted:</a:t>
            </a:r>
          </a:p>
          <a:p>
            <a:pPr lvl="1">
              <a:lnSpc>
                <a:spcPct val="114000"/>
              </a:lnSpc>
              <a:spcBef>
                <a:spcPts val="400"/>
              </a:spcBef>
              <a:spcAft>
                <a:spcPts val="200"/>
              </a:spcAft>
            </a:pPr>
            <a:r>
              <a:rPr lang="en-US" sz="1800" dirty="0"/>
              <a:t>Maximized capability = performance criteria unit exemption/extension ends [§2.12.1(4)]</a:t>
            </a:r>
          </a:p>
          <a:p>
            <a:pPr marR="0" algn="l" rtl="0">
              <a:lnSpc>
                <a:spcPct val="114000"/>
              </a:lnSpc>
              <a:spcBef>
                <a:spcPts val="400"/>
              </a:spcBef>
              <a:spcAft>
                <a:spcPts val="200"/>
              </a:spcAft>
            </a:pPr>
            <a:r>
              <a:rPr lang="en-US" sz="1800" dirty="0"/>
              <a:t>If new SFSP modifications become available, w/n 90 days, submit plan to implement and implement w/n 180 days of approval of plan [§2.12.1(7)]</a:t>
            </a:r>
          </a:p>
          <a:p>
            <a:pPr marR="0" algn="l" rtl="0">
              <a:lnSpc>
                <a:spcPct val="114000"/>
              </a:lnSpc>
              <a:spcBef>
                <a:spcPts val="400"/>
              </a:spcBef>
              <a:spcAft>
                <a:spcPts val="200"/>
              </a:spcAft>
            </a:pPr>
            <a:r>
              <a:rPr lang="en-US" sz="1800" dirty="0"/>
              <a:t>If RE believes Resource has already maximized ride-through capabilities or will maximize w/ SFSP changes before 12/31/25, provide ERCOT an accurate model showing field settings [§ 2.11(1)]</a:t>
            </a:r>
          </a:p>
          <a:p>
            <a:pPr marR="0" algn="l" rtl="0">
              <a:lnSpc>
                <a:spcPct val="114000"/>
              </a:lnSpc>
              <a:spcBef>
                <a:spcPts val="400"/>
              </a:spcBef>
              <a:spcAft>
                <a:spcPts val="200"/>
              </a:spcAft>
            </a:pPr>
            <a:r>
              <a:rPr lang="en-US" sz="1800" dirty="0"/>
              <a:t>Until Resource completes maximization per §§ 2.6.2.1, 2.9.1, 2.9.1.1 or 2.9.1.2, it must meet requirements in effect on 5/1/24 [§ 2.11(2)] </a:t>
            </a:r>
          </a:p>
          <a:p>
            <a:pPr marR="0" algn="l" rtl="0">
              <a:lnSpc>
                <a:spcPct val="114000"/>
              </a:lnSpc>
              <a:spcBef>
                <a:spcPts val="400"/>
              </a:spcBef>
              <a:spcAft>
                <a:spcPts val="200"/>
              </a:spcAft>
            </a:pPr>
            <a:r>
              <a:rPr lang="en-US" sz="1800" dirty="0"/>
              <a:t>When maximization work complete, notify ERCOT [§ 2.11(3)]</a:t>
            </a:r>
          </a:p>
          <a:p>
            <a:pPr>
              <a:lnSpc>
                <a:spcPct val="114000"/>
              </a:lnSpc>
              <a:spcBef>
                <a:spcPts val="400"/>
              </a:spcBef>
              <a:spcAft>
                <a:spcPts val="200"/>
              </a:spcAft>
            </a:pPr>
            <a:r>
              <a:rPr lang="en-US" sz="1800" dirty="0">
                <a:solidFill>
                  <a:srgbClr val="000000"/>
                </a:solidFill>
              </a:rPr>
              <a:t>On performance failure, follow </a:t>
            </a:r>
            <a:r>
              <a:rPr lang="en-US" sz="1800" dirty="0"/>
              <a:t>§ 2.13</a:t>
            </a:r>
          </a:p>
        </p:txBody>
      </p:sp>
    </p:spTree>
    <p:extLst>
      <p:ext uri="{BB962C8B-B14F-4D97-AF65-F5344CB8AC3E}">
        <p14:creationId xmlns:p14="http://schemas.microsoft.com/office/powerpoint/2010/main" val="11395857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C387FA3-BF77-DE5F-4DF0-05E3869DF04E}"/>
              </a:ext>
            </a:extLst>
          </p:cNvPr>
          <p:cNvSpPr>
            <a:spLocks noGrp="1"/>
          </p:cNvSpPr>
          <p:nvPr>
            <p:ph type="sldNum" sz="quarter" idx="4"/>
          </p:nvPr>
        </p:nvSpPr>
        <p:spPr/>
        <p:txBody>
          <a:bodyPr/>
          <a:lstStyle/>
          <a:p>
            <a:fld id="{1D93BD3E-1E9A-4970-A6F7-E7AC52762E0C}" type="slidenum">
              <a:rPr lang="en-US" smtClean="0"/>
              <a:pPr/>
              <a:t>19</a:t>
            </a:fld>
            <a:endParaRPr lang="en-US" dirty="0"/>
          </a:p>
        </p:txBody>
      </p:sp>
      <p:sp>
        <p:nvSpPr>
          <p:cNvPr id="8" name="Content Placeholder 7">
            <a:extLst>
              <a:ext uri="{FF2B5EF4-FFF2-40B4-BE49-F238E27FC236}">
                <a16:creationId xmlns:a16="http://schemas.microsoft.com/office/drawing/2014/main" id="{06FA05F7-0452-741F-ED9E-B65AB88ACFBC}"/>
              </a:ext>
            </a:extLst>
          </p:cNvPr>
          <p:cNvSpPr>
            <a:spLocks noGrp="1"/>
          </p:cNvSpPr>
          <p:nvPr>
            <p:ph idx="1"/>
          </p:nvPr>
        </p:nvSpPr>
        <p:spPr>
          <a:xfrm>
            <a:off x="304800" y="3028121"/>
            <a:ext cx="8534400" cy="586580"/>
          </a:xfrm>
        </p:spPr>
        <p:txBody>
          <a:bodyPr/>
          <a:lstStyle/>
          <a:p>
            <a:pPr marL="0" indent="0" algn="ctr">
              <a:buNone/>
            </a:pPr>
            <a:r>
              <a:rPr lang="en-US" sz="2400" dirty="0"/>
              <a:t>Post-8/1/24 SGIA or “Re-powered” IBR/Type 1/2 WGRs</a:t>
            </a:r>
          </a:p>
        </p:txBody>
      </p:sp>
    </p:spTree>
    <p:extLst>
      <p:ext uri="{BB962C8B-B14F-4D97-AF65-F5344CB8AC3E}">
        <p14:creationId xmlns:p14="http://schemas.microsoft.com/office/powerpoint/2010/main" val="3572018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BD268-4206-4FB7-9DCB-7C50C8A6CC04}"/>
              </a:ext>
            </a:extLst>
          </p:cNvPr>
          <p:cNvSpPr>
            <a:spLocks noGrp="1"/>
          </p:cNvSpPr>
          <p:nvPr>
            <p:ph type="title"/>
          </p:nvPr>
        </p:nvSpPr>
        <p:spPr/>
        <p:txBody>
          <a:bodyPr/>
          <a:lstStyle/>
          <a:p>
            <a:r>
              <a:rPr lang="en-US" dirty="0"/>
              <a:t>Disclaimer</a:t>
            </a:r>
          </a:p>
        </p:txBody>
      </p:sp>
      <p:sp>
        <p:nvSpPr>
          <p:cNvPr id="4" name="Slide Number Placeholder 3">
            <a:extLst>
              <a:ext uri="{FF2B5EF4-FFF2-40B4-BE49-F238E27FC236}">
                <a16:creationId xmlns:a16="http://schemas.microsoft.com/office/drawing/2014/main" id="{8F0183FE-CE88-4328-A346-1A5AECC15DFF}"/>
              </a:ext>
            </a:extLst>
          </p:cNvPr>
          <p:cNvSpPr>
            <a:spLocks noGrp="1"/>
          </p:cNvSpPr>
          <p:nvPr>
            <p:ph type="sldNum" sz="quarter" idx="4"/>
          </p:nvPr>
        </p:nvSpPr>
        <p:spPr/>
        <p:txBody>
          <a:bodyPr/>
          <a:lstStyle/>
          <a:p>
            <a:fld id="{1D93BD3E-1E9A-4970-A6F7-E7AC52762E0C}" type="slidenum">
              <a:rPr lang="en-US" smtClean="0"/>
              <a:pPr/>
              <a:t>2</a:t>
            </a:fld>
            <a:endParaRPr lang="en-US" dirty="0"/>
          </a:p>
        </p:txBody>
      </p:sp>
      <p:sp>
        <p:nvSpPr>
          <p:cNvPr id="3" name="Content Placeholder 2">
            <a:extLst>
              <a:ext uri="{FF2B5EF4-FFF2-40B4-BE49-F238E27FC236}">
                <a16:creationId xmlns:a16="http://schemas.microsoft.com/office/drawing/2014/main" id="{A777B6E3-C779-2BF0-5BC0-36EC715CD91B}"/>
              </a:ext>
            </a:extLst>
          </p:cNvPr>
          <p:cNvSpPr>
            <a:spLocks noGrp="1"/>
          </p:cNvSpPr>
          <p:nvPr>
            <p:ph idx="1"/>
          </p:nvPr>
        </p:nvSpPr>
        <p:spPr>
          <a:xfrm>
            <a:off x="163996" y="1630017"/>
            <a:ext cx="8816008" cy="4646496"/>
          </a:xfrm>
        </p:spPr>
        <p:txBody>
          <a:bodyPr lIns="91440" tIns="45720" rIns="91440" bIns="45720" anchor="t"/>
          <a:lstStyle/>
          <a:p>
            <a:pPr>
              <a:lnSpc>
                <a:spcPct val="114000"/>
              </a:lnSpc>
            </a:pPr>
            <a:r>
              <a:rPr lang="en-US" sz="2400" dirty="0">
                <a:cs typeface="Arial"/>
              </a:rPr>
              <a:t>If any part of this presentation differs from the contents of NOGRR 245, the NOGRR prevails</a:t>
            </a:r>
          </a:p>
          <a:p>
            <a:pPr>
              <a:lnSpc>
                <a:spcPct val="114000"/>
              </a:lnSpc>
            </a:pPr>
            <a:r>
              <a:rPr lang="en-US" sz="2400" dirty="0">
                <a:cs typeface="Arial"/>
              </a:rPr>
              <a:t>This presentation is based on a draft and NOGRR 245 may be changed before ERCOT presents official comments</a:t>
            </a:r>
          </a:p>
        </p:txBody>
      </p:sp>
    </p:spTree>
    <p:extLst>
      <p:ext uri="{BB962C8B-B14F-4D97-AF65-F5344CB8AC3E}">
        <p14:creationId xmlns:p14="http://schemas.microsoft.com/office/powerpoint/2010/main" val="33725554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669A0-BBD9-83AD-1DDC-7C4C2082EC52}"/>
              </a:ext>
            </a:extLst>
          </p:cNvPr>
          <p:cNvSpPr>
            <a:spLocks noGrp="1"/>
          </p:cNvSpPr>
          <p:nvPr>
            <p:ph type="title"/>
          </p:nvPr>
        </p:nvSpPr>
        <p:spPr>
          <a:xfrm>
            <a:off x="381000" y="243682"/>
            <a:ext cx="8458200" cy="586580"/>
          </a:xfrm>
        </p:spPr>
        <p:txBody>
          <a:bodyPr/>
          <a:lstStyle/>
          <a:p>
            <a:r>
              <a:rPr lang="en-US" sz="2000" dirty="0"/>
              <a:t>New Process – Post-8/1/24 or “Re-powered” IBR/Type 1/2 WGR</a:t>
            </a:r>
          </a:p>
        </p:txBody>
      </p:sp>
      <p:sp>
        <p:nvSpPr>
          <p:cNvPr id="4" name="Slide Number Placeholder 3">
            <a:extLst>
              <a:ext uri="{FF2B5EF4-FFF2-40B4-BE49-F238E27FC236}">
                <a16:creationId xmlns:a16="http://schemas.microsoft.com/office/drawing/2014/main" id="{8C387FA3-BF77-DE5F-4DF0-05E3869DF04E}"/>
              </a:ext>
            </a:extLst>
          </p:cNvPr>
          <p:cNvSpPr>
            <a:spLocks noGrp="1"/>
          </p:cNvSpPr>
          <p:nvPr>
            <p:ph type="sldNum" sz="quarter" idx="4"/>
          </p:nvPr>
        </p:nvSpPr>
        <p:spPr/>
        <p:txBody>
          <a:bodyPr/>
          <a:lstStyle/>
          <a:p>
            <a:fld id="{1D93BD3E-1E9A-4970-A6F7-E7AC52762E0C}" type="slidenum">
              <a:rPr lang="en-US" smtClean="0"/>
              <a:pPr/>
              <a:t>20</a:t>
            </a:fld>
            <a:endParaRPr lang="en-US" dirty="0"/>
          </a:p>
        </p:txBody>
      </p:sp>
      <p:sp>
        <p:nvSpPr>
          <p:cNvPr id="8" name="Content Placeholder 7">
            <a:extLst>
              <a:ext uri="{FF2B5EF4-FFF2-40B4-BE49-F238E27FC236}">
                <a16:creationId xmlns:a16="http://schemas.microsoft.com/office/drawing/2014/main" id="{06FA05F7-0452-741F-ED9E-B65AB88ACFBC}"/>
              </a:ext>
            </a:extLst>
          </p:cNvPr>
          <p:cNvSpPr>
            <a:spLocks noGrp="1"/>
          </p:cNvSpPr>
          <p:nvPr>
            <p:ph idx="1"/>
          </p:nvPr>
        </p:nvSpPr>
        <p:spPr>
          <a:xfrm>
            <a:off x="304800" y="990600"/>
            <a:ext cx="8534400" cy="5410200"/>
          </a:xfrm>
        </p:spPr>
        <p:txBody>
          <a:bodyPr/>
          <a:lstStyle/>
          <a:p>
            <a:pPr marL="0" indent="0" algn="ctr">
              <a:lnSpc>
                <a:spcPct val="120000"/>
              </a:lnSpc>
              <a:buNone/>
            </a:pPr>
            <a:r>
              <a:rPr lang="en-US" sz="2000" u="sng" dirty="0"/>
              <a:t>Frequency Ride-Through</a:t>
            </a:r>
            <a:endParaRPr lang="en-US" u="sng" dirty="0"/>
          </a:p>
          <a:p>
            <a:pPr marR="0" algn="l" rtl="0">
              <a:lnSpc>
                <a:spcPct val="120000"/>
              </a:lnSpc>
            </a:pPr>
            <a:endParaRPr lang="en-US" sz="1800" dirty="0"/>
          </a:p>
          <a:p>
            <a:pPr marR="0" algn="l" rtl="0">
              <a:lnSpc>
                <a:spcPct val="120000"/>
              </a:lnSpc>
            </a:pPr>
            <a:r>
              <a:rPr lang="en-US" sz="1800" dirty="0"/>
              <a:t>Meet/exceed § 2.6.2.1(1)-(5) and IEEE 2800 [§ 2.6.2.1(1) and § 2.9.1(8)]</a:t>
            </a:r>
          </a:p>
          <a:p>
            <a:pPr marR="0" algn="l" rtl="0">
              <a:lnSpc>
                <a:spcPct val="120000"/>
              </a:lnSpc>
            </a:pPr>
            <a:r>
              <a:rPr lang="en-US" sz="1800" dirty="0"/>
              <a:t>New IBRs synchronized after 12/31/25 must inform ERCOT of date of maximization [§ 2.6.2.1(6)] </a:t>
            </a:r>
          </a:p>
          <a:p>
            <a:pPr marR="0" algn="l" rtl="0">
              <a:lnSpc>
                <a:spcPct val="120000"/>
              </a:lnSpc>
            </a:pPr>
            <a:endParaRPr lang="en-US" sz="1800" dirty="0"/>
          </a:p>
          <a:p>
            <a:pPr marR="0" algn="l" rtl="0">
              <a:lnSpc>
                <a:spcPct val="120000"/>
              </a:lnSpc>
            </a:pPr>
            <a:r>
              <a:rPr lang="en-US" sz="1800" dirty="0"/>
              <a:t>On Performance Failure, follow § 2.13</a:t>
            </a:r>
          </a:p>
        </p:txBody>
      </p:sp>
    </p:spTree>
    <p:extLst>
      <p:ext uri="{BB962C8B-B14F-4D97-AF65-F5344CB8AC3E}">
        <p14:creationId xmlns:p14="http://schemas.microsoft.com/office/powerpoint/2010/main" val="4245345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669A0-BBD9-83AD-1DDC-7C4C2082EC52}"/>
              </a:ext>
            </a:extLst>
          </p:cNvPr>
          <p:cNvSpPr>
            <a:spLocks noGrp="1"/>
          </p:cNvSpPr>
          <p:nvPr>
            <p:ph type="title"/>
          </p:nvPr>
        </p:nvSpPr>
        <p:spPr>
          <a:xfrm>
            <a:off x="381000" y="243682"/>
            <a:ext cx="8534400" cy="586580"/>
          </a:xfrm>
        </p:spPr>
        <p:txBody>
          <a:bodyPr/>
          <a:lstStyle/>
          <a:p>
            <a:r>
              <a:rPr lang="en-US" sz="2000" dirty="0"/>
              <a:t>New Process – Post-8/1/24 IBR or “Re-powered” IBR/Type 1/2 WGR </a:t>
            </a:r>
          </a:p>
        </p:txBody>
      </p:sp>
      <p:sp>
        <p:nvSpPr>
          <p:cNvPr id="4" name="Slide Number Placeholder 3">
            <a:extLst>
              <a:ext uri="{FF2B5EF4-FFF2-40B4-BE49-F238E27FC236}">
                <a16:creationId xmlns:a16="http://schemas.microsoft.com/office/drawing/2014/main" id="{8C387FA3-BF77-DE5F-4DF0-05E3869DF04E}"/>
              </a:ext>
            </a:extLst>
          </p:cNvPr>
          <p:cNvSpPr>
            <a:spLocks noGrp="1"/>
          </p:cNvSpPr>
          <p:nvPr>
            <p:ph type="sldNum" sz="quarter" idx="4"/>
          </p:nvPr>
        </p:nvSpPr>
        <p:spPr/>
        <p:txBody>
          <a:bodyPr/>
          <a:lstStyle/>
          <a:p>
            <a:fld id="{1D93BD3E-1E9A-4970-A6F7-E7AC52762E0C}" type="slidenum">
              <a:rPr lang="en-US" smtClean="0"/>
              <a:pPr/>
              <a:t>21</a:t>
            </a:fld>
            <a:endParaRPr lang="en-US" dirty="0"/>
          </a:p>
        </p:txBody>
      </p:sp>
      <p:sp>
        <p:nvSpPr>
          <p:cNvPr id="8" name="Content Placeholder 7">
            <a:extLst>
              <a:ext uri="{FF2B5EF4-FFF2-40B4-BE49-F238E27FC236}">
                <a16:creationId xmlns:a16="http://schemas.microsoft.com/office/drawing/2014/main" id="{06FA05F7-0452-741F-ED9E-B65AB88ACFBC}"/>
              </a:ext>
            </a:extLst>
          </p:cNvPr>
          <p:cNvSpPr>
            <a:spLocks noGrp="1"/>
          </p:cNvSpPr>
          <p:nvPr>
            <p:ph idx="1"/>
          </p:nvPr>
        </p:nvSpPr>
        <p:spPr>
          <a:xfrm>
            <a:off x="304800" y="990600"/>
            <a:ext cx="8534400" cy="5251174"/>
          </a:xfrm>
        </p:spPr>
        <p:txBody>
          <a:bodyPr/>
          <a:lstStyle/>
          <a:p>
            <a:pPr marL="0" indent="0" algn="ctr">
              <a:lnSpc>
                <a:spcPct val="120000"/>
              </a:lnSpc>
              <a:buNone/>
            </a:pPr>
            <a:r>
              <a:rPr lang="en-US" sz="2000" u="sng" dirty="0"/>
              <a:t>Voltage Ride-Through</a:t>
            </a:r>
            <a:endParaRPr lang="en-US" u="sng" dirty="0"/>
          </a:p>
          <a:p>
            <a:pPr marR="0" algn="l" rtl="0">
              <a:lnSpc>
                <a:spcPct val="120000"/>
              </a:lnSpc>
            </a:pPr>
            <a:endParaRPr lang="en-US" sz="1200" dirty="0"/>
          </a:p>
          <a:p>
            <a:pPr>
              <a:lnSpc>
                <a:spcPct val="120000"/>
              </a:lnSpc>
              <a:buFont typeface="+mj-lt"/>
              <a:buAutoNum type="arabicPeriod"/>
            </a:pPr>
            <a:r>
              <a:rPr lang="en-US" sz="1800" dirty="0"/>
              <a:t>Maximize to meet/exceed §2.9.1.1(1)-(8) (Preferred Requirements) [§ 2.9.1(1)(a)] and IEEE 2800-2022, Sections 5, 7, 9 at POIB [§2.9.1(2), (3), (8)]</a:t>
            </a:r>
          </a:p>
          <a:p>
            <a:pPr>
              <a:lnSpc>
                <a:spcPct val="120000"/>
              </a:lnSpc>
            </a:pPr>
            <a:r>
              <a:rPr lang="en-US" sz="1800" dirty="0"/>
              <a:t>If cannot do so by synchronization date:</a:t>
            </a:r>
          </a:p>
          <a:p>
            <a:pPr lvl="1">
              <a:lnSpc>
                <a:spcPct val="120000"/>
              </a:lnSpc>
            </a:pPr>
            <a:r>
              <a:rPr lang="en-US" sz="1800" dirty="0"/>
              <a:t>Request temporary extension (extensions cannot go past 12/31/28)          [§ 2.9.1(6)]</a:t>
            </a:r>
          </a:p>
          <a:p>
            <a:pPr lvl="1">
              <a:lnSpc>
                <a:spcPct val="120000"/>
              </a:lnSpc>
            </a:pPr>
            <a:r>
              <a:rPr lang="en-US" sz="1800" dirty="0"/>
              <a:t>Extension request must include:</a:t>
            </a:r>
          </a:p>
          <a:p>
            <a:pPr marL="746125" lvl="2" indent="0">
              <a:lnSpc>
                <a:spcPct val="120000"/>
              </a:lnSpc>
              <a:buNone/>
            </a:pPr>
            <a:r>
              <a:rPr lang="en-US" sz="1600" dirty="0"/>
              <a:t>- Entity Name		- Entity DUNS Number</a:t>
            </a:r>
          </a:p>
          <a:p>
            <a:pPr marL="746125" lvl="2" indent="0">
              <a:lnSpc>
                <a:spcPct val="120000"/>
              </a:lnSpc>
              <a:buNone/>
            </a:pPr>
            <a:r>
              <a:rPr lang="en-US" sz="1600" dirty="0"/>
              <a:t>- Site Name			- Unit Name(s)</a:t>
            </a:r>
          </a:p>
          <a:p>
            <a:pPr marL="746125" lvl="2" indent="0">
              <a:lnSpc>
                <a:spcPct val="120000"/>
              </a:lnSpc>
              <a:buNone/>
            </a:pPr>
            <a:r>
              <a:rPr lang="en-US" sz="1600" dirty="0"/>
              <a:t>- NOG Section(s)		- Grounds for extension/basis for request</a:t>
            </a:r>
          </a:p>
          <a:p>
            <a:pPr marL="746125" lvl="2" indent="0">
              <a:lnSpc>
                <a:spcPct val="120000"/>
              </a:lnSpc>
              <a:buNone/>
            </a:pPr>
            <a:r>
              <a:rPr lang="en-US" sz="1600" dirty="0"/>
              <a:t>- Docs from OEM re: limitations	- Description of modifications</a:t>
            </a:r>
          </a:p>
          <a:p>
            <a:pPr marL="746125" lvl="2" indent="0">
              <a:lnSpc>
                <a:spcPct val="120000"/>
              </a:lnSpc>
              <a:buNone/>
            </a:pPr>
            <a:r>
              <a:rPr lang="en-US" sz="1600" dirty="0"/>
              <a:t>- Schedule for implementing 	- Other info in Section [§2.12.1.2(2)]</a:t>
            </a:r>
          </a:p>
          <a:p>
            <a:pPr lvl="1">
              <a:lnSpc>
                <a:spcPct val="120000"/>
              </a:lnSpc>
            </a:pPr>
            <a:r>
              <a:rPr lang="en-US" sz="1800" dirty="0"/>
              <a:t>Extension ends per its terms or as approved by ERCOT [§2.12.1.2(5)]</a:t>
            </a:r>
          </a:p>
        </p:txBody>
      </p:sp>
    </p:spTree>
    <p:extLst>
      <p:ext uri="{BB962C8B-B14F-4D97-AF65-F5344CB8AC3E}">
        <p14:creationId xmlns:p14="http://schemas.microsoft.com/office/powerpoint/2010/main" val="19735074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669A0-BBD9-83AD-1DDC-7C4C2082EC52}"/>
              </a:ext>
            </a:extLst>
          </p:cNvPr>
          <p:cNvSpPr>
            <a:spLocks noGrp="1"/>
          </p:cNvSpPr>
          <p:nvPr>
            <p:ph type="title"/>
          </p:nvPr>
        </p:nvSpPr>
        <p:spPr>
          <a:xfrm>
            <a:off x="381000" y="243682"/>
            <a:ext cx="8458200" cy="586580"/>
          </a:xfrm>
        </p:spPr>
        <p:txBody>
          <a:bodyPr/>
          <a:lstStyle/>
          <a:p>
            <a:r>
              <a:rPr lang="en-US" sz="2400" dirty="0"/>
              <a:t>Performance Failures </a:t>
            </a:r>
          </a:p>
        </p:txBody>
      </p:sp>
      <p:sp>
        <p:nvSpPr>
          <p:cNvPr id="4" name="Slide Number Placeholder 3">
            <a:extLst>
              <a:ext uri="{FF2B5EF4-FFF2-40B4-BE49-F238E27FC236}">
                <a16:creationId xmlns:a16="http://schemas.microsoft.com/office/drawing/2014/main" id="{8C387FA3-BF77-DE5F-4DF0-05E3869DF04E}"/>
              </a:ext>
            </a:extLst>
          </p:cNvPr>
          <p:cNvSpPr>
            <a:spLocks noGrp="1"/>
          </p:cNvSpPr>
          <p:nvPr>
            <p:ph type="sldNum" sz="quarter" idx="4"/>
          </p:nvPr>
        </p:nvSpPr>
        <p:spPr/>
        <p:txBody>
          <a:bodyPr/>
          <a:lstStyle/>
          <a:p>
            <a:fld id="{1D93BD3E-1E9A-4970-A6F7-E7AC52762E0C}" type="slidenum">
              <a:rPr lang="en-US" smtClean="0"/>
              <a:pPr/>
              <a:t>22</a:t>
            </a:fld>
            <a:endParaRPr lang="en-US" dirty="0"/>
          </a:p>
        </p:txBody>
      </p:sp>
      <p:sp>
        <p:nvSpPr>
          <p:cNvPr id="8" name="Content Placeholder 7">
            <a:extLst>
              <a:ext uri="{FF2B5EF4-FFF2-40B4-BE49-F238E27FC236}">
                <a16:creationId xmlns:a16="http://schemas.microsoft.com/office/drawing/2014/main" id="{06FA05F7-0452-741F-ED9E-B65AB88ACFBC}"/>
              </a:ext>
            </a:extLst>
          </p:cNvPr>
          <p:cNvSpPr>
            <a:spLocks noGrp="1"/>
          </p:cNvSpPr>
          <p:nvPr>
            <p:ph idx="1"/>
          </p:nvPr>
        </p:nvSpPr>
        <p:spPr>
          <a:xfrm>
            <a:off x="304800" y="970722"/>
            <a:ext cx="8534400" cy="5410200"/>
          </a:xfrm>
        </p:spPr>
        <p:txBody>
          <a:bodyPr/>
          <a:lstStyle/>
          <a:p>
            <a:pPr marR="0" algn="l" rtl="0">
              <a:lnSpc>
                <a:spcPct val="114000"/>
              </a:lnSpc>
            </a:pPr>
            <a:r>
              <a:rPr lang="en-US" sz="1800" dirty="0"/>
              <a:t>Required Criteria: § 2.6.2.1; § 2.9.1; § 2.9.1.1; § 2.9.1.2 [§ 2.13(1)]</a:t>
            </a:r>
          </a:p>
          <a:p>
            <a:pPr lvl="1">
              <a:lnSpc>
                <a:spcPct val="114000"/>
              </a:lnSpc>
            </a:pPr>
            <a:r>
              <a:rPr lang="en-US" sz="1800" dirty="0"/>
              <a:t>If exemption/extension granted, documented maximum ride-through capabilities is performance requirement [§ 2.13(2)]</a:t>
            </a:r>
          </a:p>
          <a:p>
            <a:pPr lvl="1">
              <a:lnSpc>
                <a:spcPct val="114000"/>
              </a:lnSpc>
            </a:pPr>
            <a:endParaRPr lang="en-US" sz="1800" dirty="0"/>
          </a:p>
          <a:p>
            <a:pPr marR="0" algn="l" rtl="0">
              <a:lnSpc>
                <a:spcPct val="114000"/>
              </a:lnSpc>
            </a:pPr>
            <a:r>
              <a:rPr lang="en-US" sz="1800" dirty="0"/>
              <a:t>On performance failure</a:t>
            </a:r>
          </a:p>
          <a:p>
            <a:pPr lvl="1">
              <a:lnSpc>
                <a:spcPct val="114000"/>
              </a:lnSpc>
            </a:pPr>
            <a:r>
              <a:rPr lang="en-US" sz="1800" dirty="0"/>
              <a:t>Investigate, report cause to ERCOT, validate model, and report results to ERCOT [§ 2.13(3)]</a:t>
            </a:r>
          </a:p>
          <a:p>
            <a:pPr lvl="1">
              <a:lnSpc>
                <a:spcPct val="114000"/>
              </a:lnSpc>
            </a:pPr>
            <a:r>
              <a:rPr lang="en-US" sz="1800" dirty="0"/>
              <a:t>Develop mitigation plan, submit to ERCOT, and implement approved plan w/n 180 days [§ 2.13(5)]</a:t>
            </a:r>
          </a:p>
          <a:p>
            <a:pPr lvl="1">
              <a:lnSpc>
                <a:spcPct val="114000"/>
              </a:lnSpc>
            </a:pPr>
            <a:endParaRPr lang="en-US" sz="1800" dirty="0"/>
          </a:p>
          <a:p>
            <a:pPr>
              <a:lnSpc>
                <a:spcPct val="114000"/>
              </a:lnSpc>
            </a:pPr>
            <a:r>
              <a:rPr lang="en-US" sz="2000" dirty="0"/>
              <a:t>For performance failure where system conditions at POIB exceeded Required Criteria but remained below maximized capabilities that exceeded Required Criteria, ERCOT will report to ERM only if RE does not meet § 2.13(3) and (5)</a:t>
            </a:r>
          </a:p>
        </p:txBody>
      </p:sp>
    </p:spTree>
    <p:extLst>
      <p:ext uri="{BB962C8B-B14F-4D97-AF65-F5344CB8AC3E}">
        <p14:creationId xmlns:p14="http://schemas.microsoft.com/office/powerpoint/2010/main" val="9535673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669A0-BBD9-83AD-1DDC-7C4C2082EC52}"/>
              </a:ext>
            </a:extLst>
          </p:cNvPr>
          <p:cNvSpPr>
            <a:spLocks noGrp="1"/>
          </p:cNvSpPr>
          <p:nvPr>
            <p:ph type="title"/>
          </p:nvPr>
        </p:nvSpPr>
        <p:spPr>
          <a:xfrm>
            <a:off x="381000" y="243682"/>
            <a:ext cx="8458200" cy="586580"/>
          </a:xfrm>
        </p:spPr>
        <p:txBody>
          <a:bodyPr/>
          <a:lstStyle/>
          <a:p>
            <a:r>
              <a:rPr lang="en-US" sz="2400" dirty="0"/>
              <a:t>Exemption/Extension Process - § 2.12.1</a:t>
            </a:r>
          </a:p>
        </p:txBody>
      </p:sp>
      <p:sp>
        <p:nvSpPr>
          <p:cNvPr id="4" name="Slide Number Placeholder 3">
            <a:extLst>
              <a:ext uri="{FF2B5EF4-FFF2-40B4-BE49-F238E27FC236}">
                <a16:creationId xmlns:a16="http://schemas.microsoft.com/office/drawing/2014/main" id="{8C387FA3-BF77-DE5F-4DF0-05E3869DF04E}"/>
              </a:ext>
            </a:extLst>
          </p:cNvPr>
          <p:cNvSpPr>
            <a:spLocks noGrp="1"/>
          </p:cNvSpPr>
          <p:nvPr>
            <p:ph type="sldNum" sz="quarter" idx="4"/>
          </p:nvPr>
        </p:nvSpPr>
        <p:spPr/>
        <p:txBody>
          <a:bodyPr/>
          <a:lstStyle/>
          <a:p>
            <a:fld id="{1D93BD3E-1E9A-4970-A6F7-E7AC52762E0C}" type="slidenum">
              <a:rPr lang="en-US" smtClean="0"/>
              <a:pPr/>
              <a:t>23</a:t>
            </a:fld>
            <a:endParaRPr lang="en-US" dirty="0"/>
          </a:p>
        </p:txBody>
      </p:sp>
      <p:sp>
        <p:nvSpPr>
          <p:cNvPr id="8" name="Content Placeholder 7">
            <a:extLst>
              <a:ext uri="{FF2B5EF4-FFF2-40B4-BE49-F238E27FC236}">
                <a16:creationId xmlns:a16="http://schemas.microsoft.com/office/drawing/2014/main" id="{06FA05F7-0452-741F-ED9E-B65AB88ACFBC}"/>
              </a:ext>
            </a:extLst>
          </p:cNvPr>
          <p:cNvSpPr>
            <a:spLocks noGrp="1"/>
          </p:cNvSpPr>
          <p:nvPr>
            <p:ph idx="1"/>
          </p:nvPr>
        </p:nvSpPr>
        <p:spPr>
          <a:xfrm>
            <a:off x="304800" y="921027"/>
            <a:ext cx="8534400" cy="5410200"/>
          </a:xfrm>
        </p:spPr>
        <p:txBody>
          <a:bodyPr/>
          <a:lstStyle/>
          <a:p>
            <a:pPr marR="0" algn="l" rtl="0">
              <a:lnSpc>
                <a:spcPct val="114000"/>
              </a:lnSpc>
            </a:pPr>
            <a:r>
              <a:rPr lang="en-US" sz="1800" dirty="0"/>
              <a:t>Applies if Resource cannot meet § 2.6.2.1(1)-(5); § 2.9.1(5)-(7); § 2.9.1.1(9); or § 2.9.1.2(1)-(7) [§ 2.12.1(1)]</a:t>
            </a:r>
          </a:p>
          <a:p>
            <a:pPr>
              <a:lnSpc>
                <a:spcPct val="114000"/>
              </a:lnSpc>
            </a:pPr>
            <a:r>
              <a:rPr lang="en-US" sz="1800" dirty="0"/>
              <a:t>Must submit request by 4/1/25 [§ 2.12.1(1)]</a:t>
            </a:r>
          </a:p>
          <a:p>
            <a:pPr>
              <a:lnSpc>
                <a:spcPct val="114000"/>
              </a:lnSpc>
            </a:pPr>
            <a:r>
              <a:rPr lang="en-US" sz="1800" dirty="0"/>
              <a:t>For pre-8/1/24 Resource, must accompany IFRTCR/ IVRTCR   [§ 2.12.1(2)]</a:t>
            </a:r>
          </a:p>
          <a:p>
            <a:pPr>
              <a:lnSpc>
                <a:spcPct val="114000"/>
              </a:lnSpc>
            </a:pPr>
            <a:r>
              <a:rPr lang="en-US" sz="1800" dirty="0"/>
              <a:t>No new requests for newly identified technical limitations accepted after 4/1/25 [§ 2.12.1(2)]</a:t>
            </a:r>
          </a:p>
          <a:p>
            <a:pPr>
              <a:lnSpc>
                <a:spcPct val="114000"/>
              </a:lnSpc>
            </a:pPr>
            <a:r>
              <a:rPr lang="en-US" sz="1800" dirty="0"/>
              <a:t>Exemption request may be supplemented only additional info per new NOGRR to be developed [§ 2.12.1(2)]</a:t>
            </a:r>
          </a:p>
          <a:p>
            <a:pPr marR="0" algn="l" rtl="0">
              <a:lnSpc>
                <a:spcPct val="114000"/>
              </a:lnSpc>
            </a:pPr>
            <a:r>
              <a:rPr lang="en-US" sz="1800" dirty="0"/>
              <a:t>ERCOT will grant extension if all are met: [§ 2.12.1(4)]</a:t>
            </a:r>
          </a:p>
          <a:p>
            <a:pPr lvl="1">
              <a:lnSpc>
                <a:spcPct val="114000"/>
              </a:lnSpc>
            </a:pPr>
            <a:r>
              <a:rPr lang="en-US" sz="1800" dirty="0"/>
              <a:t>Circumstances beyond entity’s control prevented meeting deadline</a:t>
            </a:r>
          </a:p>
          <a:p>
            <a:pPr lvl="1">
              <a:lnSpc>
                <a:spcPct val="114000"/>
              </a:lnSpc>
            </a:pPr>
            <a:r>
              <a:rPr lang="en-US" sz="1800" dirty="0"/>
              <a:t>Request demonstrates entity’s good faith efforts to minimize duration</a:t>
            </a:r>
          </a:p>
          <a:p>
            <a:pPr lvl="1">
              <a:lnSpc>
                <a:spcPct val="114000"/>
              </a:lnSpc>
            </a:pPr>
            <a:r>
              <a:rPr lang="en-US" sz="1800" dirty="0"/>
              <a:t>Entity provided accurate models w/ description of all limitations and limitations it cannot model and represents model is accurate</a:t>
            </a:r>
          </a:p>
          <a:p>
            <a:pPr lvl="1">
              <a:lnSpc>
                <a:spcPct val="114000"/>
              </a:lnSpc>
            </a:pPr>
            <a:r>
              <a:rPr lang="en-US" sz="1800" dirty="0"/>
              <a:t>Extension for Resource before 8/1/24 does not exceed 12/31/27</a:t>
            </a:r>
          </a:p>
          <a:p>
            <a:pPr lvl="1">
              <a:lnSpc>
                <a:spcPct val="114000"/>
              </a:lnSpc>
            </a:pPr>
            <a:r>
              <a:rPr lang="en-US" sz="1800" dirty="0"/>
              <a:t>Extension for Resource post 8/1/24 does not exceed 12/31/28</a:t>
            </a:r>
          </a:p>
          <a:p>
            <a:pPr marL="457200" lvl="1" indent="0">
              <a:lnSpc>
                <a:spcPct val="114000"/>
              </a:lnSpc>
              <a:buNone/>
            </a:pPr>
            <a:endParaRPr lang="en-US" sz="1800" dirty="0"/>
          </a:p>
          <a:p>
            <a:pPr lvl="1">
              <a:lnSpc>
                <a:spcPct val="114000"/>
              </a:lnSpc>
            </a:pPr>
            <a:endParaRPr lang="en-US" sz="1800" dirty="0"/>
          </a:p>
        </p:txBody>
      </p:sp>
    </p:spTree>
    <p:extLst>
      <p:ext uri="{BB962C8B-B14F-4D97-AF65-F5344CB8AC3E}">
        <p14:creationId xmlns:p14="http://schemas.microsoft.com/office/powerpoint/2010/main" val="3315374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669A0-BBD9-83AD-1DDC-7C4C2082EC52}"/>
              </a:ext>
            </a:extLst>
          </p:cNvPr>
          <p:cNvSpPr>
            <a:spLocks noGrp="1"/>
          </p:cNvSpPr>
          <p:nvPr>
            <p:ph type="title"/>
          </p:nvPr>
        </p:nvSpPr>
        <p:spPr>
          <a:xfrm>
            <a:off x="381000" y="243682"/>
            <a:ext cx="8458200" cy="586580"/>
          </a:xfrm>
        </p:spPr>
        <p:txBody>
          <a:bodyPr/>
          <a:lstStyle/>
          <a:p>
            <a:r>
              <a:rPr lang="en-US" sz="2400" dirty="0"/>
              <a:t>Exemption/Extension Process - § 2.12.1</a:t>
            </a:r>
          </a:p>
        </p:txBody>
      </p:sp>
      <p:sp>
        <p:nvSpPr>
          <p:cNvPr id="4" name="Slide Number Placeholder 3">
            <a:extLst>
              <a:ext uri="{FF2B5EF4-FFF2-40B4-BE49-F238E27FC236}">
                <a16:creationId xmlns:a16="http://schemas.microsoft.com/office/drawing/2014/main" id="{8C387FA3-BF77-DE5F-4DF0-05E3869DF04E}"/>
              </a:ext>
            </a:extLst>
          </p:cNvPr>
          <p:cNvSpPr>
            <a:spLocks noGrp="1"/>
          </p:cNvSpPr>
          <p:nvPr>
            <p:ph type="sldNum" sz="quarter" idx="4"/>
          </p:nvPr>
        </p:nvSpPr>
        <p:spPr/>
        <p:txBody>
          <a:bodyPr/>
          <a:lstStyle/>
          <a:p>
            <a:fld id="{1D93BD3E-1E9A-4970-A6F7-E7AC52762E0C}" type="slidenum">
              <a:rPr lang="en-US" smtClean="0"/>
              <a:pPr/>
              <a:t>24</a:t>
            </a:fld>
            <a:endParaRPr lang="en-US" dirty="0"/>
          </a:p>
        </p:txBody>
      </p:sp>
      <p:sp>
        <p:nvSpPr>
          <p:cNvPr id="8" name="Content Placeholder 7">
            <a:extLst>
              <a:ext uri="{FF2B5EF4-FFF2-40B4-BE49-F238E27FC236}">
                <a16:creationId xmlns:a16="http://schemas.microsoft.com/office/drawing/2014/main" id="{06FA05F7-0452-741F-ED9E-B65AB88ACFBC}"/>
              </a:ext>
            </a:extLst>
          </p:cNvPr>
          <p:cNvSpPr>
            <a:spLocks noGrp="1"/>
          </p:cNvSpPr>
          <p:nvPr>
            <p:ph idx="1"/>
          </p:nvPr>
        </p:nvSpPr>
        <p:spPr>
          <a:xfrm>
            <a:off x="304800" y="921027"/>
            <a:ext cx="8534400" cy="5410200"/>
          </a:xfrm>
        </p:spPr>
        <p:txBody>
          <a:bodyPr/>
          <a:lstStyle/>
          <a:p>
            <a:pPr>
              <a:lnSpc>
                <a:spcPct val="114000"/>
              </a:lnSpc>
            </a:pPr>
            <a:r>
              <a:rPr lang="en-US" sz="2000" dirty="0"/>
              <a:t>For Resource w/ approved exemption/extension, max capabilities become performance criteria until it ends [§ 2.12.1(4)]</a:t>
            </a:r>
          </a:p>
          <a:p>
            <a:pPr>
              <a:lnSpc>
                <a:spcPct val="114000"/>
              </a:lnSpc>
            </a:pPr>
            <a:r>
              <a:rPr lang="en-US" sz="2000" dirty="0"/>
              <a:t>Exemption/Extension becomes effective on ERCOT approval and apply on to extent approved [§ 2.12.1(5)]</a:t>
            </a:r>
          </a:p>
          <a:p>
            <a:pPr>
              <a:lnSpc>
                <a:spcPct val="114000"/>
              </a:lnSpc>
            </a:pPr>
            <a:r>
              <a:rPr lang="en-US" sz="2000" dirty="0"/>
              <a:t>Exemptions continue until Resource fully implements modification per Planning Guide § 5.2.1(1)(c) or Resource fully implements modification eliminating need for exemption [§ 2.12.1(6)]</a:t>
            </a:r>
          </a:p>
          <a:p>
            <a:pPr>
              <a:lnSpc>
                <a:spcPct val="114000"/>
              </a:lnSpc>
            </a:pPr>
            <a:r>
              <a:rPr lang="en-US" sz="2000" dirty="0"/>
              <a:t>If ERCOT or entity learns of new SFSP modification, RE must: (</a:t>
            </a:r>
            <a:r>
              <a:rPr lang="en-US" sz="2000" dirty="0" err="1"/>
              <a:t>i</a:t>
            </a:r>
            <a:r>
              <a:rPr lang="en-US" sz="2000" dirty="0"/>
              <a:t>) submit implementation plan w/n 90 days, and (ii) if ERCOT approves it, implement w/n 180 days [§ 2.12.1(7)]</a:t>
            </a:r>
          </a:p>
          <a:p>
            <a:pPr>
              <a:lnSpc>
                <a:spcPct val="114000"/>
              </a:lnSpc>
            </a:pPr>
            <a:r>
              <a:rPr lang="en-US" sz="2000" dirty="0"/>
              <a:t>Extensions end per § 2.12.1.2 [§ 2.12.1(8)]</a:t>
            </a:r>
          </a:p>
          <a:p>
            <a:pPr>
              <a:lnSpc>
                <a:spcPct val="114000"/>
              </a:lnSpc>
            </a:pPr>
            <a:r>
              <a:rPr lang="en-US" sz="2000" dirty="0"/>
              <a:t>Until exemption/extension/appeal is final, pre-8/1/24 AGIA Resource must meet greater of: (</a:t>
            </a:r>
            <a:r>
              <a:rPr lang="en-US" sz="2000" dirty="0" err="1"/>
              <a:t>i</a:t>
            </a:r>
            <a:r>
              <a:rPr lang="en-US" sz="2000" dirty="0"/>
              <a:t>) max capability, or (ii) requirements in effect on 5/1/24 [§ 2.12.1(10)]</a:t>
            </a:r>
          </a:p>
        </p:txBody>
      </p:sp>
    </p:spTree>
    <p:extLst>
      <p:ext uri="{BB962C8B-B14F-4D97-AF65-F5344CB8AC3E}">
        <p14:creationId xmlns:p14="http://schemas.microsoft.com/office/powerpoint/2010/main" val="24128191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669A0-BBD9-83AD-1DDC-7C4C2082EC52}"/>
              </a:ext>
            </a:extLst>
          </p:cNvPr>
          <p:cNvSpPr>
            <a:spLocks noGrp="1"/>
          </p:cNvSpPr>
          <p:nvPr>
            <p:ph type="title"/>
          </p:nvPr>
        </p:nvSpPr>
        <p:spPr>
          <a:xfrm>
            <a:off x="381000" y="243682"/>
            <a:ext cx="8458200" cy="586580"/>
          </a:xfrm>
        </p:spPr>
        <p:txBody>
          <a:bodyPr/>
          <a:lstStyle/>
          <a:p>
            <a:r>
              <a:rPr lang="en-US" sz="2400" dirty="0"/>
              <a:t>Extension Timeline - § 2.12.1.3</a:t>
            </a:r>
          </a:p>
        </p:txBody>
      </p:sp>
      <p:sp>
        <p:nvSpPr>
          <p:cNvPr id="4" name="Slide Number Placeholder 3">
            <a:extLst>
              <a:ext uri="{FF2B5EF4-FFF2-40B4-BE49-F238E27FC236}">
                <a16:creationId xmlns:a16="http://schemas.microsoft.com/office/drawing/2014/main" id="{8C387FA3-BF77-DE5F-4DF0-05E3869DF04E}"/>
              </a:ext>
            </a:extLst>
          </p:cNvPr>
          <p:cNvSpPr>
            <a:spLocks noGrp="1"/>
          </p:cNvSpPr>
          <p:nvPr>
            <p:ph type="sldNum" sz="quarter" idx="4"/>
          </p:nvPr>
        </p:nvSpPr>
        <p:spPr/>
        <p:txBody>
          <a:bodyPr/>
          <a:lstStyle/>
          <a:p>
            <a:fld id="{1D93BD3E-1E9A-4970-A6F7-E7AC52762E0C}" type="slidenum">
              <a:rPr lang="en-US" smtClean="0"/>
              <a:pPr/>
              <a:t>25</a:t>
            </a:fld>
            <a:endParaRPr lang="en-US" dirty="0"/>
          </a:p>
        </p:txBody>
      </p:sp>
      <p:sp>
        <p:nvSpPr>
          <p:cNvPr id="8" name="Content Placeholder 7">
            <a:extLst>
              <a:ext uri="{FF2B5EF4-FFF2-40B4-BE49-F238E27FC236}">
                <a16:creationId xmlns:a16="http://schemas.microsoft.com/office/drawing/2014/main" id="{06FA05F7-0452-741F-ED9E-B65AB88ACFBC}"/>
              </a:ext>
            </a:extLst>
          </p:cNvPr>
          <p:cNvSpPr>
            <a:spLocks noGrp="1"/>
          </p:cNvSpPr>
          <p:nvPr>
            <p:ph idx="1"/>
          </p:nvPr>
        </p:nvSpPr>
        <p:spPr>
          <a:xfrm>
            <a:off x="304800" y="1050234"/>
            <a:ext cx="8534400" cy="4366590"/>
          </a:xfrm>
        </p:spPr>
        <p:txBody>
          <a:bodyPr/>
          <a:lstStyle/>
          <a:p>
            <a:pPr>
              <a:lnSpc>
                <a:spcPct val="114000"/>
              </a:lnSpc>
            </a:pPr>
            <a:r>
              <a:rPr lang="en-US" sz="2000" dirty="0"/>
              <a:t>ASAP after receiving request, ERCOT will provide written confirmation of receipt and notification that either: (a) submission was complete; or (b) submission was incomplete and will identify missing information and provide instructions to submit missing information [§ 2.12.1.3(1)]</a:t>
            </a:r>
          </a:p>
          <a:p>
            <a:pPr>
              <a:lnSpc>
                <a:spcPct val="114000"/>
              </a:lnSpc>
            </a:pPr>
            <a:r>
              <a:rPr lang="en-US" sz="2000" dirty="0"/>
              <a:t>Within 10 Business Days of notice of incomplete submission, entity will provide missing info or request additional time w/ explanation for delay Within 7 days of receiving complete request, ERCOT will designate a Sr. rep to participate in discussions re: request</a:t>
            </a:r>
          </a:p>
          <a:p>
            <a:pPr>
              <a:lnSpc>
                <a:spcPct val="114000"/>
              </a:lnSpc>
            </a:pPr>
            <a:r>
              <a:rPr lang="en-US" sz="2000" dirty="0"/>
              <a:t>Requesting entity will cooperate in providing </a:t>
            </a:r>
            <a:r>
              <a:rPr lang="en-US" sz="2000" dirty="0" err="1"/>
              <a:t>add’l</a:t>
            </a:r>
            <a:r>
              <a:rPr lang="en-US" sz="2000" dirty="0"/>
              <a:t> info</a:t>
            </a:r>
          </a:p>
          <a:p>
            <a:pPr>
              <a:lnSpc>
                <a:spcPct val="114000"/>
              </a:lnSpc>
            </a:pPr>
            <a:r>
              <a:rPr lang="en-US" sz="2000" dirty="0"/>
              <a:t>ERCOT will try to complete process w/n 180 days or will provide estimate of time needed</a:t>
            </a:r>
          </a:p>
          <a:p>
            <a:pPr>
              <a:lnSpc>
                <a:spcPct val="114000"/>
              </a:lnSpc>
            </a:pPr>
            <a:endParaRPr lang="en-US" sz="2000" dirty="0"/>
          </a:p>
          <a:p>
            <a:pPr>
              <a:lnSpc>
                <a:spcPct val="114000"/>
              </a:lnSpc>
            </a:pPr>
            <a:endParaRPr lang="en-US" sz="2000" dirty="0"/>
          </a:p>
        </p:txBody>
      </p:sp>
    </p:spTree>
    <p:extLst>
      <p:ext uri="{BB962C8B-B14F-4D97-AF65-F5344CB8AC3E}">
        <p14:creationId xmlns:p14="http://schemas.microsoft.com/office/powerpoint/2010/main" val="25539039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669A0-BBD9-83AD-1DDC-7C4C2082EC52}"/>
              </a:ext>
            </a:extLst>
          </p:cNvPr>
          <p:cNvSpPr>
            <a:spLocks noGrp="1"/>
          </p:cNvSpPr>
          <p:nvPr>
            <p:ph type="title"/>
          </p:nvPr>
        </p:nvSpPr>
        <p:spPr>
          <a:xfrm>
            <a:off x="381000" y="243682"/>
            <a:ext cx="8458200" cy="586580"/>
          </a:xfrm>
        </p:spPr>
        <p:txBody>
          <a:bodyPr/>
          <a:lstStyle/>
          <a:p>
            <a:r>
              <a:rPr lang="en-US" sz="2400" dirty="0"/>
              <a:t>Extension Timeline - § 2.12.1.3</a:t>
            </a:r>
          </a:p>
        </p:txBody>
      </p:sp>
      <p:sp>
        <p:nvSpPr>
          <p:cNvPr id="4" name="Slide Number Placeholder 3">
            <a:extLst>
              <a:ext uri="{FF2B5EF4-FFF2-40B4-BE49-F238E27FC236}">
                <a16:creationId xmlns:a16="http://schemas.microsoft.com/office/drawing/2014/main" id="{8C387FA3-BF77-DE5F-4DF0-05E3869DF04E}"/>
              </a:ext>
            </a:extLst>
          </p:cNvPr>
          <p:cNvSpPr>
            <a:spLocks noGrp="1"/>
          </p:cNvSpPr>
          <p:nvPr>
            <p:ph type="sldNum" sz="quarter" idx="4"/>
          </p:nvPr>
        </p:nvSpPr>
        <p:spPr/>
        <p:txBody>
          <a:bodyPr/>
          <a:lstStyle/>
          <a:p>
            <a:fld id="{1D93BD3E-1E9A-4970-A6F7-E7AC52762E0C}" type="slidenum">
              <a:rPr lang="en-US" smtClean="0"/>
              <a:pPr/>
              <a:t>26</a:t>
            </a:fld>
            <a:endParaRPr lang="en-US" dirty="0"/>
          </a:p>
        </p:txBody>
      </p:sp>
      <p:sp>
        <p:nvSpPr>
          <p:cNvPr id="8" name="Content Placeholder 7">
            <a:extLst>
              <a:ext uri="{FF2B5EF4-FFF2-40B4-BE49-F238E27FC236}">
                <a16:creationId xmlns:a16="http://schemas.microsoft.com/office/drawing/2014/main" id="{06FA05F7-0452-741F-ED9E-B65AB88ACFBC}"/>
              </a:ext>
            </a:extLst>
          </p:cNvPr>
          <p:cNvSpPr>
            <a:spLocks noGrp="1"/>
          </p:cNvSpPr>
          <p:nvPr>
            <p:ph idx="1"/>
          </p:nvPr>
        </p:nvSpPr>
        <p:spPr>
          <a:xfrm>
            <a:off x="304800" y="921027"/>
            <a:ext cx="8534400" cy="5410200"/>
          </a:xfrm>
        </p:spPr>
        <p:txBody>
          <a:bodyPr/>
          <a:lstStyle/>
          <a:p>
            <a:pPr>
              <a:lnSpc>
                <a:spcPct val="114000"/>
              </a:lnSpc>
            </a:pPr>
            <a:r>
              <a:rPr lang="en-US" sz="2000" dirty="0"/>
              <a:t>ERCOT will provide notification it completed review the determination of: approved; approved in part (w/ detailed explanation for denial); or rejected (with details of reason for rejection)</a:t>
            </a:r>
          </a:p>
          <a:p>
            <a:pPr>
              <a:lnSpc>
                <a:spcPct val="114000"/>
              </a:lnSpc>
            </a:pPr>
            <a:endParaRPr lang="en-US" sz="2000" dirty="0"/>
          </a:p>
          <a:p>
            <a:pPr>
              <a:lnSpc>
                <a:spcPct val="114000"/>
              </a:lnSpc>
            </a:pPr>
            <a:r>
              <a:rPr lang="en-US" sz="2000" dirty="0"/>
              <a:t>Aggrieved entity may appeal decision to PUCT per P.U.C. PROC. R. 22.251</a:t>
            </a:r>
          </a:p>
          <a:p>
            <a:pPr>
              <a:lnSpc>
                <a:spcPct val="114000"/>
              </a:lnSpc>
            </a:pPr>
            <a:endParaRPr lang="en-US" sz="2000" dirty="0"/>
          </a:p>
          <a:p>
            <a:pPr>
              <a:lnSpc>
                <a:spcPct val="114000"/>
              </a:lnSpc>
            </a:pPr>
            <a:r>
              <a:rPr lang="en-US" sz="2000" dirty="0"/>
              <a:t>If now appeal, entity deemed to have accepted decision</a:t>
            </a:r>
          </a:p>
          <a:p>
            <a:pPr>
              <a:lnSpc>
                <a:spcPct val="114000"/>
              </a:lnSpc>
            </a:pPr>
            <a:endParaRPr lang="en-US" sz="2000" dirty="0"/>
          </a:p>
          <a:p>
            <a:pPr marL="400050" lvl="1" indent="0">
              <a:lnSpc>
                <a:spcPct val="114000"/>
              </a:lnSpc>
              <a:buNone/>
            </a:pPr>
            <a:r>
              <a:rPr lang="en-US" sz="2000" b="1" u="sng" dirty="0"/>
              <a:t>NOTE</a:t>
            </a:r>
            <a:r>
              <a:rPr lang="en-US" sz="2000" dirty="0"/>
              <a:t>: No </a:t>
            </a:r>
            <a:r>
              <a:rPr lang="en-US" sz="2000" i="1" dirty="0"/>
              <a:t>exemption</a:t>
            </a:r>
            <a:r>
              <a:rPr lang="en-US" sz="2000" dirty="0"/>
              <a:t> timeline described because it will be developed in subsequent NOGRR</a:t>
            </a:r>
          </a:p>
          <a:p>
            <a:pPr>
              <a:lnSpc>
                <a:spcPct val="114000"/>
              </a:lnSpc>
            </a:pPr>
            <a:endParaRPr lang="en-US" sz="2000" dirty="0"/>
          </a:p>
        </p:txBody>
      </p:sp>
    </p:spTree>
    <p:extLst>
      <p:ext uri="{BB962C8B-B14F-4D97-AF65-F5344CB8AC3E}">
        <p14:creationId xmlns:p14="http://schemas.microsoft.com/office/powerpoint/2010/main" val="6760913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ECC9F-5EA9-AC54-0193-51958D6358FA}"/>
              </a:ext>
            </a:extLst>
          </p:cNvPr>
          <p:cNvSpPr>
            <a:spLocks noGrp="1"/>
          </p:cNvSpPr>
          <p:nvPr>
            <p:ph type="title"/>
          </p:nvPr>
        </p:nvSpPr>
        <p:spPr/>
        <p:txBody>
          <a:bodyPr/>
          <a:lstStyle/>
          <a:p>
            <a:r>
              <a:rPr lang="en-US" dirty="0"/>
              <a:t>Questions?</a:t>
            </a:r>
          </a:p>
        </p:txBody>
      </p:sp>
      <p:pic>
        <p:nvPicPr>
          <p:cNvPr id="6" name="Content Placeholder 5" descr="Head outline and magnifying glass">
            <a:extLst>
              <a:ext uri="{FF2B5EF4-FFF2-40B4-BE49-F238E27FC236}">
                <a16:creationId xmlns:a16="http://schemas.microsoft.com/office/drawing/2014/main" id="{FD0AD754-7355-CBA4-6DBF-BD39F27F061F}"/>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82240" y="990600"/>
            <a:ext cx="7579519" cy="5053013"/>
          </a:xfrm>
        </p:spPr>
      </p:pic>
      <p:sp>
        <p:nvSpPr>
          <p:cNvPr id="4" name="Slide Number Placeholder 3">
            <a:extLst>
              <a:ext uri="{FF2B5EF4-FFF2-40B4-BE49-F238E27FC236}">
                <a16:creationId xmlns:a16="http://schemas.microsoft.com/office/drawing/2014/main" id="{4E48FC8D-4CC9-7982-83F7-0DF4CD51D60A}"/>
              </a:ext>
            </a:extLst>
          </p:cNvPr>
          <p:cNvSpPr>
            <a:spLocks noGrp="1"/>
          </p:cNvSpPr>
          <p:nvPr>
            <p:ph type="sldNum" sz="quarter" idx="4"/>
          </p:nvPr>
        </p:nvSpPr>
        <p:spPr/>
        <p:txBody>
          <a:bodyPr/>
          <a:lstStyle/>
          <a:p>
            <a:fld id="{1D93BD3E-1E9A-4970-A6F7-E7AC52762E0C}" type="slidenum">
              <a:rPr lang="en-US" smtClean="0"/>
              <a:pPr/>
              <a:t>27</a:t>
            </a:fld>
            <a:endParaRPr lang="en-US" dirty="0"/>
          </a:p>
        </p:txBody>
      </p:sp>
    </p:spTree>
    <p:extLst>
      <p:ext uri="{BB962C8B-B14F-4D97-AF65-F5344CB8AC3E}">
        <p14:creationId xmlns:p14="http://schemas.microsoft.com/office/powerpoint/2010/main" val="2783772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BD268-4206-4FB7-9DCB-7C50C8A6CC04}"/>
              </a:ext>
            </a:extLst>
          </p:cNvPr>
          <p:cNvSpPr>
            <a:spLocks noGrp="1"/>
          </p:cNvSpPr>
          <p:nvPr>
            <p:ph type="title"/>
          </p:nvPr>
        </p:nvSpPr>
        <p:spPr/>
        <p:txBody>
          <a:bodyPr/>
          <a:lstStyle/>
          <a:p>
            <a:r>
              <a:rPr lang="en-US" dirty="0"/>
              <a:t>NOGRR 245 Background</a:t>
            </a:r>
          </a:p>
        </p:txBody>
      </p:sp>
      <p:sp>
        <p:nvSpPr>
          <p:cNvPr id="4" name="Slide Number Placeholder 3">
            <a:extLst>
              <a:ext uri="{FF2B5EF4-FFF2-40B4-BE49-F238E27FC236}">
                <a16:creationId xmlns:a16="http://schemas.microsoft.com/office/drawing/2014/main" id="{8F0183FE-CE88-4328-A346-1A5AECC15DFF}"/>
              </a:ext>
            </a:extLst>
          </p:cNvPr>
          <p:cNvSpPr>
            <a:spLocks noGrp="1"/>
          </p:cNvSpPr>
          <p:nvPr>
            <p:ph type="sldNum" sz="quarter" idx="4"/>
          </p:nvPr>
        </p:nvSpPr>
        <p:spPr/>
        <p:txBody>
          <a:bodyPr/>
          <a:lstStyle/>
          <a:p>
            <a:fld id="{1D93BD3E-1E9A-4970-A6F7-E7AC52762E0C}" type="slidenum">
              <a:rPr lang="en-US" smtClean="0"/>
              <a:pPr/>
              <a:t>3</a:t>
            </a:fld>
            <a:endParaRPr lang="en-US" dirty="0"/>
          </a:p>
        </p:txBody>
      </p:sp>
      <p:sp>
        <p:nvSpPr>
          <p:cNvPr id="3" name="Content Placeholder 2">
            <a:extLst>
              <a:ext uri="{FF2B5EF4-FFF2-40B4-BE49-F238E27FC236}">
                <a16:creationId xmlns:a16="http://schemas.microsoft.com/office/drawing/2014/main" id="{A777B6E3-C779-2BF0-5BC0-36EC715CD91B}"/>
              </a:ext>
            </a:extLst>
          </p:cNvPr>
          <p:cNvSpPr>
            <a:spLocks noGrp="1"/>
          </p:cNvSpPr>
          <p:nvPr>
            <p:ph idx="1"/>
          </p:nvPr>
        </p:nvSpPr>
        <p:spPr>
          <a:xfrm>
            <a:off x="163996" y="834889"/>
            <a:ext cx="8816008" cy="5406883"/>
          </a:xfrm>
        </p:spPr>
        <p:txBody>
          <a:bodyPr lIns="91440" tIns="45720" rIns="91440" bIns="45720" anchor="t"/>
          <a:lstStyle/>
          <a:p>
            <a:pPr>
              <a:lnSpc>
                <a:spcPct val="110000"/>
              </a:lnSpc>
            </a:pPr>
            <a:r>
              <a:rPr lang="en-US" sz="2000" dirty="0">
                <a:cs typeface="Arial"/>
              </a:rPr>
              <a:t>ERCOT filed original NOGRR on 1/11/23 based on:</a:t>
            </a:r>
          </a:p>
          <a:p>
            <a:pPr lvl="1">
              <a:lnSpc>
                <a:spcPct val="110000"/>
              </a:lnSpc>
            </a:pPr>
            <a:r>
              <a:rPr lang="en-US" sz="1800" dirty="0">
                <a:cs typeface="Arial"/>
              </a:rPr>
              <a:t>Recommendations from NERC in connection with ERCOT Region events in which IBRs failed to ride-through system disturbances</a:t>
            </a:r>
          </a:p>
          <a:p>
            <a:pPr lvl="1">
              <a:lnSpc>
                <a:spcPct val="110000"/>
              </a:lnSpc>
            </a:pPr>
            <a:r>
              <a:rPr lang="en-US" sz="1800" dirty="0">
                <a:cs typeface="Arial"/>
              </a:rPr>
              <a:t>NERC recommendations to industry</a:t>
            </a:r>
          </a:p>
          <a:p>
            <a:pPr lvl="1">
              <a:lnSpc>
                <a:spcPct val="110000"/>
              </a:lnSpc>
            </a:pPr>
            <a:r>
              <a:rPr lang="en-US" sz="1800" dirty="0">
                <a:cs typeface="Arial"/>
              </a:rPr>
              <a:t>IBRTF recommendations</a:t>
            </a:r>
          </a:p>
          <a:p>
            <a:pPr lvl="1">
              <a:lnSpc>
                <a:spcPct val="110000"/>
              </a:lnSpc>
            </a:pPr>
            <a:r>
              <a:rPr lang="en-US" sz="1800" dirty="0">
                <a:cs typeface="Arial"/>
              </a:rPr>
              <a:t>IEEE 2800 approval</a:t>
            </a:r>
          </a:p>
          <a:p>
            <a:pPr>
              <a:lnSpc>
                <a:spcPct val="110000"/>
              </a:lnSpc>
            </a:pPr>
            <a:r>
              <a:rPr lang="en-US" sz="2000" dirty="0">
                <a:cs typeface="Arial"/>
              </a:rPr>
              <a:t>On 2/8/23, ROS tabled NOGRR and referred the issue to OWG, DWG, IBRTF</a:t>
            </a:r>
          </a:p>
          <a:p>
            <a:pPr lvl="1">
              <a:lnSpc>
                <a:spcPct val="110000"/>
              </a:lnSpc>
            </a:pPr>
            <a:r>
              <a:rPr lang="en-US" sz="1800" dirty="0">
                <a:cs typeface="Arial"/>
              </a:rPr>
              <a:t>MPs/ERCOT filed comments between 2/16/23 and 9/13/23</a:t>
            </a:r>
          </a:p>
          <a:p>
            <a:pPr>
              <a:lnSpc>
                <a:spcPct val="110000"/>
              </a:lnSpc>
            </a:pPr>
            <a:r>
              <a:rPr lang="en-US" sz="2000" dirty="0">
                <a:cs typeface="Arial"/>
              </a:rPr>
              <a:t>On 9/14/23, ROS granted</a:t>
            </a:r>
            <a:r>
              <a:rPr lang="en-US" sz="2000" dirty="0">
                <a:solidFill>
                  <a:srgbClr val="FF0000"/>
                </a:solidFill>
                <a:cs typeface="Arial"/>
              </a:rPr>
              <a:t> </a:t>
            </a:r>
            <a:r>
              <a:rPr lang="en-US" sz="2000" dirty="0">
                <a:cs typeface="Arial"/>
              </a:rPr>
              <a:t>NOGRR urgent status and recommended </a:t>
            </a:r>
            <a:r>
              <a:rPr lang="en-US" sz="2000" strike="sngStrike" dirty="0">
                <a:solidFill>
                  <a:srgbClr val="FF0000"/>
                </a:solidFill>
                <a:cs typeface="Arial"/>
              </a:rPr>
              <a:t> </a:t>
            </a:r>
            <a:r>
              <a:rPr lang="en-US" sz="2000" dirty="0">
                <a:cs typeface="Arial"/>
              </a:rPr>
              <a:t>approval as amended by the 9/13/23 NextEra comments and as revised by ROS</a:t>
            </a:r>
            <a:endParaRPr lang="en-US" sz="2000" strike="sngStrike" dirty="0">
              <a:solidFill>
                <a:srgbClr val="FF0000"/>
              </a:solidFill>
              <a:cs typeface="Arial"/>
            </a:endParaRPr>
          </a:p>
          <a:p>
            <a:pPr lvl="1">
              <a:lnSpc>
                <a:spcPct val="110000"/>
              </a:lnSpc>
            </a:pPr>
            <a:r>
              <a:rPr lang="en-US" sz="1800" dirty="0">
                <a:cs typeface="Arial"/>
              </a:rPr>
              <a:t> MPs/ERCOT filed comments between 9/22/23 and 9/25/23</a:t>
            </a:r>
          </a:p>
          <a:p>
            <a:pPr>
              <a:lnSpc>
                <a:spcPct val="110000"/>
              </a:lnSpc>
            </a:pPr>
            <a:r>
              <a:rPr lang="en-US" sz="2000" dirty="0">
                <a:cs typeface="Arial"/>
              </a:rPr>
              <a:t>On 9/27/23, TAC tabled NOGRR</a:t>
            </a:r>
          </a:p>
          <a:p>
            <a:pPr lvl="1">
              <a:lnSpc>
                <a:spcPct val="110000"/>
              </a:lnSpc>
            </a:pPr>
            <a:r>
              <a:rPr lang="en-US" sz="1800" dirty="0">
                <a:cs typeface="Arial"/>
              </a:rPr>
              <a:t>MPs/ERCOT filed comments between 9/29/23 and 3/26/24</a:t>
            </a:r>
          </a:p>
        </p:txBody>
      </p:sp>
    </p:spTree>
    <p:extLst>
      <p:ext uri="{BB962C8B-B14F-4D97-AF65-F5344CB8AC3E}">
        <p14:creationId xmlns:p14="http://schemas.microsoft.com/office/powerpoint/2010/main" val="2545342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BD268-4206-4FB7-9DCB-7C50C8A6CC04}"/>
              </a:ext>
            </a:extLst>
          </p:cNvPr>
          <p:cNvSpPr>
            <a:spLocks noGrp="1"/>
          </p:cNvSpPr>
          <p:nvPr>
            <p:ph type="title"/>
          </p:nvPr>
        </p:nvSpPr>
        <p:spPr/>
        <p:txBody>
          <a:bodyPr/>
          <a:lstStyle/>
          <a:p>
            <a:r>
              <a:rPr lang="en-US" dirty="0"/>
              <a:t>NOGRR 245 Background (cont’d)</a:t>
            </a:r>
          </a:p>
        </p:txBody>
      </p:sp>
      <p:sp>
        <p:nvSpPr>
          <p:cNvPr id="4" name="Slide Number Placeholder 3">
            <a:extLst>
              <a:ext uri="{FF2B5EF4-FFF2-40B4-BE49-F238E27FC236}">
                <a16:creationId xmlns:a16="http://schemas.microsoft.com/office/drawing/2014/main" id="{8F0183FE-CE88-4328-A346-1A5AECC15DFF}"/>
              </a:ext>
            </a:extLst>
          </p:cNvPr>
          <p:cNvSpPr>
            <a:spLocks noGrp="1"/>
          </p:cNvSpPr>
          <p:nvPr>
            <p:ph type="sldNum" sz="quarter" idx="4"/>
          </p:nvPr>
        </p:nvSpPr>
        <p:spPr/>
        <p:txBody>
          <a:bodyPr/>
          <a:lstStyle/>
          <a:p>
            <a:fld id="{1D93BD3E-1E9A-4970-A6F7-E7AC52762E0C}" type="slidenum">
              <a:rPr lang="en-US" smtClean="0"/>
              <a:pPr/>
              <a:t>4</a:t>
            </a:fld>
            <a:endParaRPr lang="en-US" dirty="0"/>
          </a:p>
        </p:txBody>
      </p:sp>
      <p:sp>
        <p:nvSpPr>
          <p:cNvPr id="3" name="Content Placeholder 2">
            <a:extLst>
              <a:ext uri="{FF2B5EF4-FFF2-40B4-BE49-F238E27FC236}">
                <a16:creationId xmlns:a16="http://schemas.microsoft.com/office/drawing/2014/main" id="{A777B6E3-C779-2BF0-5BC0-36EC715CD91B}"/>
              </a:ext>
            </a:extLst>
          </p:cNvPr>
          <p:cNvSpPr>
            <a:spLocks noGrp="1"/>
          </p:cNvSpPr>
          <p:nvPr>
            <p:ph idx="1"/>
          </p:nvPr>
        </p:nvSpPr>
        <p:spPr>
          <a:xfrm>
            <a:off x="163996" y="983974"/>
            <a:ext cx="8816008" cy="5292539"/>
          </a:xfrm>
        </p:spPr>
        <p:txBody>
          <a:bodyPr lIns="91440" tIns="45720" rIns="91440" bIns="45720" anchor="t"/>
          <a:lstStyle/>
          <a:p>
            <a:pPr>
              <a:lnSpc>
                <a:spcPct val="114000"/>
              </a:lnSpc>
            </a:pPr>
            <a:r>
              <a:rPr lang="en-US" sz="2000" dirty="0">
                <a:cs typeface="Arial"/>
              </a:rPr>
              <a:t>On 3/27/24, TAC voted to recommend NOGRR as recommended by ROS on 9/14/23 as amended by Joint Commenters’ comments and as revised by TAC</a:t>
            </a:r>
          </a:p>
          <a:p>
            <a:pPr lvl="1">
              <a:lnSpc>
                <a:spcPct val="114000"/>
              </a:lnSpc>
            </a:pPr>
            <a:r>
              <a:rPr lang="en-US" sz="1800" dirty="0">
                <a:cs typeface="Arial"/>
              </a:rPr>
              <a:t>MPs/ERCOT filed comments on 4/15/24 </a:t>
            </a:r>
          </a:p>
          <a:p>
            <a:pPr>
              <a:lnSpc>
                <a:spcPct val="114000"/>
              </a:lnSpc>
            </a:pPr>
            <a:r>
              <a:rPr lang="en-US" sz="2000" dirty="0">
                <a:cs typeface="Arial"/>
              </a:rPr>
              <a:t>On 4/23</a:t>
            </a:r>
            <a:r>
              <a:rPr lang="en-US" sz="2000" dirty="0">
                <a:solidFill>
                  <a:srgbClr val="000000"/>
                </a:solidFill>
                <a:cs typeface="Arial"/>
              </a:rPr>
              <a:t>/24</a:t>
            </a:r>
            <a:r>
              <a:rPr lang="en-US" sz="2000" dirty="0">
                <a:cs typeface="Arial"/>
              </a:rPr>
              <a:t>, ERCOT Board remanded NOGRR to TAC</a:t>
            </a:r>
          </a:p>
          <a:p>
            <a:pPr>
              <a:lnSpc>
                <a:spcPct val="114000"/>
              </a:lnSpc>
            </a:pPr>
            <a:r>
              <a:rPr lang="en-US" sz="2000" dirty="0">
                <a:cs typeface="Arial"/>
              </a:rPr>
              <a:t>On 5/22/24, TAC tabled NOGRR</a:t>
            </a:r>
          </a:p>
          <a:p>
            <a:pPr lvl="1">
              <a:lnSpc>
                <a:spcPct val="114000"/>
              </a:lnSpc>
            </a:pPr>
            <a:r>
              <a:rPr lang="en-US" sz="1800" dirty="0">
                <a:cs typeface="Arial"/>
              </a:rPr>
              <a:t>MPs/ERCOT filed comments between 6/5/24 and 6/6/24</a:t>
            </a:r>
          </a:p>
          <a:p>
            <a:pPr>
              <a:lnSpc>
                <a:spcPct val="114000"/>
              </a:lnSpc>
            </a:pPr>
            <a:r>
              <a:rPr lang="en-US" sz="2000" dirty="0">
                <a:cs typeface="Arial"/>
              </a:rPr>
              <a:t>On 6/7/24, TAC voted to recommend approval of NOGRR as recommended by TAC in its 3/27/24 report as amended by the 6/5/24 ERCOT comments as revised by TAC</a:t>
            </a:r>
          </a:p>
          <a:p>
            <a:pPr lvl="1">
              <a:lnSpc>
                <a:spcPct val="114000"/>
              </a:lnSpc>
            </a:pPr>
            <a:r>
              <a:rPr lang="en-US" sz="1800" dirty="0">
                <a:cs typeface="Arial"/>
              </a:rPr>
              <a:t>MPs/ERCOT filed comments between 6/10/24 and 6/16/24</a:t>
            </a:r>
          </a:p>
          <a:p>
            <a:pPr>
              <a:lnSpc>
                <a:spcPct val="114000"/>
              </a:lnSpc>
            </a:pPr>
            <a:endParaRPr lang="en-US" sz="1800" dirty="0">
              <a:cs typeface="Arial"/>
            </a:endParaRPr>
          </a:p>
          <a:p>
            <a:pPr>
              <a:lnSpc>
                <a:spcPct val="114000"/>
              </a:lnSpc>
            </a:pPr>
            <a:endParaRPr lang="en-US" sz="1800" dirty="0">
              <a:cs typeface="Arial"/>
            </a:endParaRPr>
          </a:p>
        </p:txBody>
      </p:sp>
    </p:spTree>
    <p:extLst>
      <p:ext uri="{BB962C8B-B14F-4D97-AF65-F5344CB8AC3E}">
        <p14:creationId xmlns:p14="http://schemas.microsoft.com/office/powerpoint/2010/main" val="378579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BD268-4206-4FB7-9DCB-7C50C8A6CC04}"/>
              </a:ext>
            </a:extLst>
          </p:cNvPr>
          <p:cNvSpPr>
            <a:spLocks noGrp="1"/>
          </p:cNvSpPr>
          <p:nvPr>
            <p:ph type="title"/>
          </p:nvPr>
        </p:nvSpPr>
        <p:spPr/>
        <p:txBody>
          <a:bodyPr/>
          <a:lstStyle/>
          <a:p>
            <a:r>
              <a:rPr lang="en-US" dirty="0"/>
              <a:t>NOGRR 245 Update</a:t>
            </a:r>
          </a:p>
        </p:txBody>
      </p:sp>
      <p:sp>
        <p:nvSpPr>
          <p:cNvPr id="4" name="Slide Number Placeholder 3">
            <a:extLst>
              <a:ext uri="{FF2B5EF4-FFF2-40B4-BE49-F238E27FC236}">
                <a16:creationId xmlns:a16="http://schemas.microsoft.com/office/drawing/2014/main" id="{8F0183FE-CE88-4328-A346-1A5AECC15DFF}"/>
              </a:ext>
            </a:extLst>
          </p:cNvPr>
          <p:cNvSpPr>
            <a:spLocks noGrp="1"/>
          </p:cNvSpPr>
          <p:nvPr>
            <p:ph type="sldNum" sz="quarter" idx="4"/>
          </p:nvPr>
        </p:nvSpPr>
        <p:spPr/>
        <p:txBody>
          <a:bodyPr/>
          <a:lstStyle/>
          <a:p>
            <a:fld id="{1D93BD3E-1E9A-4970-A6F7-E7AC52762E0C}" type="slidenum">
              <a:rPr lang="en-US" smtClean="0"/>
              <a:pPr/>
              <a:t>5</a:t>
            </a:fld>
            <a:endParaRPr lang="en-US" dirty="0"/>
          </a:p>
        </p:txBody>
      </p:sp>
      <p:sp>
        <p:nvSpPr>
          <p:cNvPr id="3" name="Content Placeholder 2">
            <a:extLst>
              <a:ext uri="{FF2B5EF4-FFF2-40B4-BE49-F238E27FC236}">
                <a16:creationId xmlns:a16="http://schemas.microsoft.com/office/drawing/2014/main" id="{A777B6E3-C779-2BF0-5BC0-36EC715CD91B}"/>
              </a:ext>
            </a:extLst>
          </p:cNvPr>
          <p:cNvSpPr>
            <a:spLocks noGrp="1"/>
          </p:cNvSpPr>
          <p:nvPr>
            <p:ph idx="1"/>
          </p:nvPr>
        </p:nvSpPr>
        <p:spPr>
          <a:xfrm>
            <a:off x="163996" y="914103"/>
            <a:ext cx="8816008" cy="5362410"/>
          </a:xfrm>
        </p:spPr>
        <p:txBody>
          <a:bodyPr lIns="91440" tIns="45720" rIns="91440" bIns="45720" anchor="t"/>
          <a:lstStyle/>
          <a:p>
            <a:pPr>
              <a:lnSpc>
                <a:spcPct val="114000"/>
              </a:lnSpc>
            </a:pPr>
            <a:r>
              <a:rPr lang="en-US" sz="2000" dirty="0"/>
              <a:t>Prior to the 6/17/24 Reliability &amp; Markets (R&amp;M) Committee Meeting:</a:t>
            </a:r>
          </a:p>
          <a:p>
            <a:pPr lvl="1">
              <a:lnSpc>
                <a:spcPct val="114000"/>
              </a:lnSpc>
            </a:pPr>
            <a:r>
              <a:rPr lang="en-US" sz="2000" dirty="0"/>
              <a:t>Joint Commenters’ comments opposed TAC-recommended version</a:t>
            </a:r>
          </a:p>
          <a:p>
            <a:pPr lvl="1">
              <a:lnSpc>
                <a:spcPct val="114000"/>
              </a:lnSpc>
            </a:pPr>
            <a:r>
              <a:rPr lang="en-US" sz="2000" dirty="0"/>
              <a:t>Joint Commenters informed ERCOT of intent to appeal TAC-recommended version if ERCOT Board of Directors sent it to PUC</a:t>
            </a:r>
          </a:p>
          <a:p>
            <a:pPr lvl="1">
              <a:lnSpc>
                <a:spcPct val="114000"/>
              </a:lnSpc>
            </a:pPr>
            <a:r>
              <a:rPr lang="en-US" sz="2000" dirty="0"/>
              <a:t>Appeal would delay the benefits to system reliability of NOGRR245</a:t>
            </a:r>
          </a:p>
          <a:p>
            <a:pPr lvl="1">
              <a:lnSpc>
                <a:spcPct val="114000"/>
              </a:lnSpc>
            </a:pPr>
            <a:endParaRPr lang="en-US" sz="2000" dirty="0"/>
          </a:p>
          <a:p>
            <a:pPr>
              <a:lnSpc>
                <a:spcPct val="114000"/>
              </a:lnSpc>
            </a:pPr>
            <a:r>
              <a:rPr lang="en-US" sz="2000" dirty="0">
                <a:cs typeface="Arial"/>
              </a:rPr>
              <a:t>On 6/16/24, ERCOT filed comments requesting R&amp;M Committee recommend tabling NOGRR until a Special Meeting or regularly-scheduled August meeting to allow bifurcating the exemptions process and allow other clarifications to accommodate Joint Commenters</a:t>
            </a:r>
            <a:endParaRPr lang="en-US" sz="2000" strike="sngStrike" dirty="0">
              <a:cs typeface="Arial"/>
            </a:endParaRPr>
          </a:p>
          <a:p>
            <a:pPr>
              <a:lnSpc>
                <a:spcPct val="114000"/>
              </a:lnSpc>
            </a:pPr>
            <a:endParaRPr lang="en-US" sz="2000" dirty="0">
              <a:cs typeface="Arial"/>
            </a:endParaRPr>
          </a:p>
          <a:p>
            <a:pPr>
              <a:lnSpc>
                <a:spcPct val="114000"/>
              </a:lnSpc>
            </a:pPr>
            <a:r>
              <a:rPr lang="en-US" sz="2000" dirty="0">
                <a:cs typeface="Arial"/>
              </a:rPr>
              <a:t>On 6/18/24, ERCOT Board tabled NOGRR 245 based on ERCOT comments</a:t>
            </a:r>
          </a:p>
        </p:txBody>
      </p:sp>
    </p:spTree>
    <p:extLst>
      <p:ext uri="{BB962C8B-B14F-4D97-AF65-F5344CB8AC3E}">
        <p14:creationId xmlns:p14="http://schemas.microsoft.com/office/powerpoint/2010/main" val="4162192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BD268-4206-4FB7-9DCB-7C50C8A6CC04}"/>
              </a:ext>
            </a:extLst>
          </p:cNvPr>
          <p:cNvSpPr>
            <a:spLocks noGrp="1"/>
          </p:cNvSpPr>
          <p:nvPr>
            <p:ph type="title"/>
          </p:nvPr>
        </p:nvSpPr>
        <p:spPr/>
        <p:txBody>
          <a:bodyPr/>
          <a:lstStyle/>
          <a:p>
            <a:r>
              <a:rPr lang="en-US" dirty="0"/>
              <a:t>NOGRR 245 Update</a:t>
            </a:r>
          </a:p>
        </p:txBody>
      </p:sp>
      <p:sp>
        <p:nvSpPr>
          <p:cNvPr id="4" name="Slide Number Placeholder 3">
            <a:extLst>
              <a:ext uri="{FF2B5EF4-FFF2-40B4-BE49-F238E27FC236}">
                <a16:creationId xmlns:a16="http://schemas.microsoft.com/office/drawing/2014/main" id="{8F0183FE-CE88-4328-A346-1A5AECC15DFF}"/>
              </a:ext>
            </a:extLst>
          </p:cNvPr>
          <p:cNvSpPr>
            <a:spLocks noGrp="1"/>
          </p:cNvSpPr>
          <p:nvPr>
            <p:ph type="sldNum" sz="quarter" idx="4"/>
          </p:nvPr>
        </p:nvSpPr>
        <p:spPr/>
        <p:txBody>
          <a:bodyPr/>
          <a:lstStyle/>
          <a:p>
            <a:fld id="{1D93BD3E-1E9A-4970-A6F7-E7AC52762E0C}" type="slidenum">
              <a:rPr lang="en-US" smtClean="0"/>
              <a:pPr/>
              <a:t>6</a:t>
            </a:fld>
            <a:endParaRPr lang="en-US" dirty="0"/>
          </a:p>
        </p:txBody>
      </p:sp>
      <p:sp>
        <p:nvSpPr>
          <p:cNvPr id="3" name="Content Placeholder 2">
            <a:extLst>
              <a:ext uri="{FF2B5EF4-FFF2-40B4-BE49-F238E27FC236}">
                <a16:creationId xmlns:a16="http://schemas.microsoft.com/office/drawing/2014/main" id="{A777B6E3-C779-2BF0-5BC0-36EC715CD91B}"/>
              </a:ext>
            </a:extLst>
          </p:cNvPr>
          <p:cNvSpPr>
            <a:spLocks noGrp="1"/>
          </p:cNvSpPr>
          <p:nvPr>
            <p:ph idx="1"/>
          </p:nvPr>
        </p:nvSpPr>
        <p:spPr>
          <a:xfrm>
            <a:off x="163996" y="864408"/>
            <a:ext cx="8816008" cy="5362410"/>
          </a:xfrm>
        </p:spPr>
        <p:txBody>
          <a:bodyPr lIns="91440" tIns="45720" rIns="91440" bIns="45720" anchor="t"/>
          <a:lstStyle/>
          <a:p>
            <a:pPr>
              <a:lnSpc>
                <a:spcPct val="110000"/>
              </a:lnSpc>
            </a:pPr>
            <a:r>
              <a:rPr lang="en-US" sz="2000" dirty="0">
                <a:cs typeface="Arial"/>
              </a:rPr>
              <a:t>ERCOT worked with Joint Commenters on revisions to:</a:t>
            </a:r>
          </a:p>
          <a:p>
            <a:pPr lvl="1">
              <a:lnSpc>
                <a:spcPct val="110000"/>
              </a:lnSpc>
            </a:pPr>
            <a:r>
              <a:rPr lang="en-US" sz="2000" dirty="0">
                <a:cs typeface="Arial"/>
              </a:rPr>
              <a:t>Retain some near-term benefits of TAC-recommended NOGRR 245</a:t>
            </a:r>
          </a:p>
          <a:p>
            <a:pPr lvl="1">
              <a:lnSpc>
                <a:spcPct val="110000"/>
              </a:lnSpc>
            </a:pPr>
            <a:r>
              <a:rPr lang="en-US" sz="2000" dirty="0">
                <a:cs typeface="Arial"/>
              </a:rPr>
              <a:t>Remove the details and criteria of exemption process to subsequent NOGRR (to achieve bifurcation)</a:t>
            </a:r>
          </a:p>
          <a:p>
            <a:pPr lvl="1">
              <a:lnSpc>
                <a:spcPct val="110000"/>
              </a:lnSpc>
            </a:pPr>
            <a:r>
              <a:rPr lang="en-US" sz="2000" dirty="0">
                <a:cs typeface="Arial"/>
              </a:rPr>
              <a:t>Provide clarifications, remove redundancy and correct errors</a:t>
            </a:r>
          </a:p>
          <a:p>
            <a:pPr>
              <a:lnSpc>
                <a:spcPct val="110000"/>
              </a:lnSpc>
            </a:pPr>
            <a:r>
              <a:rPr lang="en-US" sz="2000" dirty="0">
                <a:cs typeface="Arial"/>
              </a:rPr>
              <a:t>ERCOT comments identify specific reason for each change to TAC-recommended version:</a:t>
            </a:r>
          </a:p>
          <a:p>
            <a:pPr marL="800100" lvl="1" indent="-342900">
              <a:lnSpc>
                <a:spcPct val="110000"/>
              </a:lnSpc>
              <a:buFont typeface="+mj-lt"/>
              <a:buAutoNum type="arabicPeriod"/>
            </a:pPr>
            <a:r>
              <a:rPr lang="en-US" sz="1800" dirty="0">
                <a:cs typeface="Arial"/>
              </a:rPr>
              <a:t>Clarification or to obtain JC agreement</a:t>
            </a:r>
          </a:p>
          <a:p>
            <a:pPr marL="800100" lvl="1" indent="-342900">
              <a:lnSpc>
                <a:spcPct val="110000"/>
              </a:lnSpc>
              <a:buFont typeface="+mj-lt"/>
              <a:buAutoNum type="arabicPeriod"/>
            </a:pPr>
            <a:r>
              <a:rPr lang="en-US" sz="1800" dirty="0">
                <a:cs typeface="Arial"/>
              </a:rPr>
              <a:t>Bifurcation of exemption criteria</a:t>
            </a:r>
          </a:p>
          <a:p>
            <a:pPr marL="800100" lvl="1" indent="-342900">
              <a:lnSpc>
                <a:spcPct val="110000"/>
              </a:lnSpc>
              <a:buFont typeface="+mj-lt"/>
              <a:buAutoNum type="arabicPeriod"/>
            </a:pPr>
            <a:r>
              <a:rPr lang="en-US" sz="1800" dirty="0">
                <a:cs typeface="Arial"/>
              </a:rPr>
              <a:t>Correction</a:t>
            </a:r>
          </a:p>
          <a:p>
            <a:pPr marL="800100" lvl="1" indent="-342900">
              <a:lnSpc>
                <a:spcPct val="110000"/>
              </a:lnSpc>
              <a:buFont typeface="+mj-lt"/>
              <a:buAutoNum type="arabicPeriod"/>
            </a:pPr>
            <a:r>
              <a:rPr lang="en-US" sz="1800" dirty="0">
                <a:cs typeface="Arial"/>
              </a:rPr>
              <a:t>Duplication/Redundancy</a:t>
            </a:r>
          </a:p>
          <a:p>
            <a:pPr>
              <a:lnSpc>
                <a:spcPct val="110000"/>
              </a:lnSpc>
            </a:pPr>
            <a:r>
              <a:rPr lang="en-US" sz="2000" dirty="0">
                <a:cs typeface="Arial"/>
              </a:rPr>
              <a:t>ERCOT will recommend the ERCOT Board designate subsequent NOGRR as </a:t>
            </a:r>
            <a:r>
              <a:rPr lang="en-US" sz="2000" i="1" dirty="0">
                <a:cs typeface="Arial"/>
              </a:rPr>
              <a:t>Board Priority Revision Request </a:t>
            </a:r>
            <a:r>
              <a:rPr lang="en-US" sz="2000" dirty="0">
                <a:cs typeface="Arial"/>
              </a:rPr>
              <a:t>with timeline to become effective by 4/1/25 to coincide with deadline for submitting exemption requests  </a:t>
            </a:r>
          </a:p>
        </p:txBody>
      </p:sp>
    </p:spTree>
    <p:extLst>
      <p:ext uri="{BB962C8B-B14F-4D97-AF65-F5344CB8AC3E}">
        <p14:creationId xmlns:p14="http://schemas.microsoft.com/office/powerpoint/2010/main" val="345063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EFAAE-A4D3-2995-5EA2-7D076179EAC4}"/>
              </a:ext>
            </a:extLst>
          </p:cNvPr>
          <p:cNvSpPr>
            <a:spLocks noGrp="1"/>
          </p:cNvSpPr>
          <p:nvPr>
            <p:ph type="title"/>
          </p:nvPr>
        </p:nvSpPr>
        <p:spPr/>
        <p:txBody>
          <a:bodyPr/>
          <a:lstStyle/>
          <a:p>
            <a:r>
              <a:rPr lang="en-US" dirty="0"/>
              <a:t>Changes to TAC-Recommended NOGRR 245</a:t>
            </a:r>
          </a:p>
        </p:txBody>
      </p:sp>
      <p:sp>
        <p:nvSpPr>
          <p:cNvPr id="3" name="Content Placeholder 2">
            <a:extLst>
              <a:ext uri="{FF2B5EF4-FFF2-40B4-BE49-F238E27FC236}">
                <a16:creationId xmlns:a16="http://schemas.microsoft.com/office/drawing/2014/main" id="{DEEF35EF-85F9-6D8B-027C-D7D623A21EBC}"/>
              </a:ext>
            </a:extLst>
          </p:cNvPr>
          <p:cNvSpPr>
            <a:spLocks noGrp="1"/>
          </p:cNvSpPr>
          <p:nvPr>
            <p:ph idx="1"/>
          </p:nvPr>
        </p:nvSpPr>
        <p:spPr>
          <a:xfrm>
            <a:off x="304800" y="861393"/>
            <a:ext cx="8534400" cy="5320748"/>
          </a:xfrm>
        </p:spPr>
        <p:txBody>
          <a:bodyPr/>
          <a:lstStyle/>
          <a:p>
            <a:pPr marL="0" indent="0">
              <a:lnSpc>
                <a:spcPct val="110000"/>
              </a:lnSpc>
              <a:buNone/>
            </a:pPr>
            <a:r>
              <a:rPr lang="en-US" sz="2000" dirty="0"/>
              <a:t>1. </a:t>
            </a:r>
            <a:r>
              <a:rPr lang="en-US" sz="2000" u="sng" dirty="0"/>
              <a:t>Clarification/JC Concern</a:t>
            </a:r>
            <a:endParaRPr lang="en-US" u="sng" dirty="0"/>
          </a:p>
          <a:p>
            <a:pPr>
              <a:lnSpc>
                <a:spcPct val="110000"/>
              </a:lnSpc>
            </a:pPr>
            <a:r>
              <a:rPr lang="en-US" sz="1800" dirty="0">
                <a:effectLst/>
                <a:ea typeface="Times New Roman" panose="02020603050405020304" pitchFamily="18" charset="0"/>
                <a:cs typeface="Times New Roman" panose="02020603050405020304" pitchFamily="18" charset="0"/>
              </a:rPr>
              <a:t>§ 2.6.2.1(4); § 2.9.1.1(4); § 2.9.1.2(4) Based on JC request to make it clear requirement does not apply when output reductions result from wind speed or solar irradiance changes (taken from NERC PRC-030)</a:t>
            </a:r>
          </a:p>
          <a:p>
            <a:pPr>
              <a:lnSpc>
                <a:spcPct val="110000"/>
              </a:lnSpc>
            </a:pPr>
            <a:r>
              <a:rPr lang="en-US" sz="1800" dirty="0">
                <a:effectLst/>
                <a:ea typeface="Times New Roman" panose="02020603050405020304" pitchFamily="18" charset="0"/>
                <a:cs typeface="Times New Roman" panose="02020603050405020304" pitchFamily="18" charset="0"/>
              </a:rPr>
              <a:t>§ </a:t>
            </a:r>
            <a:r>
              <a:rPr lang="en-US" sz="1800" dirty="0"/>
              <a:t>2.6.2.1(5); </a:t>
            </a:r>
            <a:r>
              <a:rPr lang="en-US" sz="1800" dirty="0">
                <a:effectLst/>
                <a:ea typeface="Times New Roman" panose="02020603050405020304" pitchFamily="18" charset="0"/>
                <a:cs typeface="Times New Roman" panose="02020603050405020304" pitchFamily="18" charset="0"/>
              </a:rPr>
              <a:t>§ 2.9.1.1(5); § 2.9.1.2(5) </a:t>
            </a:r>
            <a:r>
              <a:rPr lang="en-US" sz="1800" dirty="0"/>
              <a:t>JC concern about phrase “power output”</a:t>
            </a:r>
          </a:p>
          <a:p>
            <a:pPr>
              <a:lnSpc>
                <a:spcPct val="110000"/>
              </a:lnSpc>
            </a:pPr>
            <a:r>
              <a:rPr lang="en-US" sz="1800" dirty="0">
                <a:effectLst/>
                <a:ea typeface="Times New Roman" panose="02020603050405020304" pitchFamily="18" charset="0"/>
                <a:cs typeface="Times New Roman" panose="02020603050405020304" pitchFamily="18" charset="0"/>
              </a:rPr>
              <a:t>§ </a:t>
            </a:r>
            <a:r>
              <a:rPr lang="en-US" sz="1800" dirty="0"/>
              <a:t>2.6.2.1(6) (</a:t>
            </a:r>
            <a:r>
              <a:rPr lang="en-US" sz="1800" dirty="0" err="1"/>
              <a:t>i</a:t>
            </a:r>
            <a:r>
              <a:rPr lang="en-US" sz="1800" dirty="0"/>
              <a:t>) ERCOT must know date Resource maximized ride-through capability (for modelling); (ii) defines how to determine if Resource “maximized” ride-through capability to equipment limits; and (iii) adds element of “Good Utility Practice” per JC request</a:t>
            </a:r>
          </a:p>
          <a:p>
            <a:pPr>
              <a:lnSpc>
                <a:spcPct val="110000"/>
              </a:lnSpc>
            </a:pPr>
            <a:r>
              <a:rPr lang="en-US" sz="1800" dirty="0">
                <a:effectLst/>
                <a:ea typeface="Times New Roman" panose="02020603050405020304" pitchFamily="18" charset="0"/>
                <a:cs typeface="Times New Roman" panose="02020603050405020304" pitchFamily="18" charset="0"/>
              </a:rPr>
              <a:t>§ </a:t>
            </a:r>
            <a:r>
              <a:rPr lang="en-US" sz="1800" dirty="0"/>
              <a:t>2.9.1(5) Date by which modifications must be completed</a:t>
            </a:r>
          </a:p>
          <a:p>
            <a:pPr>
              <a:lnSpc>
                <a:spcPct val="110000"/>
              </a:lnSpc>
            </a:pPr>
            <a:r>
              <a:rPr lang="en-US" sz="1800" dirty="0">
                <a:effectLst/>
                <a:ea typeface="Times New Roman" panose="02020603050405020304" pitchFamily="18" charset="0"/>
                <a:cs typeface="Times New Roman" panose="02020603050405020304" pitchFamily="18" charset="0"/>
              </a:rPr>
              <a:t>§ </a:t>
            </a:r>
            <a:r>
              <a:rPr lang="en-US" sz="1800" dirty="0"/>
              <a:t>2.9.1(8) ERCOT must know when Resource maximized its ride-through capability (for modelling – </a:t>
            </a:r>
            <a:r>
              <a:rPr lang="en-US" sz="1800" i="1" dirty="0"/>
              <a:t>see</a:t>
            </a:r>
            <a:r>
              <a:rPr lang="en-US" sz="1800" dirty="0"/>
              <a:t>, </a:t>
            </a:r>
            <a:r>
              <a:rPr lang="en-US" sz="1800" dirty="0">
                <a:effectLst/>
                <a:ea typeface="Times New Roman" panose="02020603050405020304" pitchFamily="18" charset="0"/>
                <a:cs typeface="Times New Roman" panose="02020603050405020304" pitchFamily="18" charset="0"/>
              </a:rPr>
              <a:t>§ </a:t>
            </a:r>
            <a:r>
              <a:rPr lang="en-US" sz="1800" dirty="0"/>
              <a:t>2.6.2.1(6), above)</a:t>
            </a:r>
          </a:p>
          <a:p>
            <a:pPr>
              <a:lnSpc>
                <a:spcPct val="110000"/>
              </a:lnSpc>
            </a:pPr>
            <a:r>
              <a:rPr lang="en-US" sz="1800" dirty="0">
                <a:effectLst/>
                <a:ea typeface="Times New Roman" panose="02020603050405020304" pitchFamily="18" charset="0"/>
                <a:cs typeface="Times New Roman" panose="02020603050405020304" pitchFamily="18" charset="0"/>
              </a:rPr>
              <a:t>§ </a:t>
            </a:r>
            <a:r>
              <a:rPr lang="en-US" sz="1800" dirty="0"/>
              <a:t>2.9.1.1(7) (renumbered); </a:t>
            </a:r>
            <a:r>
              <a:rPr lang="en-US" sz="1800" dirty="0">
                <a:effectLst/>
                <a:ea typeface="Times New Roman" panose="02020603050405020304" pitchFamily="18" charset="0"/>
                <a:cs typeface="Times New Roman" panose="02020603050405020304" pitchFamily="18" charset="0"/>
              </a:rPr>
              <a:t>§ 2.9.1.2(7)</a:t>
            </a:r>
            <a:r>
              <a:rPr lang="en-US" sz="1800" dirty="0"/>
              <a:t> To include fault and recovery period</a:t>
            </a:r>
          </a:p>
          <a:p>
            <a:pPr>
              <a:lnSpc>
                <a:spcPct val="110000"/>
              </a:lnSpc>
            </a:pPr>
            <a:r>
              <a:rPr lang="en-US" sz="1800" dirty="0">
                <a:effectLst/>
                <a:ea typeface="Times New Roman" panose="02020603050405020304" pitchFamily="18" charset="0"/>
                <a:cs typeface="Times New Roman" panose="02020603050405020304" pitchFamily="18" charset="0"/>
              </a:rPr>
              <a:t>§ 2.11 Adds 3 sub-sections to clarify RE must tell ERCOT if it considers a Resource "already maximized" or completes maximization and Resource must comply with ride-through requirements from 5/1/24 until maximized</a:t>
            </a:r>
            <a:endParaRPr lang="en-US" sz="1800" dirty="0"/>
          </a:p>
          <a:p>
            <a:pPr>
              <a:lnSpc>
                <a:spcPct val="110000"/>
              </a:lnSpc>
            </a:pPr>
            <a:endParaRPr lang="en-US" sz="1800" dirty="0"/>
          </a:p>
        </p:txBody>
      </p:sp>
      <p:sp>
        <p:nvSpPr>
          <p:cNvPr id="4" name="Slide Number Placeholder 3">
            <a:extLst>
              <a:ext uri="{FF2B5EF4-FFF2-40B4-BE49-F238E27FC236}">
                <a16:creationId xmlns:a16="http://schemas.microsoft.com/office/drawing/2014/main" id="{36F6ED83-F9FA-2227-E5DB-CEC3C0994F4D}"/>
              </a:ext>
            </a:extLst>
          </p:cNvPr>
          <p:cNvSpPr>
            <a:spLocks noGrp="1"/>
          </p:cNvSpPr>
          <p:nvPr>
            <p:ph type="sldNum" sz="quarter" idx="4"/>
          </p:nvPr>
        </p:nvSpPr>
        <p:spPr/>
        <p:txBody>
          <a:bodyPr/>
          <a:lstStyle/>
          <a:p>
            <a:fld id="{1D93BD3E-1E9A-4970-A6F7-E7AC52762E0C}" type="slidenum">
              <a:rPr lang="en-US" smtClean="0"/>
              <a:pPr/>
              <a:t>7</a:t>
            </a:fld>
            <a:endParaRPr lang="en-US" dirty="0"/>
          </a:p>
        </p:txBody>
      </p:sp>
    </p:spTree>
    <p:extLst>
      <p:ext uri="{BB962C8B-B14F-4D97-AF65-F5344CB8AC3E}">
        <p14:creationId xmlns:p14="http://schemas.microsoft.com/office/powerpoint/2010/main" val="1783581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EFAAE-A4D3-2995-5EA2-7D076179EAC4}"/>
              </a:ext>
            </a:extLst>
          </p:cNvPr>
          <p:cNvSpPr>
            <a:spLocks noGrp="1"/>
          </p:cNvSpPr>
          <p:nvPr>
            <p:ph type="title"/>
          </p:nvPr>
        </p:nvSpPr>
        <p:spPr/>
        <p:txBody>
          <a:bodyPr/>
          <a:lstStyle/>
          <a:p>
            <a:r>
              <a:rPr lang="en-US" dirty="0"/>
              <a:t>Changes to TAC-Recommended NOGRR 245</a:t>
            </a:r>
          </a:p>
        </p:txBody>
      </p:sp>
      <p:sp>
        <p:nvSpPr>
          <p:cNvPr id="3" name="Content Placeholder 2">
            <a:extLst>
              <a:ext uri="{FF2B5EF4-FFF2-40B4-BE49-F238E27FC236}">
                <a16:creationId xmlns:a16="http://schemas.microsoft.com/office/drawing/2014/main" id="{DEEF35EF-85F9-6D8B-027C-D7D623A21EBC}"/>
              </a:ext>
            </a:extLst>
          </p:cNvPr>
          <p:cNvSpPr>
            <a:spLocks noGrp="1"/>
          </p:cNvSpPr>
          <p:nvPr>
            <p:ph idx="1"/>
          </p:nvPr>
        </p:nvSpPr>
        <p:spPr>
          <a:xfrm>
            <a:off x="304800" y="1050235"/>
            <a:ext cx="8534400" cy="5181600"/>
          </a:xfrm>
        </p:spPr>
        <p:txBody>
          <a:bodyPr/>
          <a:lstStyle/>
          <a:p>
            <a:pPr>
              <a:lnSpc>
                <a:spcPct val="110000"/>
              </a:lnSpc>
            </a:pPr>
            <a:r>
              <a:rPr lang="en-US" sz="1800" dirty="0">
                <a:effectLst/>
                <a:ea typeface="Times New Roman" panose="02020603050405020304" pitchFamily="18" charset="0"/>
                <a:cs typeface="Times New Roman" panose="02020603050405020304" pitchFamily="18" charset="0"/>
              </a:rPr>
              <a:t>§ 2.9.1.2(9) For when Resource cannot meet 12/31/25 deadline to maximize</a:t>
            </a:r>
            <a:endParaRPr lang="en-US" sz="1800" dirty="0"/>
          </a:p>
          <a:p>
            <a:pPr>
              <a:lnSpc>
                <a:spcPct val="110000"/>
              </a:lnSpc>
            </a:pPr>
            <a:r>
              <a:rPr lang="en-US" sz="1800" dirty="0">
                <a:effectLst/>
                <a:ea typeface="Times New Roman" panose="02020603050405020304" pitchFamily="18" charset="0"/>
                <a:cs typeface="Times New Roman" panose="02020603050405020304" pitchFamily="18" charset="0"/>
              </a:rPr>
              <a:t>§ </a:t>
            </a:r>
            <a:r>
              <a:rPr lang="en-US" sz="1800" dirty="0"/>
              <a:t>2.11.1(1) (</a:t>
            </a:r>
            <a:r>
              <a:rPr lang="en-US" sz="1800" dirty="0" err="1"/>
              <a:t>i</a:t>
            </a:r>
            <a:r>
              <a:rPr lang="en-US" sz="1800" dirty="0"/>
              <a:t>) Enumerates info RE must include in IFRTCR; (ii) removes requirements JCs found objectionable; (iii) per JC request, allows RE to explain why it could not get OEM/consultant to verify limitations; (iv) RE cannot get exemption/extension if it does not timely file IFRTCR </a:t>
            </a:r>
          </a:p>
          <a:p>
            <a:pPr>
              <a:lnSpc>
                <a:spcPct val="110000"/>
              </a:lnSpc>
            </a:pPr>
            <a:r>
              <a:rPr lang="en-US" sz="1800" dirty="0">
                <a:effectLst/>
                <a:ea typeface="Times New Roman" panose="02020603050405020304" pitchFamily="18" charset="0"/>
                <a:cs typeface="Times New Roman" panose="02020603050405020304" pitchFamily="18" charset="0"/>
              </a:rPr>
              <a:t>§ 2.11.2(1) Same as § 2.11.1(1) but for I</a:t>
            </a:r>
            <a:r>
              <a:rPr lang="en-US" sz="1800" b="1" u="sng" dirty="0">
                <a:effectLst/>
                <a:ea typeface="Times New Roman" panose="02020603050405020304" pitchFamily="18" charset="0"/>
                <a:cs typeface="Times New Roman" panose="02020603050405020304" pitchFamily="18" charset="0"/>
              </a:rPr>
              <a:t>V</a:t>
            </a:r>
            <a:r>
              <a:rPr lang="en-US" sz="1800" dirty="0">
                <a:effectLst/>
                <a:ea typeface="Times New Roman" panose="02020603050405020304" pitchFamily="18" charset="0"/>
                <a:cs typeface="Times New Roman" panose="02020603050405020304" pitchFamily="18" charset="0"/>
              </a:rPr>
              <a:t>RTCR</a:t>
            </a:r>
          </a:p>
          <a:p>
            <a:pPr>
              <a:lnSpc>
                <a:spcPct val="110000"/>
              </a:lnSpc>
            </a:pPr>
            <a:r>
              <a:rPr lang="en-US" sz="1800" dirty="0">
                <a:effectLst/>
                <a:ea typeface="Times New Roman" panose="02020603050405020304" pitchFamily="18" charset="0"/>
                <a:cs typeface="Times New Roman" panose="02020603050405020304" pitchFamily="18" charset="0"/>
              </a:rPr>
              <a:t>§ </a:t>
            </a:r>
            <a:r>
              <a:rPr lang="en-US" sz="1800" dirty="0"/>
              <a:t>2.12.1(10) (renumbered) Until exemption/extension/appeal is final, Resource must meet greater of maximized ride-through capability or ride-through requirements from 5/1/24</a:t>
            </a:r>
          </a:p>
          <a:p>
            <a:pPr>
              <a:lnSpc>
                <a:spcPct val="110000"/>
              </a:lnSpc>
            </a:pPr>
            <a:r>
              <a:rPr lang="en-US" sz="1800" dirty="0">
                <a:effectLst/>
                <a:ea typeface="Times New Roman" panose="02020603050405020304" pitchFamily="18" charset="0"/>
                <a:cs typeface="Times New Roman" panose="02020603050405020304" pitchFamily="18" charset="0"/>
              </a:rPr>
              <a:t>§ </a:t>
            </a:r>
            <a:r>
              <a:rPr lang="en-US" sz="1800" dirty="0"/>
              <a:t>2.12.1(11) (renumbered) ERCOT will not report Resource to ERM based on IFRTCR/IVRTCR so long as Resource meets certain requirements</a:t>
            </a:r>
          </a:p>
          <a:p>
            <a:pPr>
              <a:lnSpc>
                <a:spcPct val="110000"/>
              </a:lnSpc>
            </a:pPr>
            <a:r>
              <a:rPr lang="en-US" sz="1800" dirty="0">
                <a:effectLst/>
                <a:ea typeface="Times New Roman" panose="02020603050405020304" pitchFamily="18" charset="0"/>
                <a:cs typeface="Times New Roman" panose="02020603050405020304" pitchFamily="18" charset="0"/>
              </a:rPr>
              <a:t>§ </a:t>
            </a:r>
            <a:r>
              <a:rPr lang="en-US" sz="1800" dirty="0"/>
              <a:t>2.12.1(12) (renumbered) Info submitted is Protected Information</a:t>
            </a:r>
          </a:p>
          <a:p>
            <a:pPr>
              <a:lnSpc>
                <a:spcPct val="110000"/>
              </a:lnSpc>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2.12.1.1(2) RE requesting exemption must timely submit IFRTCR/IVRTCR and removes data requirements moved to IFRTCR/IVRTCR sections</a:t>
            </a:r>
          </a:p>
          <a:p>
            <a:pPr>
              <a:lnSpc>
                <a:spcPct val="110000"/>
              </a:lnSpc>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2.12.1.2(1) RE must submit extension requests by 4/1/25</a:t>
            </a:r>
          </a:p>
        </p:txBody>
      </p:sp>
      <p:sp>
        <p:nvSpPr>
          <p:cNvPr id="4" name="Slide Number Placeholder 3">
            <a:extLst>
              <a:ext uri="{FF2B5EF4-FFF2-40B4-BE49-F238E27FC236}">
                <a16:creationId xmlns:a16="http://schemas.microsoft.com/office/drawing/2014/main" id="{36F6ED83-F9FA-2227-E5DB-CEC3C0994F4D}"/>
              </a:ext>
            </a:extLst>
          </p:cNvPr>
          <p:cNvSpPr>
            <a:spLocks noGrp="1"/>
          </p:cNvSpPr>
          <p:nvPr>
            <p:ph type="sldNum" sz="quarter" idx="4"/>
          </p:nvPr>
        </p:nvSpPr>
        <p:spPr/>
        <p:txBody>
          <a:bodyPr/>
          <a:lstStyle/>
          <a:p>
            <a:fld id="{1D93BD3E-1E9A-4970-A6F7-E7AC52762E0C}" type="slidenum">
              <a:rPr lang="en-US" smtClean="0"/>
              <a:pPr/>
              <a:t>8</a:t>
            </a:fld>
            <a:endParaRPr lang="en-US" dirty="0"/>
          </a:p>
        </p:txBody>
      </p:sp>
    </p:spTree>
    <p:extLst>
      <p:ext uri="{BB962C8B-B14F-4D97-AF65-F5344CB8AC3E}">
        <p14:creationId xmlns:p14="http://schemas.microsoft.com/office/powerpoint/2010/main" val="2330694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EFAAE-A4D3-2995-5EA2-7D076179EAC4}"/>
              </a:ext>
            </a:extLst>
          </p:cNvPr>
          <p:cNvSpPr>
            <a:spLocks noGrp="1"/>
          </p:cNvSpPr>
          <p:nvPr>
            <p:ph type="title"/>
          </p:nvPr>
        </p:nvSpPr>
        <p:spPr/>
        <p:txBody>
          <a:bodyPr/>
          <a:lstStyle/>
          <a:p>
            <a:r>
              <a:rPr lang="en-US" dirty="0"/>
              <a:t>Changes to TAC-Recommended NOGRR 245</a:t>
            </a:r>
          </a:p>
        </p:txBody>
      </p:sp>
      <p:sp>
        <p:nvSpPr>
          <p:cNvPr id="3" name="Content Placeholder 2">
            <a:extLst>
              <a:ext uri="{FF2B5EF4-FFF2-40B4-BE49-F238E27FC236}">
                <a16:creationId xmlns:a16="http://schemas.microsoft.com/office/drawing/2014/main" id="{DEEF35EF-85F9-6D8B-027C-D7D623A21EBC}"/>
              </a:ext>
            </a:extLst>
          </p:cNvPr>
          <p:cNvSpPr>
            <a:spLocks noGrp="1"/>
          </p:cNvSpPr>
          <p:nvPr>
            <p:ph idx="1"/>
          </p:nvPr>
        </p:nvSpPr>
        <p:spPr/>
        <p:txBody>
          <a:bodyPr/>
          <a:lstStyle/>
          <a:p>
            <a:pPr marL="0" indent="0">
              <a:lnSpc>
                <a:spcPct val="114000"/>
              </a:lnSpc>
              <a:buNone/>
            </a:pPr>
            <a:r>
              <a:rPr lang="en-US" sz="2000" dirty="0"/>
              <a:t>2. </a:t>
            </a:r>
            <a:r>
              <a:rPr lang="en-US" sz="2000" u="sng" dirty="0"/>
              <a:t>Bifurcation</a:t>
            </a:r>
          </a:p>
          <a:p>
            <a:pPr>
              <a:lnSpc>
                <a:spcPct val="114000"/>
              </a:lnSpc>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r>
              <a:rPr lang="en-US" sz="1800" dirty="0"/>
              <a:t>2.6.2.1(7) Resources will submit IFRTCR and request exemptions by 4/1/25 but criteria for exemptions to be established in new NOGRR</a:t>
            </a:r>
          </a:p>
          <a:p>
            <a:pPr>
              <a:lnSpc>
                <a:spcPct val="114000"/>
              </a:lnSpc>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2.12.1(1) Confirms existing facilities not meeting ride-through requirements must request extension/exemption by 4/1/25 and criteria for exemption will be determined in subsequent NOGRR</a:t>
            </a:r>
          </a:p>
          <a:p>
            <a:pPr>
              <a:lnSpc>
                <a:spcPct val="114000"/>
              </a:lnSpc>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r>
              <a:rPr lang="en-US" sz="1800" dirty="0"/>
              <a:t>2.12.1(2) Exemption requests may only be supplemented w/ additional info under process established in subsequent NOGRR and no new exemption requests after 4/1/25</a:t>
            </a:r>
          </a:p>
          <a:p>
            <a:pPr>
              <a:lnSpc>
                <a:spcPct val="114000"/>
              </a:lnSpc>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2.12.1.3 Removed “exemption” from title because it now applies to only extension requests</a:t>
            </a:r>
          </a:p>
          <a:p>
            <a:pPr>
              <a:lnSpc>
                <a:spcPct val="114000"/>
              </a:lnSpc>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2.12.1.3(3), (4) and (5) Removed references to exemptions (to be addressed by subsequent NOGRR)</a:t>
            </a:r>
            <a:endParaRPr lang="en-US" sz="1800" dirty="0"/>
          </a:p>
          <a:p>
            <a:pPr>
              <a:lnSpc>
                <a:spcPct val="114000"/>
              </a:lnSpc>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2.12.1.4(6), (7) Removed references to exemptions (to be addressed in subsequent NOGRR)</a:t>
            </a:r>
          </a:p>
        </p:txBody>
      </p:sp>
      <p:sp>
        <p:nvSpPr>
          <p:cNvPr id="4" name="Slide Number Placeholder 3">
            <a:extLst>
              <a:ext uri="{FF2B5EF4-FFF2-40B4-BE49-F238E27FC236}">
                <a16:creationId xmlns:a16="http://schemas.microsoft.com/office/drawing/2014/main" id="{36F6ED83-F9FA-2227-E5DB-CEC3C0994F4D}"/>
              </a:ext>
            </a:extLst>
          </p:cNvPr>
          <p:cNvSpPr>
            <a:spLocks noGrp="1"/>
          </p:cNvSpPr>
          <p:nvPr>
            <p:ph type="sldNum" sz="quarter" idx="4"/>
          </p:nvPr>
        </p:nvSpPr>
        <p:spPr/>
        <p:txBody>
          <a:bodyPr/>
          <a:lstStyle/>
          <a:p>
            <a:fld id="{1D93BD3E-1E9A-4970-A6F7-E7AC52762E0C}" type="slidenum">
              <a:rPr lang="en-US" smtClean="0"/>
              <a:pPr/>
              <a:t>9</a:t>
            </a:fld>
            <a:endParaRPr lang="en-US" dirty="0"/>
          </a:p>
        </p:txBody>
      </p:sp>
    </p:spTree>
    <p:extLst>
      <p:ext uri="{BB962C8B-B14F-4D97-AF65-F5344CB8AC3E}">
        <p14:creationId xmlns:p14="http://schemas.microsoft.com/office/powerpoint/2010/main" val="1188387794"/>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64B222A271C874883CCF5AA671A2248" ma:contentTypeVersion="6" ma:contentTypeDescription="Create a new document." ma:contentTypeScope="" ma:versionID="e4537206932b333a91260878798d20fe">
  <xsd:schema xmlns:xsd="http://www.w3.org/2001/XMLSchema" xmlns:xs="http://www.w3.org/2001/XMLSchema" xmlns:p="http://schemas.microsoft.com/office/2006/metadata/properties" xmlns:ns2="5ecffb83-81dc-4a6e-958e-9bd7892b5bec" xmlns:ns3="65ba6488-6413-4dec-a148-541526ccc51b" targetNamespace="http://schemas.microsoft.com/office/2006/metadata/properties" ma:root="true" ma:fieldsID="09e33379055d574121efaf56fad30f99" ns2:_="" ns3:_="">
    <xsd:import namespace="5ecffb83-81dc-4a6e-958e-9bd7892b5bec"/>
    <xsd:import namespace="65ba6488-6413-4dec-a148-541526ccc51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cffb83-81dc-4a6e-958e-9bd7892b5be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5ba6488-6413-4dec-a148-541526ccc51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E9AA12-8AF9-4AA6-90FE-24669859CDF3}">
  <ds:schemaRefs>
    <ds:schemaRef ds:uri="http://purl.org/dc/dcmitype/"/>
    <ds:schemaRef ds:uri="a7ed8af7-76ae-423b-9263-a456f7808571"/>
    <ds:schemaRef ds:uri="1a860eaa-bad6-43ff-bf24-d4eb29284f1d"/>
    <ds:schemaRef ds:uri="http://schemas.microsoft.com/office/infopath/2007/PartnerControls"/>
    <ds:schemaRef ds:uri="http://www.w3.org/XML/1998/namespace"/>
    <ds:schemaRef ds:uri="http://schemas.microsoft.com/office/2006/documentManagement/types"/>
    <ds:schemaRef ds:uri="http://purl.org/dc/elements/1.1/"/>
    <ds:schemaRef ds:uri="http://schemas.openxmlformats.org/package/2006/metadata/core-propertie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9E7D7E6E-C96D-4B62-B35B-59A40F8E9E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cffb83-81dc-4a6e-958e-9bd7892b5bec"/>
    <ds:schemaRef ds:uri="65ba6488-6413-4dec-a148-541526ccc51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9124</TotalTime>
  <Words>2895</Words>
  <Application>Microsoft Office PowerPoint</Application>
  <PresentationFormat>On-screen Show (4:3)</PresentationFormat>
  <Paragraphs>294</Paragraphs>
  <Slides>27</Slides>
  <Notes>7</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27</vt:i4>
      </vt:variant>
    </vt:vector>
  </HeadingPairs>
  <TitlesOfParts>
    <vt:vector size="32" baseType="lpstr">
      <vt:lpstr>Arial</vt:lpstr>
      <vt:lpstr>Calibri</vt:lpstr>
      <vt:lpstr>Times New Roman</vt:lpstr>
      <vt:lpstr>1_Custom Design</vt:lpstr>
      <vt:lpstr>Office Theme</vt:lpstr>
      <vt:lpstr>PowerPoint Presentation</vt:lpstr>
      <vt:lpstr>Disclaimer</vt:lpstr>
      <vt:lpstr>NOGRR 245 Background</vt:lpstr>
      <vt:lpstr>NOGRR 245 Background (cont’d)</vt:lpstr>
      <vt:lpstr>NOGRR 245 Update</vt:lpstr>
      <vt:lpstr>NOGRR 245 Update</vt:lpstr>
      <vt:lpstr>Changes to TAC-Recommended NOGRR 245</vt:lpstr>
      <vt:lpstr>Changes to TAC-Recommended NOGRR 245</vt:lpstr>
      <vt:lpstr>Changes to TAC-Recommended NOGRR 245</vt:lpstr>
      <vt:lpstr>Changes to TAC-Recommended NOGRR 245</vt:lpstr>
      <vt:lpstr>Changes to TAC-Recommended NOGRR 245</vt:lpstr>
      <vt:lpstr>Recap of Change Types</vt:lpstr>
      <vt:lpstr>Next Steps</vt:lpstr>
      <vt:lpstr>PowerPoint Presentation</vt:lpstr>
      <vt:lpstr>New Process – Pre-8/1/24 IBR/Type 1/Type 2 WGR</vt:lpstr>
      <vt:lpstr>New Process – Pre-8/1/24 IBR/Type 1/Type 2 WGR</vt:lpstr>
      <vt:lpstr>New Process – Pre-8/1/24 IBR/Type 1/Type 2 WGR</vt:lpstr>
      <vt:lpstr>New Process – Pre-8/1/24 IBR/Type 1/Type 2 WGR</vt:lpstr>
      <vt:lpstr>PowerPoint Presentation</vt:lpstr>
      <vt:lpstr>New Process – Post-8/1/24 or “Re-powered” IBR/Type 1/2 WGR</vt:lpstr>
      <vt:lpstr>New Process – Post-8/1/24 IBR or “Re-powered” IBR/Type 1/2 WGR </vt:lpstr>
      <vt:lpstr>Performance Failures </vt:lpstr>
      <vt:lpstr>Exemption/Extension Process - § 2.12.1</vt:lpstr>
      <vt:lpstr>Exemption/Extension Process - § 2.12.1</vt:lpstr>
      <vt:lpstr>Extension Timeline - § 2.12.1.3</vt:lpstr>
      <vt:lpstr>Extension Timeline - § 2.12.1.3</vt:lpstr>
      <vt:lpstr>Questions?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Hanson, Pamela</cp:lastModifiedBy>
  <cp:revision>2837</cp:revision>
  <cp:lastPrinted>2024-05-10T00:57:51Z</cp:lastPrinted>
  <dcterms:created xsi:type="dcterms:W3CDTF">2016-01-21T15:20:31Z</dcterms:created>
  <dcterms:modified xsi:type="dcterms:W3CDTF">2024-08-08T18:26:53Z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0x010100F64B222A271C874883CCF5AA671A2248</vt:lpwstr>
  </property>
  <property fmtid="{D5CDD505-2E9C-101B-9397-08002B2CF9AE}" pid="3" name="MSIP_Label_7084cbda-52b8-46fb-a7b7-cb5bd465ed85_Enabled">
    <vt:lpwstr>true</vt:lpwstr>
  </property>
  <property fmtid="{D5CDD505-2E9C-101B-9397-08002B2CF9AE}" pid="4" name="MSIP_Label_7084cbda-52b8-46fb-a7b7-cb5bd465ed85_SetDate">
    <vt:lpwstr>2023-10-24T22:21:41Z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8e893081-9e59-45ed-bff1-dcbfb94c3465</vt:lpwstr>
  </property>
  <property fmtid="{D5CDD505-2E9C-101B-9397-08002B2CF9AE}" pid="9" name="MSIP_Label_7084cbda-52b8-46fb-a7b7-cb5bd465ed85_ContentBits">
    <vt:lpwstr>0</vt:lpwstr>
  </property>
</Properties>
</file>