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46"/>
  </p:notesMasterIdLst>
  <p:handoutMasterIdLst>
    <p:handoutMasterId r:id="rId47"/>
  </p:handoutMasterIdLst>
  <p:sldIdLst>
    <p:sldId id="260" r:id="rId6"/>
    <p:sldId id="284" r:id="rId7"/>
    <p:sldId id="291" r:id="rId8"/>
    <p:sldId id="286" r:id="rId9"/>
    <p:sldId id="293" r:id="rId10"/>
    <p:sldId id="292" r:id="rId11"/>
    <p:sldId id="290" r:id="rId12"/>
    <p:sldId id="295" r:id="rId13"/>
    <p:sldId id="287" r:id="rId14"/>
    <p:sldId id="297" r:id="rId15"/>
    <p:sldId id="298" r:id="rId16"/>
    <p:sldId id="326" r:id="rId17"/>
    <p:sldId id="299" r:id="rId18"/>
    <p:sldId id="300" r:id="rId19"/>
    <p:sldId id="301" r:id="rId20"/>
    <p:sldId id="302" r:id="rId21"/>
    <p:sldId id="304" r:id="rId22"/>
    <p:sldId id="305" r:id="rId23"/>
    <p:sldId id="306" r:id="rId24"/>
    <p:sldId id="307" r:id="rId25"/>
    <p:sldId id="308" r:id="rId26"/>
    <p:sldId id="309" r:id="rId27"/>
    <p:sldId id="310" r:id="rId28"/>
    <p:sldId id="311" r:id="rId29"/>
    <p:sldId id="313" r:id="rId30"/>
    <p:sldId id="314" r:id="rId31"/>
    <p:sldId id="315" r:id="rId32"/>
    <p:sldId id="316" r:id="rId33"/>
    <p:sldId id="317" r:id="rId34"/>
    <p:sldId id="318" r:id="rId35"/>
    <p:sldId id="319" r:id="rId36"/>
    <p:sldId id="320" r:id="rId37"/>
    <p:sldId id="321" r:id="rId38"/>
    <p:sldId id="296" r:id="rId39"/>
    <p:sldId id="289" r:id="rId40"/>
    <p:sldId id="323" r:id="rId41"/>
    <p:sldId id="324" r:id="rId42"/>
    <p:sldId id="322" r:id="rId43"/>
    <p:sldId id="275" r:id="rId44"/>
    <p:sldId id="285"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4A8493-5F1F-224D-3B97-AE02A9C524E1}" name="Shanks, Magie" initials="MS" userId="Shanks, Magie" providerId="None"/>
  <p188:author id="{09F11AFC-1622-0DA1-C65C-D5380D66A798}" name="Simien, Teresa" initials="TWS" userId="Simien, Teres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nzalez, Ino" initials="GI" lastIdx="2" clrIdx="0">
    <p:extLst>
      <p:ext uri="{19B8F6BF-5375-455C-9EA6-DF929625EA0E}">
        <p15:presenceInfo xmlns:p15="http://schemas.microsoft.com/office/powerpoint/2012/main" userId="S-1-5-21-639947351-343809578-3807592339-4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3" d="100"/>
          <a:sy n="123" d="100"/>
        </p:scale>
        <p:origin x="1254" y="102"/>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8/8/2024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8/8/2024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3.xml"/><Relationship Id="rId5" Type="http://schemas.openxmlformats.org/officeDocument/2006/relationships/image" Target="../media/image26.tmp"/><Relationship Id="rId4" Type="http://schemas.openxmlformats.org/officeDocument/2006/relationships/image" Target="../media/image25.tmp"/></Relationships>
</file>

<file path=ppt/slides/_rels/slide22.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3.xml"/><Relationship Id="rId4" Type="http://schemas.openxmlformats.org/officeDocument/2006/relationships/image" Target="../media/image34.tmp"/></Relationships>
</file>

<file path=ppt/slides/_rels/slide27.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tmp"/><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image" Target="../media/image43.tmp"/><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ercot.com/committees/inactive/rtctf" TargetMode="External"/><Relationship Id="rId2" Type="http://schemas.openxmlformats.org/officeDocument/2006/relationships/hyperlink" Target="https://www.ercot.com/mktrules/puctDirectives/rtCoOptimization" TargetMode="External"/><Relationship Id="rId1" Type="http://schemas.openxmlformats.org/officeDocument/2006/relationships/slideLayout" Target="../slideLayouts/slideLayout3.xml"/><Relationship Id="rId4" Type="http://schemas.openxmlformats.org/officeDocument/2006/relationships/hyperlink" Target="https://www.ercot.com/committees/inactive/best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3.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105561"/>
            <a:ext cx="5646034" cy="2339102"/>
          </a:xfrm>
          <a:prstGeom prst="rect">
            <a:avLst/>
          </a:prstGeom>
          <a:noFill/>
        </p:spPr>
        <p:txBody>
          <a:bodyPr wrap="square" rtlCol="0">
            <a:spAutoFit/>
          </a:bodyPr>
          <a:lstStyle/>
          <a:p>
            <a:r>
              <a:rPr lang="en-US" sz="2000" b="1" dirty="0">
                <a:solidFill>
                  <a:schemeClr val="tx2"/>
                </a:solidFill>
              </a:rPr>
              <a:t>RTC+B Settlement Overview</a:t>
            </a:r>
          </a:p>
          <a:p>
            <a:endParaRPr lang="en-US" dirty="0">
              <a:solidFill>
                <a:schemeClr val="tx2"/>
              </a:solidFill>
            </a:endParaRPr>
          </a:p>
          <a:p>
            <a:endParaRPr lang="en-US" dirty="0">
              <a:solidFill>
                <a:schemeClr val="tx2"/>
              </a:solidFill>
            </a:endParaRPr>
          </a:p>
          <a:p>
            <a:r>
              <a:rPr lang="en-US" dirty="0">
                <a:solidFill>
                  <a:schemeClr val="tx2"/>
                </a:solidFill>
              </a:rPr>
              <a:t>Magie Shanks</a:t>
            </a:r>
          </a:p>
          <a:p>
            <a:r>
              <a:rPr lang="en-US" dirty="0">
                <a:solidFill>
                  <a:schemeClr val="tx2"/>
                </a:solidFill>
              </a:rPr>
              <a:t>ERCOT</a:t>
            </a:r>
          </a:p>
          <a:p>
            <a:endParaRPr lang="en-US" dirty="0">
              <a:solidFill>
                <a:schemeClr val="tx2"/>
              </a:solidFill>
            </a:endParaRPr>
          </a:p>
          <a:p>
            <a:r>
              <a:rPr lang="en-US" dirty="0">
                <a:solidFill>
                  <a:schemeClr val="tx2"/>
                </a:solidFill>
              </a:rPr>
              <a:t>RTCBTF Meeting</a:t>
            </a:r>
          </a:p>
          <a:p>
            <a:r>
              <a:rPr lang="en-US" dirty="0">
                <a:solidFill>
                  <a:schemeClr val="tx2"/>
                </a:solidFill>
              </a:rPr>
              <a:t>8/14/2024</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Set-Point Deviation (cont.)</a:t>
            </a:r>
          </a:p>
        </p:txBody>
      </p:sp>
      <p:sp>
        <p:nvSpPr>
          <p:cNvPr id="3" name="Content Placeholder 2"/>
          <p:cNvSpPr>
            <a:spLocks noGrp="1"/>
          </p:cNvSpPr>
          <p:nvPr>
            <p:ph idx="1"/>
          </p:nvPr>
        </p:nvSpPr>
        <p:spPr/>
        <p:txBody>
          <a:bodyPr/>
          <a:lstStyle/>
          <a:p>
            <a:r>
              <a:rPr lang="en-US" sz="1800" dirty="0"/>
              <a:t>Protocol Section 6.6.5.5, Energy Storage Resource Set Point Deviation Charge for Over Performance (excludes any language related to DC-Coupled from NPRR1014; grey box edited below to show final blacklined language from NPRR1246)</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9" name="Picture 8">
            <a:extLst>
              <a:ext uri="{FF2B5EF4-FFF2-40B4-BE49-F238E27FC236}">
                <a16:creationId xmlns:a16="http://schemas.microsoft.com/office/drawing/2014/main" id="{4404C28C-7B5D-B892-CA37-641110FAF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564" y="2293456"/>
            <a:ext cx="6370872" cy="3749365"/>
          </a:xfrm>
          <a:prstGeom prst="rect">
            <a:avLst/>
          </a:prstGeom>
        </p:spPr>
      </p:pic>
    </p:spTree>
    <p:extLst>
      <p:ext uri="{BB962C8B-B14F-4D97-AF65-F5344CB8AC3E}">
        <p14:creationId xmlns:p14="http://schemas.microsoft.com/office/powerpoint/2010/main" val="410823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Set-Point Deviation (cont.)</a:t>
            </a:r>
          </a:p>
        </p:txBody>
      </p:sp>
      <p:sp>
        <p:nvSpPr>
          <p:cNvPr id="3" name="Content Placeholder 2"/>
          <p:cNvSpPr>
            <a:spLocks noGrp="1"/>
          </p:cNvSpPr>
          <p:nvPr>
            <p:ph idx="1"/>
          </p:nvPr>
        </p:nvSpPr>
        <p:spPr/>
        <p:txBody>
          <a:bodyPr/>
          <a:lstStyle/>
          <a:p>
            <a:r>
              <a:rPr lang="en-US" sz="1800" dirty="0"/>
              <a:t>Protocol Section 6.6.5.5.1, Energy Storage Resource Set Point Deviation Charge for Under Performance (excludes any language related to DC-Coupled from NPRR1014 ; grey box edited below to show final blacklined language from NPRR1246)</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6" name="Picture 5" descr="Text&#10;&#10;Description automatically generated">
            <a:extLst>
              <a:ext uri="{FF2B5EF4-FFF2-40B4-BE49-F238E27FC236}">
                <a16:creationId xmlns:a16="http://schemas.microsoft.com/office/drawing/2014/main" id="{B15E38B1-29F8-FA97-66CE-E3436DFAC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09800"/>
            <a:ext cx="6378493" cy="3962743"/>
          </a:xfrm>
          <a:prstGeom prst="rect">
            <a:avLst/>
          </a:prstGeom>
        </p:spPr>
      </p:pic>
    </p:spTree>
    <p:extLst>
      <p:ext uri="{BB962C8B-B14F-4D97-AF65-F5344CB8AC3E}">
        <p14:creationId xmlns:p14="http://schemas.microsoft.com/office/powerpoint/2010/main" val="947695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Set-Point Deviation (cont.)</a:t>
            </a:r>
          </a:p>
        </p:txBody>
      </p:sp>
      <p:sp>
        <p:nvSpPr>
          <p:cNvPr id="3" name="Content Placeholder 2"/>
          <p:cNvSpPr>
            <a:spLocks noGrp="1"/>
          </p:cNvSpPr>
          <p:nvPr>
            <p:ph idx="1"/>
          </p:nvPr>
        </p:nvSpPr>
        <p:spPr/>
        <p:txBody>
          <a:bodyPr/>
          <a:lstStyle/>
          <a:p>
            <a:r>
              <a:rPr lang="en-US" sz="1800" dirty="0"/>
              <a:t>Protocol Section 6.6.5.3, Resources Exempt from Deviation Charges (changes from NPRR1000)</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BFDA904C-4BF7-5CBD-733C-8477BEC47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210" y="2209800"/>
            <a:ext cx="6377580" cy="324963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70306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Voltage Support Service </a:t>
            </a:r>
            <a:r>
              <a:rPr lang="en-US" dirty="0" err="1"/>
              <a:t>VAr</a:t>
            </a:r>
            <a:r>
              <a:rPr lang="en-US" dirty="0"/>
              <a:t> Payment</a:t>
            </a:r>
          </a:p>
        </p:txBody>
      </p:sp>
      <p:sp>
        <p:nvSpPr>
          <p:cNvPr id="3" name="Content Placeholder 2"/>
          <p:cNvSpPr>
            <a:spLocks noGrp="1"/>
          </p:cNvSpPr>
          <p:nvPr>
            <p:ph idx="1"/>
          </p:nvPr>
        </p:nvSpPr>
        <p:spPr/>
        <p:txBody>
          <a:bodyPr/>
          <a:lstStyle/>
          <a:p>
            <a:r>
              <a:rPr lang="en-US" sz="1800" dirty="0"/>
              <a:t>Description of Change: </a:t>
            </a:r>
          </a:p>
          <a:p>
            <a:pPr lvl="1"/>
            <a:r>
              <a:rPr lang="en-US" sz="1600" dirty="0"/>
              <a:t>Updates VSSVARAMT payment to include ESRs</a:t>
            </a:r>
          </a:p>
          <a:p>
            <a:pPr lvl="1"/>
            <a:r>
              <a:rPr lang="en-US" sz="1600" dirty="0"/>
              <a:t>New URLLAG and URLLEAD intermediate calculations for ESRs</a:t>
            </a:r>
          </a:p>
          <a:p>
            <a:r>
              <a:rPr lang="en-US" sz="1800" dirty="0"/>
              <a:t>Protocol Section 6.6.7.1(1) and (2), Voltage Support Service Payments</a:t>
            </a:r>
          </a:p>
          <a:p>
            <a:r>
              <a:rPr lang="en-US" sz="1800" dirty="0"/>
              <a:t>Note: After further review, an additional change to NPRR1246 will be proposed to not compensate an ESR in the instance where an ESR is discharging but showing a negative HSL in their COP. </a:t>
            </a:r>
          </a:p>
          <a:p>
            <a:endParaRPr lang="en-US" sz="18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6" name="Picture 5" descr="Application&#10;&#10;Description automatically generated with medium confidence">
            <a:extLst>
              <a:ext uri="{FF2B5EF4-FFF2-40B4-BE49-F238E27FC236}">
                <a16:creationId xmlns:a16="http://schemas.microsoft.com/office/drawing/2014/main" id="{94BEE429-9AA5-BF49-C624-427597868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133787"/>
            <a:ext cx="5105400" cy="3455649"/>
          </a:xfrm>
          <a:prstGeom prst="rect">
            <a:avLst/>
          </a:prstGeom>
        </p:spPr>
      </p:pic>
    </p:spTree>
    <p:extLst>
      <p:ext uri="{BB962C8B-B14F-4D97-AF65-F5344CB8AC3E}">
        <p14:creationId xmlns:p14="http://schemas.microsoft.com/office/powerpoint/2010/main" val="1997117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Voltage Support Service Lost Opportunity Payment</a:t>
            </a:r>
          </a:p>
        </p:txBody>
      </p:sp>
      <p:sp>
        <p:nvSpPr>
          <p:cNvPr id="3" name="Content Placeholder 2"/>
          <p:cNvSpPr>
            <a:spLocks noGrp="1"/>
          </p:cNvSpPr>
          <p:nvPr>
            <p:ph idx="1"/>
          </p:nvPr>
        </p:nvSpPr>
        <p:spPr/>
        <p:txBody>
          <a:bodyPr/>
          <a:lstStyle/>
          <a:p>
            <a:r>
              <a:rPr lang="en-US" sz="1800" dirty="0"/>
              <a:t>Description of Change: </a:t>
            </a:r>
          </a:p>
          <a:p>
            <a:pPr lvl="1"/>
            <a:r>
              <a:rPr lang="en-US" sz="1600" dirty="0"/>
              <a:t>Updates VSSEAMT payment to include consideration of ESRs</a:t>
            </a:r>
          </a:p>
          <a:p>
            <a:pPr lvl="1"/>
            <a:r>
              <a:rPr lang="en-US" sz="1600" dirty="0"/>
              <a:t>New NETVSSA and RTCL intermediate calculations for ESRs</a:t>
            </a:r>
          </a:p>
          <a:p>
            <a:r>
              <a:rPr lang="en-US" sz="1800" dirty="0"/>
              <a:t>Protocol Section 6.6.7.1(4), Voltage Support Service Payments</a:t>
            </a:r>
          </a:p>
          <a:p>
            <a:endParaRPr lang="en-US" sz="18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pic>
        <p:nvPicPr>
          <p:cNvPr id="6" name="Picture 5" descr="Text&#10;&#10;Description automatically generated">
            <a:extLst>
              <a:ext uri="{FF2B5EF4-FFF2-40B4-BE49-F238E27FC236}">
                <a16:creationId xmlns:a16="http://schemas.microsoft.com/office/drawing/2014/main" id="{E637252A-9352-398F-3A84-FA9E207A2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362200"/>
            <a:ext cx="5303778" cy="3832014"/>
          </a:xfrm>
          <a:prstGeom prst="rect">
            <a:avLst/>
          </a:prstGeom>
        </p:spPr>
      </p:pic>
    </p:spTree>
    <p:extLst>
      <p:ext uri="{BB962C8B-B14F-4D97-AF65-F5344CB8AC3E}">
        <p14:creationId xmlns:p14="http://schemas.microsoft.com/office/powerpoint/2010/main" val="226161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Emergency Operations Payment</a:t>
            </a:r>
          </a:p>
        </p:txBody>
      </p:sp>
      <p:sp>
        <p:nvSpPr>
          <p:cNvPr id="3" name="Content Placeholder 2"/>
          <p:cNvSpPr>
            <a:spLocks noGrp="1"/>
          </p:cNvSpPr>
          <p:nvPr>
            <p:ph idx="1"/>
          </p:nvPr>
        </p:nvSpPr>
        <p:spPr/>
        <p:txBody>
          <a:bodyPr/>
          <a:lstStyle/>
          <a:p>
            <a:r>
              <a:rPr lang="en-US" sz="1600" dirty="0"/>
              <a:t>Description of Change: </a:t>
            </a:r>
          </a:p>
          <a:p>
            <a:pPr lvl="1"/>
            <a:r>
              <a:rPr lang="en-US" sz="1400" dirty="0"/>
              <a:t>Updates EMREAMT payment to include consideration of ESRs</a:t>
            </a:r>
          </a:p>
          <a:p>
            <a:pPr lvl="1"/>
            <a:r>
              <a:rPr lang="en-US" sz="1400" dirty="0"/>
              <a:t>Adds a new EMREAMT calculation that will consider RTM AS revenues in addition to RTM energy revenues when calculating an emergency payment</a:t>
            </a:r>
          </a:p>
          <a:p>
            <a:pPr lvl="1"/>
            <a:r>
              <a:rPr lang="en-US" sz="1400" dirty="0"/>
              <a:t>Energy Offer Curve or Energy Bid/Offer Curve used in the calculation of the Emergency Base Point Price (EBPPR) will be the curve that was submitted and approved immediately prior to the emergency event, excludes price correction events</a:t>
            </a:r>
          </a:p>
          <a:p>
            <a:pPr lvl="1"/>
            <a:r>
              <a:rPr lang="en-US" sz="1400" dirty="0"/>
              <a:t>MOC used for ESRs will be set to the highest RTSPP at the Resource’s Settlement Point for the Operating Day </a:t>
            </a:r>
          </a:p>
          <a:p>
            <a:pPr marL="457200" lvl="1" indent="0">
              <a:buNone/>
            </a:pPr>
            <a:endParaRPr lang="en-US" sz="1400" dirty="0"/>
          </a:p>
          <a:p>
            <a:r>
              <a:rPr lang="en-US" sz="1600" dirty="0"/>
              <a:t>Protocol Section 6.6.9, Emergency Operations Settlement; 6.6.9.1, Payment for Emergency Operations Settlement </a:t>
            </a:r>
          </a:p>
          <a:p>
            <a:endParaRPr lang="en-US" sz="1600" dirty="0"/>
          </a:p>
          <a:p>
            <a:r>
              <a:rPr lang="en-US" sz="1600" dirty="0"/>
              <a:t>To determine which calculation the Resource will be evaluated under, we will have a new flag, EMGSETLFLAG, that will indicate a value of 1 or 2: </a:t>
            </a:r>
          </a:p>
          <a:p>
            <a:pPr lvl="1"/>
            <a:r>
              <a:rPr lang="en-US" sz="1400" dirty="0"/>
              <a:t>If the Resource will be analyzed for payment under paragraphs (1) Real EBP, (2) Cap Test or (8) CFC Mode of 6.6.9, the EMGSETLFLAG will be set to 1 and settled under paragraph (1) of Section 6.6.9.1.  </a:t>
            </a:r>
          </a:p>
          <a:p>
            <a:pPr lvl="1"/>
            <a:r>
              <a:rPr lang="en-US" sz="1400" dirty="0"/>
              <a:t>For all other scenarios, the EMGSETLFLAG will be set to 2 and settled under paragraph (2) of Section 6.6.9.1. </a:t>
            </a:r>
          </a:p>
          <a:p>
            <a:endParaRPr lang="en-US" sz="18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1408048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D93BD3E-1E9A-4970-A6F7-E7AC52762E0C}" type="slidenum">
              <a:rPr lang="en-US" smtClean="0"/>
              <a:pPr/>
              <a:t>16</a:t>
            </a:fld>
            <a:endParaRPr lang="en-US"/>
          </a:p>
        </p:txBody>
      </p:sp>
      <p:sp>
        <p:nvSpPr>
          <p:cNvPr id="3" name="Content Placeholder 2"/>
          <p:cNvSpPr>
            <a:spLocks noGrp="1"/>
          </p:cNvSpPr>
          <p:nvPr>
            <p:ph sz="half" idx="1"/>
          </p:nvPr>
        </p:nvSpPr>
        <p:spPr/>
        <p:txBody>
          <a:bodyPr/>
          <a:lstStyle/>
          <a:p>
            <a:endParaRPr lang="en-US" sz="1800" dirty="0"/>
          </a:p>
          <a:p>
            <a:endParaRPr lang="en-US" sz="1800" dirty="0"/>
          </a:p>
        </p:txBody>
      </p:sp>
      <p:sp>
        <p:nvSpPr>
          <p:cNvPr id="9" name="Content Placeholder 8">
            <a:extLst>
              <a:ext uri="{FF2B5EF4-FFF2-40B4-BE49-F238E27FC236}">
                <a16:creationId xmlns:a16="http://schemas.microsoft.com/office/drawing/2014/main" id="{D01F89C8-B00A-0DE6-AEC1-9D828B785AC7}"/>
              </a:ext>
            </a:extLst>
          </p:cNvPr>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sz="2600" dirty="0"/>
              <a:t>Emergency Operations Payment (cont.)</a:t>
            </a:r>
          </a:p>
        </p:txBody>
      </p:sp>
      <p:pic>
        <p:nvPicPr>
          <p:cNvPr id="8" name="Picture 7" descr="Table&#10;&#10;Description automatically generated">
            <a:extLst>
              <a:ext uri="{FF2B5EF4-FFF2-40B4-BE49-F238E27FC236}">
                <a16:creationId xmlns:a16="http://schemas.microsoft.com/office/drawing/2014/main" id="{7E942D55-D2E5-CCA0-A64A-96AF03BAE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100" y="914400"/>
            <a:ext cx="4138019" cy="5281118"/>
          </a:xfrm>
          <a:prstGeom prst="rect">
            <a:avLst/>
          </a:prstGeom>
        </p:spPr>
      </p:pic>
      <p:sp>
        <p:nvSpPr>
          <p:cNvPr id="10" name="TextBox 9">
            <a:extLst>
              <a:ext uri="{FF2B5EF4-FFF2-40B4-BE49-F238E27FC236}">
                <a16:creationId xmlns:a16="http://schemas.microsoft.com/office/drawing/2014/main" id="{A467B6EB-C0A0-29C0-85A6-053800980299}"/>
              </a:ext>
            </a:extLst>
          </p:cNvPr>
          <p:cNvSpPr txBox="1"/>
          <p:nvPr/>
        </p:nvSpPr>
        <p:spPr>
          <a:xfrm>
            <a:off x="533400" y="1143000"/>
            <a:ext cx="3843931" cy="2160591"/>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en-US" sz="1600" dirty="0">
                <a:solidFill>
                  <a:schemeClr val="tx2"/>
                </a:solidFill>
              </a:rPr>
              <a:t>Protocol Section 6.6.9.1 (1), Payment for Emergency Operations Settlement </a:t>
            </a:r>
          </a:p>
          <a:p>
            <a:pPr marL="342900" indent="-342900">
              <a:spcBef>
                <a:spcPct val="20000"/>
              </a:spcBef>
              <a:buFont typeface="Arial" panose="020B0604020202020204" pitchFamily="34" charset="0"/>
              <a:buChar char="•"/>
            </a:pPr>
            <a:endParaRPr lang="en-US" sz="1600" dirty="0">
              <a:solidFill>
                <a:schemeClr val="tx2"/>
              </a:solidFill>
            </a:endParaRPr>
          </a:p>
          <a:p>
            <a:pPr marL="342900" indent="-342900">
              <a:spcBef>
                <a:spcPct val="20000"/>
              </a:spcBef>
              <a:buFont typeface="Arial" panose="020B0604020202020204" pitchFamily="34" charset="0"/>
              <a:buChar char="•"/>
            </a:pPr>
            <a:r>
              <a:rPr lang="en-US" sz="1600" dirty="0">
                <a:solidFill>
                  <a:schemeClr val="tx2"/>
                </a:solidFill>
              </a:rPr>
              <a:t>Same structure as current emergency payment is today, it has just been adjusted to account for the charging side of an ESR. </a:t>
            </a:r>
          </a:p>
        </p:txBody>
      </p:sp>
    </p:spTree>
    <p:extLst>
      <p:ext uri="{BB962C8B-B14F-4D97-AF65-F5344CB8AC3E}">
        <p14:creationId xmlns:p14="http://schemas.microsoft.com/office/powerpoint/2010/main" val="1735147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D93BD3E-1E9A-4970-A6F7-E7AC52762E0C}" type="slidenum">
              <a:rPr lang="en-US" smtClean="0"/>
              <a:pPr/>
              <a:t>17</a:t>
            </a:fld>
            <a:endParaRPr lang="en-US"/>
          </a:p>
        </p:txBody>
      </p:sp>
      <p:sp>
        <p:nvSpPr>
          <p:cNvPr id="3" name="Content Placeholder 2"/>
          <p:cNvSpPr>
            <a:spLocks noGrp="1"/>
          </p:cNvSpPr>
          <p:nvPr>
            <p:ph sz="half" idx="1"/>
          </p:nvPr>
        </p:nvSpPr>
        <p:spPr/>
        <p:txBody>
          <a:bodyPr/>
          <a:lstStyle/>
          <a:p>
            <a:endParaRPr lang="en-US" sz="1800" dirty="0"/>
          </a:p>
          <a:p>
            <a:endParaRPr lang="en-US" sz="1800" dirty="0"/>
          </a:p>
        </p:txBody>
      </p:sp>
      <p:pic>
        <p:nvPicPr>
          <p:cNvPr id="6" name="Content Placeholder 5" descr="Table&#10;&#10;Description automatically generated">
            <a:extLst>
              <a:ext uri="{FF2B5EF4-FFF2-40B4-BE49-F238E27FC236}">
                <a16:creationId xmlns:a16="http://schemas.microsoft.com/office/drawing/2014/main" id="{259C9BFD-AFD7-DDDF-15A7-F73B02C6A6D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8058" y="1831449"/>
            <a:ext cx="3467383" cy="4534270"/>
          </a:xfrm>
        </p:spPr>
      </p:pic>
      <p:sp>
        <p:nvSpPr>
          <p:cNvPr id="2" name="Title 1"/>
          <p:cNvSpPr>
            <a:spLocks noGrp="1"/>
          </p:cNvSpPr>
          <p:nvPr>
            <p:ph type="title"/>
          </p:nvPr>
        </p:nvSpPr>
        <p:spPr/>
        <p:txBody>
          <a:bodyPr/>
          <a:lstStyle/>
          <a:p>
            <a:r>
              <a:rPr lang="en-US" sz="2600" dirty="0"/>
              <a:t>Emergency Operations Payment (cont.)</a:t>
            </a:r>
          </a:p>
        </p:txBody>
      </p:sp>
      <p:sp>
        <p:nvSpPr>
          <p:cNvPr id="10" name="TextBox 9">
            <a:extLst>
              <a:ext uri="{FF2B5EF4-FFF2-40B4-BE49-F238E27FC236}">
                <a16:creationId xmlns:a16="http://schemas.microsoft.com/office/drawing/2014/main" id="{A467B6EB-C0A0-29C0-85A6-053800980299}"/>
              </a:ext>
            </a:extLst>
          </p:cNvPr>
          <p:cNvSpPr txBox="1"/>
          <p:nvPr/>
        </p:nvSpPr>
        <p:spPr>
          <a:xfrm>
            <a:off x="495300" y="868782"/>
            <a:ext cx="8153400" cy="929485"/>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en-US" sz="1600" dirty="0">
                <a:solidFill>
                  <a:schemeClr val="tx2"/>
                </a:solidFill>
              </a:rPr>
              <a:t>Protocol Section 6.6.9.1 (2), Payment for Emergency Operations Settlement </a:t>
            </a:r>
          </a:p>
          <a:p>
            <a:pPr marL="342900" indent="-342900">
              <a:spcBef>
                <a:spcPct val="20000"/>
              </a:spcBef>
              <a:buFont typeface="Arial" panose="020B0604020202020204" pitchFamily="34" charset="0"/>
              <a:buChar char="•"/>
            </a:pPr>
            <a:endParaRPr lang="en-US" sz="1600" dirty="0">
              <a:solidFill>
                <a:schemeClr val="tx2"/>
              </a:solidFill>
            </a:endParaRPr>
          </a:p>
          <a:p>
            <a:pPr marL="342900" indent="-342900">
              <a:spcBef>
                <a:spcPct val="20000"/>
              </a:spcBef>
              <a:buFont typeface="Arial" panose="020B0604020202020204" pitchFamily="34" charset="0"/>
              <a:buChar char="•"/>
            </a:pPr>
            <a:r>
              <a:rPr lang="en-US" sz="1600" dirty="0">
                <a:solidFill>
                  <a:schemeClr val="tx2"/>
                </a:solidFill>
              </a:rPr>
              <a:t>Considers Energy and AS Revenues in the Emergency settlement calculation</a:t>
            </a:r>
          </a:p>
        </p:txBody>
      </p:sp>
      <p:pic>
        <p:nvPicPr>
          <p:cNvPr id="11" name="Picture 10" descr="Table&#10;&#10;Description automatically generated">
            <a:extLst>
              <a:ext uri="{FF2B5EF4-FFF2-40B4-BE49-F238E27FC236}">
                <a16:creationId xmlns:a16="http://schemas.microsoft.com/office/drawing/2014/main" id="{1E8B22CA-155C-29B0-610F-68E742B79A29}"/>
              </a:ext>
            </a:extLst>
          </p:cNvPr>
          <p:cNvPicPr>
            <a:picLocks noChangeAspect="1"/>
          </p:cNvPicPr>
          <p:nvPr/>
        </p:nvPicPr>
        <p:blipFill rotWithShape="1">
          <a:blip r:embed="rId3">
            <a:extLst>
              <a:ext uri="{28A0092B-C50C-407E-A947-70E740481C1C}">
                <a14:useLocalDpi xmlns:a14="http://schemas.microsoft.com/office/drawing/2010/main" val="0"/>
              </a:ext>
            </a:extLst>
          </a:blip>
          <a:srcRect l="5923"/>
          <a:stretch/>
        </p:blipFill>
        <p:spPr>
          <a:xfrm>
            <a:off x="4745492" y="1831449"/>
            <a:ext cx="3647683" cy="4534270"/>
          </a:xfrm>
          <a:prstGeom prst="rect">
            <a:avLst/>
          </a:prstGeom>
        </p:spPr>
      </p:pic>
    </p:spTree>
    <p:extLst>
      <p:ext uri="{BB962C8B-B14F-4D97-AF65-F5344CB8AC3E}">
        <p14:creationId xmlns:p14="http://schemas.microsoft.com/office/powerpoint/2010/main" val="2351485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Switchable Generation Make-Whole Payment</a:t>
            </a:r>
          </a:p>
        </p:txBody>
      </p:sp>
      <p:sp>
        <p:nvSpPr>
          <p:cNvPr id="3" name="Content Placeholder 2"/>
          <p:cNvSpPr>
            <a:spLocks noGrp="1"/>
          </p:cNvSpPr>
          <p:nvPr>
            <p:ph idx="1"/>
          </p:nvPr>
        </p:nvSpPr>
        <p:spPr/>
        <p:txBody>
          <a:bodyPr/>
          <a:lstStyle/>
          <a:p>
            <a:r>
              <a:rPr lang="en-US" sz="1600" dirty="0"/>
              <a:t>Description of Change: Updates the calculation of Switchable RT revenues to include RT AS Revenues </a:t>
            </a:r>
          </a:p>
          <a:p>
            <a:pPr marL="0" indent="0">
              <a:buNone/>
            </a:pPr>
            <a:endParaRPr lang="en-US" sz="1400" dirty="0"/>
          </a:p>
          <a:p>
            <a:r>
              <a:rPr lang="en-US" sz="1600" dirty="0"/>
              <a:t>Protocol Section 6.6.12.1, Switchable Generation Make-Whole Payment </a:t>
            </a:r>
          </a:p>
          <a:p>
            <a:pPr marL="0" indent="0">
              <a:buNone/>
            </a:pPr>
            <a:endParaRPr lang="en-US" sz="18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6" name="Picture 5" descr="Text&#10;&#10;Description automatically generated">
            <a:extLst>
              <a:ext uri="{FF2B5EF4-FFF2-40B4-BE49-F238E27FC236}">
                <a16:creationId xmlns:a16="http://schemas.microsoft.com/office/drawing/2014/main" id="{55E874EB-0DE9-68E4-E3C8-BBB05908C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883" y="2203148"/>
            <a:ext cx="4492234" cy="4066718"/>
          </a:xfrm>
          <a:prstGeom prst="rect">
            <a:avLst/>
          </a:prstGeom>
        </p:spPr>
      </p:pic>
    </p:spTree>
    <p:extLst>
      <p:ext uri="{BB962C8B-B14F-4D97-AF65-F5344CB8AC3E}">
        <p14:creationId xmlns:p14="http://schemas.microsoft.com/office/powerpoint/2010/main" val="554869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Real-Time Settlement for updated DAM AS Obligations (new)</a:t>
            </a:r>
          </a:p>
        </p:txBody>
      </p:sp>
      <p:sp>
        <p:nvSpPr>
          <p:cNvPr id="3" name="Content Placeholder 2"/>
          <p:cNvSpPr>
            <a:spLocks noGrp="1"/>
          </p:cNvSpPr>
          <p:nvPr>
            <p:ph idx="1"/>
          </p:nvPr>
        </p:nvSpPr>
        <p:spPr/>
        <p:txBody>
          <a:bodyPr/>
          <a:lstStyle/>
          <a:p>
            <a:r>
              <a:rPr lang="en-US" sz="1600" dirty="0"/>
              <a:t>Description of Change: AS Obligations assigned in DAM will be recalculated based on the QSE’s updated Hourly Load Ratio Share (HLRS); new charge type on RTM Settlement Statement </a:t>
            </a:r>
          </a:p>
          <a:p>
            <a:r>
              <a:rPr lang="en-US" sz="1600" dirty="0"/>
              <a:t>Protocol Section 6.7.4, Real-Time Settlement for Updated Day-Ahead Market Ancillary Service Obligations</a:t>
            </a:r>
          </a:p>
          <a:p>
            <a:r>
              <a:rPr lang="en-US" sz="1600" dirty="0"/>
              <a:t>Settlement below is for Reg-Up. Same Settlement changes for each AS type. </a:t>
            </a:r>
          </a:p>
          <a:p>
            <a:pPr marL="0" indent="0">
              <a:buNone/>
            </a:pPr>
            <a:endParaRPr lang="en-US" sz="18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7" name="Picture 6" descr="Text, letter&#10;&#10;Description automatically generated">
            <a:extLst>
              <a:ext uri="{FF2B5EF4-FFF2-40B4-BE49-F238E27FC236}">
                <a16:creationId xmlns:a16="http://schemas.microsoft.com/office/drawing/2014/main" id="{0B97F8E0-9978-D9C4-31E8-99666B190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667000"/>
            <a:ext cx="5677392" cy="3810330"/>
          </a:xfrm>
          <a:prstGeom prst="rect">
            <a:avLst/>
          </a:prstGeom>
        </p:spPr>
      </p:pic>
    </p:spTree>
    <p:extLst>
      <p:ext uri="{BB962C8B-B14F-4D97-AF65-F5344CB8AC3E}">
        <p14:creationId xmlns:p14="http://schemas.microsoft.com/office/powerpoint/2010/main" val="121314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Settlement Overview</a:t>
            </a:r>
          </a:p>
        </p:txBody>
      </p:sp>
      <p:sp>
        <p:nvSpPr>
          <p:cNvPr id="3" name="Content Placeholder 2"/>
          <p:cNvSpPr>
            <a:spLocks noGrp="1"/>
          </p:cNvSpPr>
          <p:nvPr>
            <p:ph idx="1"/>
          </p:nvPr>
        </p:nvSpPr>
        <p:spPr/>
        <p:txBody>
          <a:bodyPr/>
          <a:lstStyle/>
          <a:p>
            <a:r>
              <a:rPr lang="en-US" sz="2000" dirty="0"/>
              <a:t>This presentation covers a high-level overview of the Settlement changes under Real-Time Co-optimization and Single Model ESR.</a:t>
            </a:r>
          </a:p>
          <a:p>
            <a:pPr marL="0" indent="0">
              <a:buNone/>
            </a:pPr>
            <a:endParaRPr lang="en-US" sz="1200" dirty="0"/>
          </a:p>
          <a:p>
            <a:r>
              <a:rPr lang="en-US" sz="2000" dirty="0"/>
              <a:t>List of NPRRs included in RTC+B Project: </a:t>
            </a:r>
          </a:p>
          <a:p>
            <a:pPr lvl="1"/>
            <a:r>
              <a:rPr lang="en-US" sz="1700" dirty="0"/>
              <a:t>NPRR1007-1013 – RTC </a:t>
            </a:r>
          </a:p>
          <a:p>
            <a:pPr lvl="1"/>
            <a:r>
              <a:rPr lang="en-US" sz="1700" dirty="0"/>
              <a:t>NPRR1014 – Single Model ESR</a:t>
            </a:r>
          </a:p>
          <a:p>
            <a:pPr lvl="1"/>
            <a:r>
              <a:rPr lang="en-US" sz="1700" dirty="0"/>
              <a:t>NPRR1029 – Only Sections 25.5.2, 25.5.5, 25.5.6 for Market Suspension for ESRs</a:t>
            </a:r>
          </a:p>
          <a:p>
            <a:pPr lvl="1"/>
            <a:r>
              <a:rPr lang="en-US" sz="1700" dirty="0"/>
              <a:t>NPRR963 – Sections 6.6.5.5, 6.6.5.5.1, 6.6.5.6; NPRR1014 was written on top of the NPRR963 grey boxes for Set Point Deviation for ESRs – will need to keep as baseline for NPRR1014 implementation</a:t>
            </a:r>
          </a:p>
          <a:p>
            <a:pPr lvl="1"/>
            <a:r>
              <a:rPr lang="en-US" sz="1700" dirty="0"/>
              <a:t>NPRR1054 – Removes </a:t>
            </a:r>
            <a:r>
              <a:rPr lang="en-US" sz="1700" dirty="0" err="1"/>
              <a:t>Oklaunion</a:t>
            </a:r>
            <a:r>
              <a:rPr lang="en-US" sz="1700" dirty="0"/>
              <a:t> Exemption; Cleans up any remaining code and billing determinants in the Settlement System </a:t>
            </a:r>
          </a:p>
          <a:p>
            <a:pPr lvl="1"/>
            <a:r>
              <a:rPr lang="en-US" sz="1700" dirty="0"/>
              <a:t>NPRR1172 – Only Section 5.7.2 for RUC </a:t>
            </a:r>
            <a:r>
              <a:rPr lang="en-US" sz="1700" dirty="0" err="1"/>
              <a:t>Clawback</a:t>
            </a:r>
            <a:r>
              <a:rPr lang="en-US" sz="1700" dirty="0"/>
              <a:t> Settlement Clean up </a:t>
            </a:r>
          </a:p>
          <a:p>
            <a:pPr lvl="1"/>
            <a:r>
              <a:rPr lang="en-US" sz="1700" dirty="0"/>
              <a:t>NPRR1000 – Eliminate DSR</a:t>
            </a:r>
          </a:p>
          <a:p>
            <a:pPr lvl="1"/>
            <a:r>
              <a:rPr lang="en-US" sz="1700" dirty="0"/>
              <a:t>NPRR1236 – RUC State of Charge </a:t>
            </a:r>
          </a:p>
          <a:p>
            <a:pPr lvl="1"/>
            <a:r>
              <a:rPr lang="en-US" sz="1700" dirty="0"/>
              <a:t>NPRR1245 &amp; 1246 – Clean-up NPRRs for RTC and ESR</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2567835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Ancillary Service Settlement (new)</a:t>
            </a:r>
          </a:p>
        </p:txBody>
      </p:sp>
      <p:sp>
        <p:nvSpPr>
          <p:cNvPr id="3" name="Content Placeholder 2"/>
          <p:cNvSpPr>
            <a:spLocks noGrp="1"/>
          </p:cNvSpPr>
          <p:nvPr>
            <p:ph idx="1"/>
          </p:nvPr>
        </p:nvSpPr>
        <p:spPr/>
        <p:txBody>
          <a:bodyPr/>
          <a:lstStyle/>
          <a:p>
            <a:r>
              <a:rPr lang="en-US" sz="1800" dirty="0"/>
              <a:t>Description of Change: </a:t>
            </a:r>
          </a:p>
          <a:p>
            <a:pPr lvl="1"/>
            <a:r>
              <a:rPr lang="en-US" sz="1600" dirty="0"/>
              <a:t>New payment or charge based on calculated AS Imbalance quantities</a:t>
            </a:r>
          </a:p>
          <a:p>
            <a:pPr lvl="1"/>
            <a:r>
              <a:rPr lang="en-US" sz="1600" dirty="0"/>
              <a:t>New charge for AS Only Offers purchased in DAM</a:t>
            </a:r>
          </a:p>
          <a:p>
            <a:pPr lvl="1"/>
            <a:r>
              <a:rPr lang="en-US" sz="1600" dirty="0"/>
              <a:t>New charge for AS Trade Overages </a:t>
            </a:r>
          </a:p>
          <a:p>
            <a:pPr lvl="1"/>
            <a:r>
              <a:rPr lang="en-US" sz="1600" dirty="0"/>
              <a:t>New load allocated settlement for the total AS payments and charges </a:t>
            </a:r>
          </a:p>
          <a:p>
            <a:pPr lvl="1"/>
            <a:r>
              <a:rPr lang="en-US" sz="1600" dirty="0"/>
              <a:t>New charge types on RTM Settlement Statement – 1 for each bullet above for each AS Type; total of 20 new charge types</a:t>
            </a:r>
          </a:p>
          <a:p>
            <a:pPr lvl="1"/>
            <a:endParaRPr lang="en-US" sz="1600" dirty="0"/>
          </a:p>
          <a:p>
            <a:r>
              <a:rPr lang="en-US" sz="1800" dirty="0"/>
              <a:t>Protocol Section 6.7.5, Real-Time Ancillary Service Charges and Payments (includes all subsections) and 6.7.6, Real-Time Ancillary Service Revenue Neutrality Allocation</a:t>
            </a:r>
          </a:p>
          <a:p>
            <a:pPr marL="0" indent="0">
              <a:buNone/>
            </a:pPr>
            <a:endParaRPr lang="en-US" sz="1800" dirty="0"/>
          </a:p>
          <a:p>
            <a:r>
              <a:rPr lang="en-US" sz="1800" dirty="0"/>
              <a:t>Settlement on following slide is for Reg-Up. Same Settlement changes for each AS type. </a:t>
            </a:r>
          </a:p>
          <a:p>
            <a:pPr marL="0" indent="0">
              <a:buNone/>
            </a:pPr>
            <a:endParaRPr lang="en-US" sz="20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726283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Ancillary Service Settlement (cont.)</a:t>
            </a:r>
          </a:p>
        </p:txBody>
      </p:sp>
      <p:sp>
        <p:nvSpPr>
          <p:cNvPr id="3" name="Content Placeholder 2"/>
          <p:cNvSpPr>
            <a:spLocks noGrp="1"/>
          </p:cNvSpPr>
          <p:nvPr>
            <p:ph idx="1"/>
          </p:nvPr>
        </p:nvSpPr>
        <p:spPr/>
        <p:txBody>
          <a:bodyPr/>
          <a:lstStyle/>
          <a:p>
            <a:pPr marL="0" indent="0">
              <a:buNone/>
            </a:pPr>
            <a:endParaRPr lang="en-US" sz="18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9" name="Picture 8" descr="A picture containing text&#10;&#10;Description automatically generated">
            <a:extLst>
              <a:ext uri="{FF2B5EF4-FFF2-40B4-BE49-F238E27FC236}">
                <a16:creationId xmlns:a16="http://schemas.microsoft.com/office/drawing/2014/main" id="{359B3CEF-1873-27C9-36F5-96EB8169B4C7}"/>
              </a:ext>
            </a:extLst>
          </p:cNvPr>
          <p:cNvPicPr>
            <a:picLocks noChangeAspect="1"/>
          </p:cNvPicPr>
          <p:nvPr/>
        </p:nvPicPr>
        <p:blipFill rotWithShape="1">
          <a:blip r:embed="rId2">
            <a:extLst>
              <a:ext uri="{28A0092B-C50C-407E-A947-70E740481C1C}">
                <a14:useLocalDpi xmlns:a14="http://schemas.microsoft.com/office/drawing/2010/main" val="0"/>
              </a:ext>
            </a:extLst>
          </a:blip>
          <a:srcRect r="20180"/>
          <a:stretch/>
        </p:blipFill>
        <p:spPr>
          <a:xfrm>
            <a:off x="448079" y="5320781"/>
            <a:ext cx="3871011" cy="635471"/>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98ECD395-C8C8-338D-24F5-E0DBCF9EC75C}"/>
              </a:ext>
            </a:extLst>
          </p:cNvPr>
          <p:cNvPicPr>
            <a:picLocks noChangeAspect="1"/>
          </p:cNvPicPr>
          <p:nvPr/>
        </p:nvPicPr>
        <p:blipFill rotWithShape="1">
          <a:blip r:embed="rId3">
            <a:extLst>
              <a:ext uri="{28A0092B-C50C-407E-A947-70E740481C1C}">
                <a14:useLocalDpi xmlns:a14="http://schemas.microsoft.com/office/drawing/2010/main" val="0"/>
              </a:ext>
            </a:extLst>
          </a:blip>
          <a:srcRect r="23458"/>
          <a:stretch/>
        </p:blipFill>
        <p:spPr>
          <a:xfrm>
            <a:off x="4782535" y="1524000"/>
            <a:ext cx="3871011" cy="645446"/>
          </a:xfrm>
          <a:prstGeom prst="rect">
            <a:avLst/>
          </a:prstGeom>
        </p:spPr>
      </p:pic>
      <p:pic>
        <p:nvPicPr>
          <p:cNvPr id="12" name="Picture 11" descr="Text&#10;&#10;Description automatically generated">
            <a:extLst>
              <a:ext uri="{FF2B5EF4-FFF2-40B4-BE49-F238E27FC236}">
                <a16:creationId xmlns:a16="http://schemas.microsoft.com/office/drawing/2014/main" id="{4D0868B6-F60A-53A9-5F6A-9752DC6E1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87" y="1062538"/>
            <a:ext cx="4426593" cy="4029643"/>
          </a:xfrm>
          <a:prstGeom prst="rect">
            <a:avLst/>
          </a:prstGeom>
        </p:spPr>
      </p:pic>
      <p:pic>
        <p:nvPicPr>
          <p:cNvPr id="18" name="Picture 17" descr="Text&#10;&#10;Description automatically generated">
            <a:extLst>
              <a:ext uri="{FF2B5EF4-FFF2-40B4-BE49-F238E27FC236}">
                <a16:creationId xmlns:a16="http://schemas.microsoft.com/office/drawing/2014/main" id="{AF730981-E5AD-DFD8-2534-CFDD9876F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6933" y="2616293"/>
            <a:ext cx="4087567" cy="2711487"/>
          </a:xfrm>
          <a:prstGeom prst="rect">
            <a:avLst/>
          </a:prstGeom>
        </p:spPr>
      </p:pic>
    </p:spTree>
    <p:extLst>
      <p:ext uri="{BB962C8B-B14F-4D97-AF65-F5344CB8AC3E}">
        <p14:creationId xmlns:p14="http://schemas.microsoft.com/office/powerpoint/2010/main" val="2332470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Derated AS Capability Payment (new)</a:t>
            </a:r>
          </a:p>
        </p:txBody>
      </p:sp>
      <p:sp>
        <p:nvSpPr>
          <p:cNvPr id="3" name="Content Placeholder 2"/>
          <p:cNvSpPr>
            <a:spLocks noGrp="1"/>
          </p:cNvSpPr>
          <p:nvPr>
            <p:ph idx="1"/>
          </p:nvPr>
        </p:nvSpPr>
        <p:spPr/>
        <p:txBody>
          <a:bodyPr/>
          <a:lstStyle/>
          <a:p>
            <a:r>
              <a:rPr lang="en-US" sz="1800" dirty="0"/>
              <a:t>Description of Change: </a:t>
            </a:r>
          </a:p>
          <a:p>
            <a:pPr lvl="1"/>
            <a:r>
              <a:rPr lang="en-US" sz="1600" dirty="0"/>
              <a:t>If ERCOT manually reduces the amount of AS that may be awarded to a Resource in RTM and causes a reduction in payment to the QSE under the RT AS Imbalance Settlement, the QSE may file a dispute under this section </a:t>
            </a:r>
          </a:p>
          <a:p>
            <a:pPr lvl="1"/>
            <a:r>
              <a:rPr lang="en-US" sz="1600" dirty="0"/>
              <a:t>New charge type on RTM Settlement Statement </a:t>
            </a:r>
          </a:p>
          <a:p>
            <a:r>
              <a:rPr lang="en-US" sz="1800" dirty="0"/>
              <a:t>Protocol Section 6.7.5.7, Real-Time Derated Ancillary Service Capability Payment</a:t>
            </a:r>
          </a:p>
          <a:p>
            <a:pPr marL="0" indent="0">
              <a:buNone/>
            </a:pPr>
            <a:endParaRPr lang="en-US" sz="20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6" name="Picture 5" descr="Text&#10;&#10;Description automatically generated">
            <a:extLst>
              <a:ext uri="{FF2B5EF4-FFF2-40B4-BE49-F238E27FC236}">
                <a16:creationId xmlns:a16="http://schemas.microsoft.com/office/drawing/2014/main" id="{4E44E898-BD8D-DADC-EAC6-4E39003DE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132" y="3158482"/>
            <a:ext cx="5951736" cy="2850127"/>
          </a:xfrm>
          <a:prstGeom prst="rect">
            <a:avLst/>
          </a:prstGeom>
        </p:spPr>
      </p:pic>
    </p:spTree>
    <p:extLst>
      <p:ext uri="{BB962C8B-B14F-4D97-AF65-F5344CB8AC3E}">
        <p14:creationId xmlns:p14="http://schemas.microsoft.com/office/powerpoint/2010/main" val="3172897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Derated AS Capability Charge (new)</a:t>
            </a:r>
          </a:p>
        </p:txBody>
      </p:sp>
      <p:sp>
        <p:nvSpPr>
          <p:cNvPr id="3" name="Content Placeholder 2"/>
          <p:cNvSpPr>
            <a:spLocks noGrp="1"/>
          </p:cNvSpPr>
          <p:nvPr>
            <p:ph idx="1"/>
          </p:nvPr>
        </p:nvSpPr>
        <p:spPr/>
        <p:txBody>
          <a:bodyPr/>
          <a:lstStyle/>
          <a:p>
            <a:r>
              <a:rPr lang="en-US" sz="1800" dirty="0"/>
              <a:t>Description of Change: </a:t>
            </a:r>
          </a:p>
          <a:p>
            <a:pPr lvl="1"/>
            <a:r>
              <a:rPr lang="en-US" sz="1600" dirty="0"/>
              <a:t>Total Cost for RT Derated payments will be allocated on LRS basis </a:t>
            </a:r>
          </a:p>
          <a:p>
            <a:pPr lvl="1"/>
            <a:r>
              <a:rPr lang="en-US" sz="1600" dirty="0"/>
              <a:t>New charge type on RTM Settlement Statement </a:t>
            </a:r>
          </a:p>
          <a:p>
            <a:pPr marL="457200" lvl="1" indent="0">
              <a:buNone/>
            </a:pPr>
            <a:endParaRPr lang="en-US" sz="1400" dirty="0"/>
          </a:p>
          <a:p>
            <a:r>
              <a:rPr lang="en-US" sz="1800" dirty="0"/>
              <a:t>Protocol Section 6.7.5.8, Real-Time Derated Ancillary Service Capability Charge</a:t>
            </a:r>
          </a:p>
          <a:p>
            <a:pPr marL="0" indent="0">
              <a:buNone/>
            </a:pPr>
            <a:endParaRPr lang="en-US" sz="20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7" name="Picture 6" descr="Text&#10;&#10;Description automatically generated">
            <a:extLst>
              <a:ext uri="{FF2B5EF4-FFF2-40B4-BE49-F238E27FC236}">
                <a16:creationId xmlns:a16="http://schemas.microsoft.com/office/drawing/2014/main" id="{944DB860-73A1-219F-C071-CE27AADE6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701" y="2971800"/>
            <a:ext cx="5974598" cy="2339543"/>
          </a:xfrm>
          <a:prstGeom prst="rect">
            <a:avLst/>
          </a:prstGeom>
        </p:spPr>
      </p:pic>
    </p:spTree>
    <p:extLst>
      <p:ext uri="{BB962C8B-B14F-4D97-AF65-F5344CB8AC3E}">
        <p14:creationId xmlns:p14="http://schemas.microsoft.com/office/powerpoint/2010/main" val="220010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Settlement for MP Impacted by Omissions or Manual Actions to Resolve DAM</a:t>
            </a:r>
          </a:p>
        </p:txBody>
      </p:sp>
      <p:sp>
        <p:nvSpPr>
          <p:cNvPr id="3" name="Content Placeholder 2"/>
          <p:cNvSpPr>
            <a:spLocks noGrp="1"/>
          </p:cNvSpPr>
          <p:nvPr>
            <p:ph idx="1"/>
          </p:nvPr>
        </p:nvSpPr>
        <p:spPr/>
        <p:txBody>
          <a:bodyPr/>
          <a:lstStyle/>
          <a:p>
            <a:r>
              <a:rPr lang="en-US" sz="1600" dirty="0"/>
              <a:t>Description of Change: Included AS Only offers into the consideration of the AS impact for this dispute-based Settlement </a:t>
            </a:r>
            <a:endParaRPr lang="en-US" sz="1400" dirty="0"/>
          </a:p>
          <a:p>
            <a:r>
              <a:rPr lang="en-US" sz="1600" dirty="0"/>
              <a:t>Protocol Section 9.14.10, Settlement for Market Participants Impacted by Omitted Procedures or Manual Actions to Resolve the DAM </a:t>
            </a:r>
          </a:p>
          <a:p>
            <a:r>
              <a:rPr lang="en-US" sz="1600" dirty="0"/>
              <a:t>Note:  This section will require additional changes as described in the prior agenda item. </a:t>
            </a:r>
            <a:endParaRPr lang="en-US" sz="18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6" name="Picture 5" descr="Table&#10;&#10;Description automatically generated with medium confidence">
            <a:extLst>
              <a:ext uri="{FF2B5EF4-FFF2-40B4-BE49-F238E27FC236}">
                <a16:creationId xmlns:a16="http://schemas.microsoft.com/office/drawing/2014/main" id="{3ADF9D7D-18E5-ED87-3C2C-316B7DD42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590800"/>
            <a:ext cx="5509737" cy="387129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3591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Default Uplift Invoices</a:t>
            </a:r>
          </a:p>
        </p:txBody>
      </p:sp>
      <p:sp>
        <p:nvSpPr>
          <p:cNvPr id="3" name="Content Placeholder 2"/>
          <p:cNvSpPr>
            <a:spLocks noGrp="1"/>
          </p:cNvSpPr>
          <p:nvPr>
            <p:ph idx="1"/>
          </p:nvPr>
        </p:nvSpPr>
        <p:spPr/>
        <p:txBody>
          <a:bodyPr/>
          <a:lstStyle/>
          <a:p>
            <a:r>
              <a:rPr lang="en-US" sz="1600" dirty="0"/>
              <a:t>Description of Change: Includes AS Only Offers into the consideration of the Counter-Party’s Maximum Market Activity (MMA)</a:t>
            </a:r>
          </a:p>
          <a:p>
            <a:pPr marL="0" indent="0">
              <a:buNone/>
            </a:pPr>
            <a:endParaRPr lang="en-US" sz="1400" dirty="0"/>
          </a:p>
          <a:p>
            <a:r>
              <a:rPr lang="en-US" sz="1600" dirty="0"/>
              <a:t>Protocol Section 9.19.1, Default Uplift Invoices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7" name="Picture 6" descr="Text, table&#10;&#10;Description automatically generated with medium confidence">
            <a:extLst>
              <a:ext uri="{FF2B5EF4-FFF2-40B4-BE49-F238E27FC236}">
                <a16:creationId xmlns:a16="http://schemas.microsoft.com/office/drawing/2014/main" id="{70427142-1D58-9FCC-03FA-81C0CBE5D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144264"/>
            <a:ext cx="4572000" cy="314607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Text&#10;&#10;Description automatically generated">
            <a:extLst>
              <a:ext uri="{FF2B5EF4-FFF2-40B4-BE49-F238E27FC236}">
                <a16:creationId xmlns:a16="http://schemas.microsoft.com/office/drawing/2014/main" id="{3479A5E5-FD6F-9C70-F4D5-3513DE21B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016" y="5425401"/>
            <a:ext cx="4983912" cy="883997"/>
          </a:xfrm>
          <a:prstGeom prst="rect">
            <a:avLst/>
          </a:prstGeom>
        </p:spPr>
      </p:pic>
    </p:spTree>
    <p:extLst>
      <p:ext uri="{BB962C8B-B14F-4D97-AF65-F5344CB8AC3E}">
        <p14:creationId xmlns:p14="http://schemas.microsoft.com/office/powerpoint/2010/main" val="1936725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Suspension Payment </a:t>
            </a:r>
          </a:p>
        </p:txBody>
      </p:sp>
      <p:sp>
        <p:nvSpPr>
          <p:cNvPr id="3" name="Content Placeholder 2"/>
          <p:cNvSpPr>
            <a:spLocks noGrp="1"/>
          </p:cNvSpPr>
          <p:nvPr>
            <p:ph idx="1"/>
          </p:nvPr>
        </p:nvSpPr>
        <p:spPr/>
        <p:txBody>
          <a:bodyPr/>
          <a:lstStyle/>
          <a:p>
            <a:r>
              <a:rPr lang="en-US" sz="1600" dirty="0"/>
              <a:t>Description of Change: </a:t>
            </a:r>
          </a:p>
          <a:p>
            <a:pPr lvl="1"/>
            <a:r>
              <a:rPr lang="en-US" sz="1400" dirty="0"/>
              <a:t>Updated to include consideration of ESRs for Market Suspension Payments</a:t>
            </a:r>
          </a:p>
          <a:p>
            <a:pPr lvl="1"/>
            <a:r>
              <a:rPr lang="en-US" sz="1400" dirty="0"/>
              <a:t>In the calculation of Market Suspension Operation Costs (MSOC), assigned the values of the variables MSAVGFP to $0/MWh and STOM to $0.30/MWh for ESRs. </a:t>
            </a:r>
          </a:p>
          <a:p>
            <a:pPr marL="0" indent="0">
              <a:buNone/>
            </a:pPr>
            <a:endParaRPr lang="en-US" sz="1400" dirty="0"/>
          </a:p>
          <a:p>
            <a:r>
              <a:rPr lang="en-US" sz="1600" dirty="0"/>
              <a:t>Protocol Section 25.5.2, Market Suspension Make-Whole Payment</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pic>
        <p:nvPicPr>
          <p:cNvPr id="6" name="Picture 5" descr="Text&#10;&#10;Description automatically generated">
            <a:extLst>
              <a:ext uri="{FF2B5EF4-FFF2-40B4-BE49-F238E27FC236}">
                <a16:creationId xmlns:a16="http://schemas.microsoft.com/office/drawing/2014/main" id="{F716E483-22FF-CF0D-EE02-42935D18B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641" y="3674779"/>
            <a:ext cx="4755292" cy="1036410"/>
          </a:xfrm>
          <a:prstGeom prst="rect">
            <a:avLst/>
          </a:prstGeom>
        </p:spPr>
      </p:pic>
      <p:pic>
        <p:nvPicPr>
          <p:cNvPr id="10" name="Picture 9" descr="Text, letter&#10;&#10;Description automatically generated">
            <a:extLst>
              <a:ext uri="{FF2B5EF4-FFF2-40B4-BE49-F238E27FC236}">
                <a16:creationId xmlns:a16="http://schemas.microsoft.com/office/drawing/2014/main" id="{F6406CBA-FAAD-F6D0-CF61-6E264F7D6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487" y="4982824"/>
            <a:ext cx="5181600" cy="68599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A picture containing logo&#10;&#10;Description automatically generated">
            <a:extLst>
              <a:ext uri="{FF2B5EF4-FFF2-40B4-BE49-F238E27FC236}">
                <a16:creationId xmlns:a16="http://schemas.microsoft.com/office/drawing/2014/main" id="{819B6650-9A0A-CF1D-9348-A6E5469BBC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2887" y="2902954"/>
            <a:ext cx="4876800" cy="41554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7592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Suspension Payment (cont.) </a:t>
            </a:r>
          </a:p>
        </p:txBody>
      </p:sp>
      <p:sp>
        <p:nvSpPr>
          <p:cNvPr id="3" name="Content Placeholder 2"/>
          <p:cNvSpPr>
            <a:spLocks noGrp="1"/>
          </p:cNvSpPr>
          <p:nvPr>
            <p:ph idx="1"/>
          </p:nvPr>
        </p:nvSpPr>
        <p:spPr/>
        <p:txBody>
          <a:bodyPr/>
          <a:lstStyle/>
          <a:p>
            <a:r>
              <a:rPr lang="en-US" sz="1600" dirty="0"/>
              <a:t>Description of Change: </a:t>
            </a:r>
          </a:p>
          <a:p>
            <a:pPr lvl="1"/>
            <a:r>
              <a:rPr lang="en-US" sz="1400" dirty="0"/>
              <a:t>ESRs can submit additional information to ERCOT to utilize an actual O&amp;M rate instead of the standard STOM value in the calculation of the ESR’s costs </a:t>
            </a:r>
          </a:p>
          <a:p>
            <a:pPr lvl="1"/>
            <a:r>
              <a:rPr lang="en-US" sz="1400" dirty="0"/>
              <a:t>ESRs can recoup charging costs incurred prior to the Market Suspension period (included in the billing determinant: Market Suspension Operating Costs Adjustment (MSOCADJ))</a:t>
            </a:r>
          </a:p>
          <a:p>
            <a:pPr marL="0" indent="0">
              <a:buNone/>
            </a:pPr>
            <a:endParaRPr lang="en-US" sz="1400" dirty="0"/>
          </a:p>
          <a:p>
            <a:r>
              <a:rPr lang="en-US" sz="1600" dirty="0"/>
              <a:t>Protocol Section 25.5.6, Market Suspension Data Submissions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7" name="Picture 6" descr="Text, letter&#10;&#10;Description automatically generated">
            <a:extLst>
              <a:ext uri="{FF2B5EF4-FFF2-40B4-BE49-F238E27FC236}">
                <a16:creationId xmlns:a16="http://schemas.microsoft.com/office/drawing/2014/main" id="{3A0BB553-53F8-03F6-998C-24ECE2E1D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819282"/>
            <a:ext cx="4755292" cy="3223539"/>
          </a:xfrm>
          <a:prstGeom prst="rect">
            <a:avLst/>
          </a:prstGeom>
        </p:spPr>
      </p:pic>
    </p:spTree>
    <p:extLst>
      <p:ext uri="{BB962C8B-B14F-4D97-AF65-F5344CB8AC3E}">
        <p14:creationId xmlns:p14="http://schemas.microsoft.com/office/powerpoint/2010/main" val="3919630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Suspension Charge </a:t>
            </a:r>
          </a:p>
        </p:txBody>
      </p:sp>
      <p:sp>
        <p:nvSpPr>
          <p:cNvPr id="3" name="Content Placeholder 2"/>
          <p:cNvSpPr>
            <a:spLocks noGrp="1"/>
          </p:cNvSpPr>
          <p:nvPr>
            <p:ph idx="1"/>
          </p:nvPr>
        </p:nvSpPr>
        <p:spPr/>
        <p:txBody>
          <a:bodyPr/>
          <a:lstStyle/>
          <a:p>
            <a:r>
              <a:rPr lang="en-US" sz="1600" dirty="0"/>
              <a:t>Description of Change: Updated the LRS allocation used in the resettlement to remove any ESR load from being assessed a portion of the Market Suspension Charges</a:t>
            </a:r>
          </a:p>
          <a:p>
            <a:pPr marL="0" indent="0">
              <a:buNone/>
            </a:pPr>
            <a:endParaRPr lang="en-US" sz="1400" dirty="0"/>
          </a:p>
          <a:p>
            <a:r>
              <a:rPr lang="en-US" sz="1600" dirty="0"/>
              <a:t>Protocol Section 25.5.5, Market Suspension Charge Allocation</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14" name="Picture 13" descr="Text&#10;&#10;Description automatically generated">
            <a:extLst>
              <a:ext uri="{FF2B5EF4-FFF2-40B4-BE49-F238E27FC236}">
                <a16:creationId xmlns:a16="http://schemas.microsoft.com/office/drawing/2014/main" id="{A36B5F31-57DF-2D1F-6AA6-D803881F3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361896"/>
            <a:ext cx="4724809" cy="3505504"/>
          </a:xfrm>
          <a:prstGeom prst="rect">
            <a:avLst/>
          </a:prstGeom>
        </p:spPr>
      </p:pic>
    </p:spTree>
    <p:extLst>
      <p:ext uri="{BB962C8B-B14F-4D97-AF65-F5344CB8AC3E}">
        <p14:creationId xmlns:p14="http://schemas.microsoft.com/office/powerpoint/2010/main" val="1511046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RUC Make-Whole Payments</a:t>
            </a:r>
          </a:p>
        </p:txBody>
      </p:sp>
      <p:sp>
        <p:nvSpPr>
          <p:cNvPr id="3" name="Content Placeholder 2"/>
          <p:cNvSpPr>
            <a:spLocks noGrp="1"/>
          </p:cNvSpPr>
          <p:nvPr>
            <p:ph idx="1"/>
          </p:nvPr>
        </p:nvSpPr>
        <p:spPr/>
        <p:txBody>
          <a:bodyPr/>
          <a:lstStyle/>
          <a:p>
            <a:r>
              <a:rPr lang="en-US" sz="1600" dirty="0"/>
              <a:t>Description of Change: </a:t>
            </a:r>
          </a:p>
          <a:p>
            <a:pPr lvl="1"/>
            <a:r>
              <a:rPr lang="en-US" sz="1400" dirty="0"/>
              <a:t>Excludes ESRs from receiving RUCMW payments</a:t>
            </a:r>
          </a:p>
          <a:p>
            <a:pPr lvl="1"/>
            <a:r>
              <a:rPr lang="en-US" sz="1400" dirty="0"/>
              <a:t>Includes RT AS revenues in the calculation of Revenue Less Costs Above LSL During RUC Committed Hours (RUCEXRR96) and Revenue Less Cost During QSE-</a:t>
            </a:r>
            <a:r>
              <a:rPr lang="en-US" sz="1400" dirty="0" err="1"/>
              <a:t>Clawback</a:t>
            </a:r>
            <a:r>
              <a:rPr lang="en-US" sz="1400" dirty="0"/>
              <a:t> Interval (RUCEXRQC) used to offset the RUC Guarantee</a:t>
            </a:r>
          </a:p>
          <a:p>
            <a:pPr marL="0" indent="0">
              <a:buNone/>
            </a:pPr>
            <a:endParaRPr lang="en-US" sz="1400" dirty="0"/>
          </a:p>
          <a:p>
            <a:r>
              <a:rPr lang="en-US" sz="1600" dirty="0"/>
              <a:t>Protocol Section 5.7.1, RUC Make-Whole Payment; 5.7.1.3, Revenue Less Cost Above LSL During RUC-Committed Hours; and 5.7.1.4, Revenue Less Cost During QSE </a:t>
            </a:r>
            <a:r>
              <a:rPr lang="en-US" sz="1600" dirty="0" err="1"/>
              <a:t>Clawback</a:t>
            </a:r>
            <a:r>
              <a:rPr lang="en-US" sz="1600" dirty="0"/>
              <a:t> Intervals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pic>
        <p:nvPicPr>
          <p:cNvPr id="7" name="Picture 6" descr="Text&#10;&#10;Description automatically generated">
            <a:extLst>
              <a:ext uri="{FF2B5EF4-FFF2-40B4-BE49-F238E27FC236}">
                <a16:creationId xmlns:a16="http://schemas.microsoft.com/office/drawing/2014/main" id="{2FB16161-F396-1BFD-48DE-52E0EFC90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020" y="3516710"/>
            <a:ext cx="5005959" cy="1532675"/>
          </a:xfrm>
          <a:prstGeom prst="rect">
            <a:avLst/>
          </a:prstGeom>
        </p:spPr>
      </p:pic>
    </p:spTree>
    <p:extLst>
      <p:ext uri="{BB962C8B-B14F-4D97-AF65-F5344CB8AC3E}">
        <p14:creationId xmlns:p14="http://schemas.microsoft.com/office/powerpoint/2010/main" val="114721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Day-Ahead Make-Whole Payment </a:t>
            </a:r>
          </a:p>
        </p:txBody>
      </p:sp>
      <p:sp>
        <p:nvSpPr>
          <p:cNvPr id="3" name="Content Placeholder 2"/>
          <p:cNvSpPr>
            <a:spLocks noGrp="1"/>
          </p:cNvSpPr>
          <p:nvPr>
            <p:ph idx="1"/>
          </p:nvPr>
        </p:nvSpPr>
        <p:spPr/>
        <p:txBody>
          <a:bodyPr/>
          <a:lstStyle/>
          <a:p>
            <a:r>
              <a:rPr lang="en-US" sz="1800" dirty="0"/>
              <a:t>Description of Change: Excludes ESRs from receiving DAMW payments</a:t>
            </a:r>
          </a:p>
          <a:p>
            <a:endParaRPr lang="en-US" sz="1800" dirty="0"/>
          </a:p>
          <a:p>
            <a:r>
              <a:rPr lang="en-US" sz="1800" dirty="0"/>
              <a:t>Protocol Section 4.6.2.3 and 4.6.2.3.1</a:t>
            </a:r>
          </a:p>
          <a:p>
            <a:endParaRPr lang="en-US" sz="1800" dirty="0"/>
          </a:p>
          <a:p>
            <a:endParaRPr lang="en-US" sz="1800" dirty="0"/>
          </a:p>
          <a:p>
            <a:endParaRPr lang="en-US" sz="1800" dirty="0"/>
          </a:p>
          <a:p>
            <a:pPr marL="457200" lvl="1" indent="0">
              <a:buNone/>
            </a:pPr>
            <a:endParaRPr lang="en-US" sz="1800" dirty="0"/>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pic>
        <p:nvPicPr>
          <p:cNvPr id="6" name="Picture 5" descr="Graphical user interface, text&#10;&#10;Description automatically generated">
            <a:extLst>
              <a:ext uri="{FF2B5EF4-FFF2-40B4-BE49-F238E27FC236}">
                <a16:creationId xmlns:a16="http://schemas.microsoft.com/office/drawing/2014/main" id="{AC4F5CE2-96FF-0D59-4D66-1283CF6BF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495542"/>
            <a:ext cx="5944115" cy="1021168"/>
          </a:xfrm>
          <a:prstGeom prst="rect">
            <a:avLst/>
          </a:prstGeom>
        </p:spPr>
      </p:pic>
    </p:spTree>
    <p:extLst>
      <p:ext uri="{BB962C8B-B14F-4D97-AF65-F5344CB8AC3E}">
        <p14:creationId xmlns:p14="http://schemas.microsoft.com/office/powerpoint/2010/main" val="2988587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RUC Make-Whole Payments (cont.)</a:t>
            </a: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pic>
        <p:nvPicPr>
          <p:cNvPr id="8" name="Content Placeholder 7" descr="Text, letter&#10;&#10;Description automatically generated">
            <a:extLst>
              <a:ext uri="{FF2B5EF4-FFF2-40B4-BE49-F238E27FC236}">
                <a16:creationId xmlns:a16="http://schemas.microsoft.com/office/drawing/2014/main" id="{F81163EF-9B91-7D27-54FD-E27912F28B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078" y="913401"/>
            <a:ext cx="5138877" cy="2477332"/>
          </a:xfrm>
        </p:spPr>
      </p:pic>
      <p:pic>
        <p:nvPicPr>
          <p:cNvPr id="11" name="Picture 10" descr="Graphical user interface, text, application&#10;&#10;Description automatically generated">
            <a:extLst>
              <a:ext uri="{FF2B5EF4-FFF2-40B4-BE49-F238E27FC236}">
                <a16:creationId xmlns:a16="http://schemas.microsoft.com/office/drawing/2014/main" id="{3787964C-922D-0B29-1E8F-1E408D697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078" y="3588473"/>
            <a:ext cx="5138877" cy="2629193"/>
          </a:xfrm>
          <a:prstGeom prst="rect">
            <a:avLst/>
          </a:prstGeom>
        </p:spPr>
      </p:pic>
    </p:spTree>
    <p:extLst>
      <p:ext uri="{BB962C8B-B14F-4D97-AF65-F5344CB8AC3E}">
        <p14:creationId xmlns:p14="http://schemas.microsoft.com/office/powerpoint/2010/main" val="4194621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RUC </a:t>
            </a:r>
            <a:r>
              <a:rPr lang="en-US" dirty="0" err="1"/>
              <a:t>Clawback</a:t>
            </a:r>
            <a:r>
              <a:rPr lang="en-US" dirty="0"/>
              <a:t> Charges </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sp>
        <p:nvSpPr>
          <p:cNvPr id="5" name="Content Placeholder 4">
            <a:extLst>
              <a:ext uri="{FF2B5EF4-FFF2-40B4-BE49-F238E27FC236}">
                <a16:creationId xmlns:a16="http://schemas.microsoft.com/office/drawing/2014/main" id="{1334FE71-F519-B040-3808-E61ED6CB8589}"/>
              </a:ext>
            </a:extLst>
          </p:cNvPr>
          <p:cNvSpPr>
            <a:spLocks noGrp="1"/>
          </p:cNvSpPr>
          <p:nvPr>
            <p:ph idx="1"/>
          </p:nvPr>
        </p:nvSpPr>
        <p:spPr>
          <a:xfrm>
            <a:off x="304800" y="990600"/>
            <a:ext cx="8534400" cy="3970339"/>
          </a:xfrm>
        </p:spPr>
        <p:txBody>
          <a:bodyPr/>
          <a:lstStyle/>
          <a:p>
            <a:r>
              <a:rPr lang="en-US" sz="2000" dirty="0"/>
              <a:t>Description of Change: </a:t>
            </a:r>
          </a:p>
          <a:p>
            <a:pPr lvl="1"/>
            <a:r>
              <a:rPr lang="en-US" sz="1800" dirty="0"/>
              <a:t>Excludes ESRs from RUC </a:t>
            </a:r>
            <a:r>
              <a:rPr lang="en-US" sz="1800" dirty="0" err="1"/>
              <a:t>Clawback</a:t>
            </a:r>
            <a:r>
              <a:rPr lang="en-US" sz="1800" dirty="0"/>
              <a:t> Charges</a:t>
            </a:r>
          </a:p>
          <a:p>
            <a:pPr lvl="1"/>
            <a:r>
              <a:rPr lang="en-US" sz="1800" dirty="0"/>
              <a:t>Cleans up the RUC </a:t>
            </a:r>
            <a:r>
              <a:rPr lang="en-US" sz="1800" dirty="0" err="1"/>
              <a:t>Clawback</a:t>
            </a:r>
            <a:r>
              <a:rPr lang="en-US" sz="1800" dirty="0"/>
              <a:t> Charge (RUCCBAMT) calculation as approved in NPRR1172</a:t>
            </a:r>
          </a:p>
          <a:p>
            <a:pPr marL="0" indent="0">
              <a:buNone/>
            </a:pPr>
            <a:endParaRPr lang="en-US" sz="1800" dirty="0"/>
          </a:p>
          <a:p>
            <a:r>
              <a:rPr lang="en-US" sz="1800" dirty="0"/>
              <a:t>Protocol Section 5.7.2	RUC </a:t>
            </a:r>
            <a:r>
              <a:rPr lang="en-US" sz="1800" dirty="0" err="1"/>
              <a:t>Clawback</a:t>
            </a:r>
            <a:r>
              <a:rPr lang="en-US" sz="1800" dirty="0"/>
              <a:t> Charge</a:t>
            </a:r>
            <a:endParaRPr lang="en-US" dirty="0"/>
          </a:p>
        </p:txBody>
      </p:sp>
      <p:pic>
        <p:nvPicPr>
          <p:cNvPr id="8" name="Picture 7" descr="A picture containing text&#10;&#10;Description automatically generated">
            <a:extLst>
              <a:ext uri="{FF2B5EF4-FFF2-40B4-BE49-F238E27FC236}">
                <a16:creationId xmlns:a16="http://schemas.microsoft.com/office/drawing/2014/main" id="{93D4B690-95E5-8893-AC73-7515E272D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96" y="3044156"/>
            <a:ext cx="4762913" cy="769687"/>
          </a:xfrm>
          <a:prstGeom prst="rect">
            <a:avLst/>
          </a:prstGeom>
        </p:spPr>
      </p:pic>
      <p:pic>
        <p:nvPicPr>
          <p:cNvPr id="11" name="Picture 10" descr="Text&#10;&#10;Description automatically generated">
            <a:extLst>
              <a:ext uri="{FF2B5EF4-FFF2-40B4-BE49-F238E27FC236}">
                <a16:creationId xmlns:a16="http://schemas.microsoft.com/office/drawing/2014/main" id="{85BF5B95-D624-0AB4-C8B5-327BEF0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196" y="4038600"/>
            <a:ext cx="4861981" cy="2149026"/>
          </a:xfrm>
          <a:prstGeom prst="rect">
            <a:avLst/>
          </a:prstGeom>
        </p:spPr>
      </p:pic>
    </p:spTree>
    <p:extLst>
      <p:ext uri="{BB962C8B-B14F-4D97-AF65-F5344CB8AC3E}">
        <p14:creationId xmlns:p14="http://schemas.microsoft.com/office/powerpoint/2010/main" val="1324494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RUC Decommitment Payment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sp>
        <p:nvSpPr>
          <p:cNvPr id="5" name="Content Placeholder 4">
            <a:extLst>
              <a:ext uri="{FF2B5EF4-FFF2-40B4-BE49-F238E27FC236}">
                <a16:creationId xmlns:a16="http://schemas.microsoft.com/office/drawing/2014/main" id="{1334FE71-F519-B040-3808-E61ED6CB8589}"/>
              </a:ext>
            </a:extLst>
          </p:cNvPr>
          <p:cNvSpPr>
            <a:spLocks noGrp="1"/>
          </p:cNvSpPr>
          <p:nvPr>
            <p:ph idx="1"/>
          </p:nvPr>
        </p:nvSpPr>
        <p:spPr>
          <a:xfrm>
            <a:off x="304800" y="990600"/>
            <a:ext cx="8534400" cy="3970339"/>
          </a:xfrm>
        </p:spPr>
        <p:txBody>
          <a:bodyPr/>
          <a:lstStyle/>
          <a:p>
            <a:r>
              <a:rPr lang="en-US" sz="2000" dirty="0"/>
              <a:t>Description of Change: </a:t>
            </a:r>
          </a:p>
          <a:p>
            <a:pPr lvl="1"/>
            <a:r>
              <a:rPr lang="en-US" sz="1800" dirty="0"/>
              <a:t>Excludes ESRs from RUC </a:t>
            </a:r>
            <a:r>
              <a:rPr lang="en-US" sz="1800" dirty="0" err="1"/>
              <a:t>Clawback</a:t>
            </a:r>
            <a:r>
              <a:rPr lang="en-US" sz="1800" dirty="0"/>
              <a:t> Charges</a:t>
            </a:r>
          </a:p>
          <a:p>
            <a:pPr marL="0" indent="0">
              <a:buNone/>
            </a:pPr>
            <a:endParaRPr lang="en-US" sz="1800" dirty="0"/>
          </a:p>
          <a:p>
            <a:r>
              <a:rPr lang="en-US" sz="1800" dirty="0"/>
              <a:t>Protocol Section 5.7.3, Payment When ERCOT Decommits a QSE-Committed Resource </a:t>
            </a:r>
            <a:endParaRPr lang="en-US" dirty="0"/>
          </a:p>
        </p:txBody>
      </p:sp>
      <p:pic>
        <p:nvPicPr>
          <p:cNvPr id="7" name="Picture 6" descr="Graphical user interface, text, application&#10;&#10;Description automatically generated">
            <a:extLst>
              <a:ext uri="{FF2B5EF4-FFF2-40B4-BE49-F238E27FC236}">
                <a16:creationId xmlns:a16="http://schemas.microsoft.com/office/drawing/2014/main" id="{3FA2EBB7-E460-9EA5-159B-F4C271BCF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975769"/>
            <a:ext cx="7102455" cy="1341236"/>
          </a:xfrm>
          <a:prstGeom prst="rect">
            <a:avLst/>
          </a:prstGeom>
        </p:spPr>
      </p:pic>
    </p:spTree>
    <p:extLst>
      <p:ext uri="{BB962C8B-B14F-4D97-AF65-F5344CB8AC3E}">
        <p14:creationId xmlns:p14="http://schemas.microsoft.com/office/powerpoint/2010/main" val="2326227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RUC Capacity Short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
        <p:nvSpPr>
          <p:cNvPr id="5" name="Content Placeholder 4">
            <a:extLst>
              <a:ext uri="{FF2B5EF4-FFF2-40B4-BE49-F238E27FC236}">
                <a16:creationId xmlns:a16="http://schemas.microsoft.com/office/drawing/2014/main" id="{1334FE71-F519-B040-3808-E61ED6CB8589}"/>
              </a:ext>
            </a:extLst>
          </p:cNvPr>
          <p:cNvSpPr>
            <a:spLocks noGrp="1"/>
          </p:cNvSpPr>
          <p:nvPr>
            <p:ph idx="1"/>
          </p:nvPr>
        </p:nvSpPr>
        <p:spPr>
          <a:xfrm>
            <a:off x="304800" y="990600"/>
            <a:ext cx="8534400" cy="3970339"/>
          </a:xfrm>
        </p:spPr>
        <p:txBody>
          <a:bodyPr/>
          <a:lstStyle/>
          <a:p>
            <a:r>
              <a:rPr lang="en-US" sz="2000" dirty="0"/>
              <a:t>Description of Change: </a:t>
            </a:r>
          </a:p>
          <a:p>
            <a:pPr lvl="1"/>
            <a:r>
              <a:rPr lang="en-US" sz="1800" dirty="0"/>
              <a:t>Updated to include consideration of ESR’s into the QSE’s capacity calculation </a:t>
            </a:r>
          </a:p>
          <a:p>
            <a:pPr lvl="1"/>
            <a:r>
              <a:rPr lang="en-US" sz="1800" dirty="0"/>
              <a:t>New calculation to determine a QSE’s Ancillary Service Shortfall  </a:t>
            </a:r>
          </a:p>
          <a:p>
            <a:pPr lvl="1"/>
            <a:r>
              <a:rPr lang="en-US" sz="1800" dirty="0"/>
              <a:t>The overall shortfall calculation updated to take the maximum of the QSE’s overall shortfall or their Ancillary Service Shortfall</a:t>
            </a:r>
          </a:p>
          <a:p>
            <a:pPr lvl="1"/>
            <a:r>
              <a:rPr lang="en-US" sz="1800" dirty="0"/>
              <a:t>To view all changes to this section for the RTC project, please refer to NPRR1236</a:t>
            </a:r>
          </a:p>
          <a:p>
            <a:pPr marL="0" indent="0">
              <a:buNone/>
            </a:pPr>
            <a:endParaRPr lang="en-US" sz="1800" dirty="0"/>
          </a:p>
          <a:p>
            <a:r>
              <a:rPr lang="en-US" sz="1800" dirty="0"/>
              <a:t>Protocol Section 5.7.4.1.1, Capacity Shortfall Ratio Share</a:t>
            </a:r>
          </a:p>
          <a:p>
            <a:pPr marL="0" indent="0">
              <a:buNone/>
            </a:pPr>
            <a:endParaRPr lang="en-US" sz="1800" dirty="0"/>
          </a:p>
          <a:p>
            <a:r>
              <a:rPr lang="en-US" sz="1800" dirty="0"/>
              <a:t>Calculations on following slide only show the equations at the RUC Snapshot. Similar equations have also been included for the end of Adjustment Period. </a:t>
            </a:r>
            <a:endParaRPr lang="en-US" dirty="0"/>
          </a:p>
        </p:txBody>
      </p:sp>
    </p:spTree>
    <p:extLst>
      <p:ext uri="{BB962C8B-B14F-4D97-AF65-F5344CB8AC3E}">
        <p14:creationId xmlns:p14="http://schemas.microsoft.com/office/powerpoint/2010/main" val="3894664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RUC Capacity Short (cont.)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pic>
        <p:nvPicPr>
          <p:cNvPr id="9" name="Content Placeholder 8" descr="Graphical user interface, text, application&#10;&#10;Description automatically generated with medium confidence">
            <a:extLst>
              <a:ext uri="{FF2B5EF4-FFF2-40B4-BE49-F238E27FC236}">
                <a16:creationId xmlns:a16="http://schemas.microsoft.com/office/drawing/2014/main" id="{90546C9A-04BA-9D04-1A5D-5BAF3275F6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5757" y="1828800"/>
            <a:ext cx="4191306" cy="2438400"/>
          </a:xfrm>
        </p:spPr>
      </p:pic>
      <p:pic>
        <p:nvPicPr>
          <p:cNvPr id="5" name="Picture 4" descr="Text, application&#10;&#10;Description automatically generated with medium confidence">
            <a:extLst>
              <a:ext uri="{FF2B5EF4-FFF2-40B4-BE49-F238E27FC236}">
                <a16:creationId xmlns:a16="http://schemas.microsoft.com/office/drawing/2014/main" id="{29BAFA85-6ED0-5498-3A46-BE956F89D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49" y="838200"/>
            <a:ext cx="4168501" cy="5502117"/>
          </a:xfrm>
          <a:prstGeom prst="rect">
            <a:avLst/>
          </a:prstGeom>
        </p:spPr>
      </p:pic>
    </p:spTree>
    <p:extLst>
      <p:ext uri="{BB962C8B-B14F-4D97-AF65-F5344CB8AC3E}">
        <p14:creationId xmlns:p14="http://schemas.microsoft.com/office/powerpoint/2010/main" val="4250912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Settlement Sections Removed </a:t>
            </a:r>
          </a:p>
        </p:txBody>
      </p:sp>
      <p:sp>
        <p:nvSpPr>
          <p:cNvPr id="3" name="Content Placeholder 2"/>
          <p:cNvSpPr>
            <a:spLocks noGrp="1"/>
          </p:cNvSpPr>
          <p:nvPr>
            <p:ph idx="1"/>
          </p:nvPr>
        </p:nvSpPr>
        <p:spPr/>
        <p:txBody>
          <a:bodyPr/>
          <a:lstStyle/>
          <a:p>
            <a:r>
              <a:rPr lang="en-US" sz="1800" dirty="0"/>
              <a:t>6.7.1, Payments for Ancillary Service Capacity Sold in a Supplemental Ancillary Services Market (SASM) or Reconfiguration Supplemental Ancillary Services Market (RSASM)</a:t>
            </a:r>
          </a:p>
          <a:p>
            <a:r>
              <a:rPr lang="en-US" sz="1800" dirty="0"/>
              <a:t>6.7.2, Payments for Ancillary Service Capacity Assigned in Real-Time Operations</a:t>
            </a:r>
          </a:p>
          <a:p>
            <a:r>
              <a:rPr lang="en-US" sz="1800" dirty="0"/>
              <a:t>6.7.2.1, Charges for Infeasible Ancillary Service Capacity Due to Transmission </a:t>
            </a:r>
          </a:p>
          <a:p>
            <a:r>
              <a:rPr lang="en-US" sz="1800" dirty="0"/>
              <a:t>6.7.3, Charges for a Failure to Provide Ancillary Service</a:t>
            </a:r>
          </a:p>
          <a:p>
            <a:r>
              <a:rPr lang="en-US" sz="1800" dirty="0"/>
              <a:t>6.7.4, Adjustments to Cost Allocations for Ancillary Services Procurement</a:t>
            </a:r>
          </a:p>
          <a:p>
            <a:r>
              <a:rPr lang="en-US" sz="1800" dirty="0"/>
              <a:t>6.7.5, Real-Time Ancillary Service Imbalance Payment or Charge</a:t>
            </a:r>
          </a:p>
          <a:p>
            <a:r>
              <a:rPr lang="en-US" sz="1800" dirty="0"/>
              <a:t>6.7.6, Real-Time Ancillary Service Imbalance Revenue Neutrality Allocation</a:t>
            </a:r>
          </a:p>
          <a:p>
            <a:r>
              <a:rPr lang="en-US" sz="1800" dirty="0"/>
              <a:t>6.7.7, Adjustments to Net Cost Allocations for Real-Time Ancillary Services</a:t>
            </a:r>
          </a:p>
          <a:p>
            <a:endParaRPr lang="en-US" sz="1800" dirty="0"/>
          </a:p>
          <a:p>
            <a:pPr lvl="1"/>
            <a:endParaRPr lang="en-US" sz="1600" dirty="0"/>
          </a:p>
          <a:p>
            <a:endParaRPr lang="en-US" sz="2000" dirty="0"/>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spTree>
    <p:extLst>
      <p:ext uri="{BB962C8B-B14F-4D97-AF65-F5344CB8AC3E}">
        <p14:creationId xmlns:p14="http://schemas.microsoft.com/office/powerpoint/2010/main" val="936543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D93BD3E-1E9A-4970-A6F7-E7AC52762E0C}" type="slidenum">
              <a:rPr lang="en-US" smtClean="0"/>
              <a:pPr/>
              <a:t>36</a:t>
            </a:fld>
            <a:endParaRPr lang="en-US"/>
          </a:p>
        </p:txBody>
      </p:sp>
      <p:sp>
        <p:nvSpPr>
          <p:cNvPr id="3" name="Content Placeholder 2"/>
          <p:cNvSpPr>
            <a:spLocks noGrp="1"/>
          </p:cNvSpPr>
          <p:nvPr>
            <p:ph sz="half" idx="1"/>
          </p:nvPr>
        </p:nvSpPr>
        <p:spPr/>
        <p:txBody>
          <a:bodyPr/>
          <a:lstStyle/>
          <a:p>
            <a:pPr marL="0" indent="0" rtl="0" fontAlgn="ctr">
              <a:spcBef>
                <a:spcPts val="0"/>
              </a:spcBef>
              <a:spcAft>
                <a:spcPts val="0"/>
              </a:spcAft>
              <a:buNone/>
            </a:pPr>
            <a:r>
              <a:rPr lang="en-US" sz="1600" dirty="0">
                <a:effectLst/>
                <a:latin typeface="Calibri" panose="020F0502020204030204" pitchFamily="34" charset="0"/>
              </a:rPr>
              <a:t>Total of 34 Charge Types removed: </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RUFQAMTQSETOT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RDFQAMTQSETOT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RRFQAMTQSETOT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NSFQAMTQSETOT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ECRFQAMTQSETOT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RUINFQAMT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RDINFQAMT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RRINFQAMT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NSINFQAMT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ECRINFQAMT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RTRUAMT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RTRDAMT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RTRRAMT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RTNSAMT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RTECRAMT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RTPCRUAMTQSETOT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RTPCRDAMTQSETOT</a:t>
            </a:r>
          </a:p>
          <a:p>
            <a:pPr rtl="0" fontAlgn="ctr">
              <a:spcBef>
                <a:spcPts val="0"/>
              </a:spcBef>
              <a:spcAft>
                <a:spcPts val="0"/>
              </a:spcAft>
              <a:buFont typeface="Courier New" panose="02070309020205020404" pitchFamily="49" charset="0"/>
              <a:buChar char="o"/>
            </a:pPr>
            <a:endParaRPr lang="en-US" sz="1600" dirty="0">
              <a:effectLst/>
              <a:latin typeface="Calibri" panose="020F0502020204030204" pitchFamily="34" charset="0"/>
            </a:endParaRPr>
          </a:p>
          <a:p>
            <a:endParaRPr lang="en-US" sz="1800" dirty="0"/>
          </a:p>
          <a:p>
            <a:pPr lvl="1"/>
            <a:endParaRPr lang="en-US" sz="1600" dirty="0"/>
          </a:p>
          <a:p>
            <a:endParaRPr lang="en-US" sz="2000" dirty="0"/>
          </a:p>
          <a:p>
            <a:endParaRPr lang="en-US" sz="2000" dirty="0"/>
          </a:p>
        </p:txBody>
      </p:sp>
      <p:sp>
        <p:nvSpPr>
          <p:cNvPr id="5" name="Content Placeholder 4">
            <a:extLst>
              <a:ext uri="{FF2B5EF4-FFF2-40B4-BE49-F238E27FC236}">
                <a16:creationId xmlns:a16="http://schemas.microsoft.com/office/drawing/2014/main" id="{C3EE9A3F-E0F3-8A81-4736-9A72147449FB}"/>
              </a:ext>
            </a:extLst>
          </p:cNvPr>
          <p:cNvSpPr>
            <a:spLocks noGrp="1"/>
          </p:cNvSpPr>
          <p:nvPr>
            <p:ph sz="half" idx="2"/>
          </p:nvPr>
        </p:nvSpPr>
        <p:spPr/>
        <p:txBody>
          <a:bodyPr/>
          <a:lstStyle/>
          <a:p>
            <a:pPr marL="0" indent="0" rtl="0" fontAlgn="ctr">
              <a:spcBef>
                <a:spcPts val="0"/>
              </a:spcBef>
              <a:spcAft>
                <a:spcPts val="0"/>
              </a:spcAft>
              <a:buNone/>
            </a:pPr>
            <a:endParaRPr lang="en-US" sz="1600" dirty="0">
              <a:effectLst/>
              <a:latin typeface="Calibri" panose="020F0502020204030204" pitchFamily="34" charset="0"/>
            </a:endParaRP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RTPCRRAMTQSETOT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RTPCNSAMTQSETOT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RTPCECRAMTQSETOT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RTAURUAMTQSETOT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RTAURRAMTQSETOT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RTAUECRAMTQSETOT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NETARTRUAMT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NETARTRRAMT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NETARTECRAMT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RTASIAMT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RTRDASIAMT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RTRUCRSVAMT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RTRDRUCRSVAMT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LAASIRNAMT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LARDASIRNAMT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BDAMTQSETOT (renamed)</a:t>
            </a:r>
          </a:p>
          <a:p>
            <a:pPr indent="-285750" fontAlgn="ctr">
              <a:spcBef>
                <a:spcPts val="0"/>
              </a:spcBef>
              <a:spcAft>
                <a:spcPts val="800"/>
              </a:spcAft>
              <a:buFont typeface="Courier New" panose="02070309020205020404" pitchFamily="49" charset="0"/>
              <a:buChar char="o"/>
            </a:pPr>
            <a:r>
              <a:rPr lang="en-US" sz="1600" dirty="0">
                <a:effectLst/>
                <a:latin typeface="Calibri" panose="020F0502020204030204" pitchFamily="34" charset="0"/>
              </a:rPr>
              <a:t>LABPDAMT (renamed)</a:t>
            </a:r>
          </a:p>
          <a:p>
            <a:endParaRPr lang="en-US" dirty="0"/>
          </a:p>
        </p:txBody>
      </p:sp>
      <p:sp>
        <p:nvSpPr>
          <p:cNvPr id="2" name="Title 1"/>
          <p:cNvSpPr>
            <a:spLocks noGrp="1"/>
          </p:cNvSpPr>
          <p:nvPr>
            <p:ph type="title"/>
          </p:nvPr>
        </p:nvSpPr>
        <p:spPr/>
        <p:txBody>
          <a:bodyPr/>
          <a:lstStyle/>
          <a:p>
            <a:r>
              <a:rPr lang="en-US" dirty="0"/>
              <a:t>Settlement Charge Types Removed </a:t>
            </a:r>
          </a:p>
        </p:txBody>
      </p:sp>
    </p:spTree>
    <p:extLst>
      <p:ext uri="{BB962C8B-B14F-4D97-AF65-F5344CB8AC3E}">
        <p14:creationId xmlns:p14="http://schemas.microsoft.com/office/powerpoint/2010/main" val="3653126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D93BD3E-1E9A-4970-A6F7-E7AC52762E0C}" type="slidenum">
              <a:rPr lang="en-US" smtClean="0"/>
              <a:pPr/>
              <a:t>37</a:t>
            </a:fld>
            <a:endParaRPr lang="en-US"/>
          </a:p>
        </p:txBody>
      </p:sp>
      <p:sp>
        <p:nvSpPr>
          <p:cNvPr id="3" name="Content Placeholder 2"/>
          <p:cNvSpPr>
            <a:spLocks noGrp="1"/>
          </p:cNvSpPr>
          <p:nvPr>
            <p:ph sz="half" idx="1"/>
          </p:nvPr>
        </p:nvSpPr>
        <p:spPr/>
        <p:txBody>
          <a:bodyPr/>
          <a:lstStyle/>
          <a:p>
            <a:pPr marL="0" indent="0" rtl="0" fontAlgn="ctr">
              <a:spcBef>
                <a:spcPts val="0"/>
              </a:spcBef>
              <a:spcAft>
                <a:spcPts val="0"/>
              </a:spcAft>
              <a:buNone/>
            </a:pPr>
            <a:r>
              <a:rPr lang="en-US" sz="1600" dirty="0">
                <a:effectLst/>
                <a:latin typeface="Calibri" panose="020F0502020204030204" pitchFamily="34" charset="0"/>
              </a:rPr>
              <a:t>Total of 34 Charge Types added: </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DAPCRUOAMT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DAPCRDOAMT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DAPCRROAMT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DAPCNSOAMT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DAPCECROAMT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DARTPCRUAMT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DARTPCRDAMT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DARTPCRRAMT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DARTPCNSAMT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DARTPCECRAMT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RTDASAMT</a:t>
            </a:r>
          </a:p>
          <a:p>
            <a:pPr rtl="0" fontAlgn="ctr">
              <a:spcBef>
                <a:spcPts val="0"/>
              </a:spcBef>
              <a:spcAft>
                <a:spcPts val="0"/>
              </a:spcAft>
              <a:buFont typeface="Courier New" panose="02070309020205020404" pitchFamily="49" charset="0"/>
              <a:buChar char="o"/>
            </a:pPr>
            <a:r>
              <a:rPr lang="en-US" sz="1600" dirty="0">
                <a:effectLst/>
                <a:latin typeface="Calibri" panose="020F0502020204030204" pitchFamily="34" charset="0"/>
              </a:rPr>
              <a:t>LARTDASAMT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RTRUIMBAMT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RTRDIMBAMT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RTRRIMBAMT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RTNSIMBAMT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RTECRIMBAMT</a:t>
            </a:r>
          </a:p>
          <a:p>
            <a:pPr lvl="1"/>
            <a:endParaRPr lang="en-US" sz="1600" dirty="0"/>
          </a:p>
          <a:p>
            <a:endParaRPr lang="en-US" sz="2000" dirty="0"/>
          </a:p>
          <a:p>
            <a:endParaRPr lang="en-US" sz="2000" dirty="0"/>
          </a:p>
        </p:txBody>
      </p:sp>
      <p:sp>
        <p:nvSpPr>
          <p:cNvPr id="5" name="Content Placeholder 4">
            <a:extLst>
              <a:ext uri="{FF2B5EF4-FFF2-40B4-BE49-F238E27FC236}">
                <a16:creationId xmlns:a16="http://schemas.microsoft.com/office/drawing/2014/main" id="{C3EE9A3F-E0F3-8A81-4736-9A72147449FB}"/>
              </a:ext>
            </a:extLst>
          </p:cNvPr>
          <p:cNvSpPr>
            <a:spLocks noGrp="1"/>
          </p:cNvSpPr>
          <p:nvPr>
            <p:ph sz="half" idx="2"/>
          </p:nvPr>
        </p:nvSpPr>
        <p:spPr/>
        <p:txBody>
          <a:bodyPr/>
          <a:lstStyle/>
          <a:p>
            <a:pPr marL="0" indent="0" rtl="0" fontAlgn="ctr">
              <a:spcBef>
                <a:spcPts val="0"/>
              </a:spcBef>
              <a:spcAft>
                <a:spcPts val="0"/>
              </a:spcAft>
              <a:buNone/>
            </a:pPr>
            <a:endParaRPr lang="en-US" sz="1600" dirty="0">
              <a:effectLst/>
              <a:latin typeface="Calibri" panose="020F0502020204030204" pitchFamily="34" charset="0"/>
            </a:endParaRP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RTRUOAMT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RTRDOAMT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RTRROAMT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RTNSOAMT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RTECROAMT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RTRUTOAMT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RTRDTOAMT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RTRRTOAMT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RTNSTOAMT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RTECRTOAMT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LARTRUAMT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LARTRDAMT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LARTRRAMT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LARTNSAMT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LARTECRAMT</a:t>
            </a:r>
          </a:p>
          <a:p>
            <a:pPr indent="-285750" fontAlgn="ctr">
              <a:spcBef>
                <a:spcPts val="0"/>
              </a:spcBef>
              <a:buFont typeface="Courier New" panose="02070309020205020404" pitchFamily="49" charset="0"/>
              <a:buChar char="o"/>
            </a:pPr>
            <a:r>
              <a:rPr lang="en-US" sz="1600" dirty="0">
                <a:effectLst/>
                <a:latin typeface="Calibri" panose="020F0502020204030204" pitchFamily="34" charset="0"/>
              </a:rPr>
              <a:t>SPDAMTQSETOT (renamed)</a:t>
            </a:r>
          </a:p>
          <a:p>
            <a:pPr indent="-285750" fontAlgn="ctr">
              <a:spcBef>
                <a:spcPts val="0"/>
              </a:spcBef>
              <a:spcAft>
                <a:spcPts val="800"/>
              </a:spcAft>
              <a:buFont typeface="Courier New" panose="02070309020205020404" pitchFamily="49" charset="0"/>
              <a:buChar char="o"/>
            </a:pPr>
            <a:r>
              <a:rPr lang="en-US" sz="1600" dirty="0">
                <a:effectLst/>
                <a:latin typeface="Calibri" panose="020F0502020204030204" pitchFamily="34" charset="0"/>
              </a:rPr>
              <a:t>LASPDAMT (renamed)</a:t>
            </a:r>
          </a:p>
          <a:p>
            <a:endParaRPr lang="en-US" dirty="0"/>
          </a:p>
        </p:txBody>
      </p:sp>
      <p:sp>
        <p:nvSpPr>
          <p:cNvPr id="2" name="Title 1"/>
          <p:cNvSpPr>
            <a:spLocks noGrp="1"/>
          </p:cNvSpPr>
          <p:nvPr>
            <p:ph type="title"/>
          </p:nvPr>
        </p:nvSpPr>
        <p:spPr/>
        <p:txBody>
          <a:bodyPr/>
          <a:lstStyle/>
          <a:p>
            <a:r>
              <a:rPr lang="en-US" dirty="0"/>
              <a:t>Settlement Charge Types Added </a:t>
            </a:r>
          </a:p>
        </p:txBody>
      </p:sp>
    </p:spTree>
    <p:extLst>
      <p:ext uri="{BB962C8B-B14F-4D97-AF65-F5344CB8AC3E}">
        <p14:creationId xmlns:p14="http://schemas.microsoft.com/office/powerpoint/2010/main" val="3776879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Settlement Statements, Invoices &amp; Extracts</a:t>
            </a:r>
          </a:p>
        </p:txBody>
      </p:sp>
      <p:sp>
        <p:nvSpPr>
          <p:cNvPr id="3" name="Content Placeholder 2"/>
          <p:cNvSpPr>
            <a:spLocks noGrp="1"/>
          </p:cNvSpPr>
          <p:nvPr>
            <p:ph idx="1"/>
          </p:nvPr>
        </p:nvSpPr>
        <p:spPr/>
        <p:txBody>
          <a:bodyPr/>
          <a:lstStyle/>
          <a:p>
            <a:endParaRPr lang="en-US" sz="1800" dirty="0"/>
          </a:p>
          <a:p>
            <a:r>
              <a:rPr lang="en-US" sz="1800" dirty="0"/>
              <a:t>No changes to the structure of Settlement Statements, Invoices and Extracts</a:t>
            </a:r>
          </a:p>
          <a:p>
            <a:pPr marL="0" indent="0">
              <a:buNone/>
            </a:pPr>
            <a:endParaRPr lang="en-US" sz="1800" dirty="0"/>
          </a:p>
          <a:p>
            <a:r>
              <a:rPr lang="en-US" sz="1800" dirty="0"/>
              <a:t>New charges and billing determinants will flow onto existing Statements and Extracts </a:t>
            </a:r>
          </a:p>
          <a:p>
            <a:endParaRPr lang="en-US" sz="1800" dirty="0"/>
          </a:p>
          <a:p>
            <a:endParaRPr lang="en-US" sz="2000" dirty="0"/>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spTree>
    <p:extLst>
      <p:ext uri="{BB962C8B-B14F-4D97-AF65-F5344CB8AC3E}">
        <p14:creationId xmlns:p14="http://schemas.microsoft.com/office/powerpoint/2010/main" val="3232314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518318"/>
          </a:xfrm>
        </p:spPr>
        <p:txBody>
          <a:bodyPr/>
          <a:lstStyle/>
          <a:p>
            <a:pPr algn="ctr"/>
            <a:r>
              <a:rPr lang="en-US" dirty="0"/>
              <a:t>Questions?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a:p>
        </p:txBody>
      </p:sp>
    </p:spTree>
    <p:extLst>
      <p:ext uri="{BB962C8B-B14F-4D97-AF65-F5344CB8AC3E}">
        <p14:creationId xmlns:p14="http://schemas.microsoft.com/office/powerpoint/2010/main" val="291019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Day-Ahead Ancillary Service Payment (new)</a:t>
            </a:r>
          </a:p>
        </p:txBody>
      </p:sp>
      <p:sp>
        <p:nvSpPr>
          <p:cNvPr id="3" name="Content Placeholder 2"/>
          <p:cNvSpPr>
            <a:spLocks noGrp="1"/>
          </p:cNvSpPr>
          <p:nvPr>
            <p:ph idx="1"/>
          </p:nvPr>
        </p:nvSpPr>
        <p:spPr/>
        <p:txBody>
          <a:bodyPr/>
          <a:lstStyle/>
          <a:p>
            <a:r>
              <a:rPr lang="en-US" sz="1600" dirty="0"/>
              <a:t>Description of Change: Adding Ancillary Service Only Offers in DAM; new charge type on DAM Settlement Statement </a:t>
            </a:r>
          </a:p>
          <a:p>
            <a:endParaRPr lang="en-US" sz="1600" dirty="0"/>
          </a:p>
          <a:p>
            <a:r>
              <a:rPr lang="en-US" sz="1600" dirty="0"/>
              <a:t>Protocol Section 4.6.4.1, Payments for Ancillary Services Procured in the DAM</a:t>
            </a:r>
          </a:p>
          <a:p>
            <a:pPr marL="0" indent="0">
              <a:buNone/>
            </a:pPr>
            <a:r>
              <a:rPr lang="en-US" sz="1600" dirty="0"/>
              <a:t> </a:t>
            </a:r>
          </a:p>
          <a:p>
            <a:r>
              <a:rPr lang="en-US" sz="1600" dirty="0"/>
              <a:t>Settlement below is for Reg-Up. Same Settlement changes for each AS type. </a:t>
            </a:r>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pic>
        <p:nvPicPr>
          <p:cNvPr id="6" name="Picture 5" descr="A picture containing text&#10;&#10;Description automatically generated">
            <a:extLst>
              <a:ext uri="{FF2B5EF4-FFF2-40B4-BE49-F238E27FC236}">
                <a16:creationId xmlns:a16="http://schemas.microsoft.com/office/drawing/2014/main" id="{8E90C1F3-E54A-539D-60A8-341E6985F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373" y="3429000"/>
            <a:ext cx="5921253" cy="944962"/>
          </a:xfrm>
          <a:prstGeom prst="rect">
            <a:avLst/>
          </a:prstGeom>
        </p:spPr>
      </p:pic>
    </p:spTree>
    <p:extLst>
      <p:ext uri="{BB962C8B-B14F-4D97-AF65-F5344CB8AC3E}">
        <p14:creationId xmlns:p14="http://schemas.microsoft.com/office/powerpoint/2010/main" val="1781393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547A-A470-8AFB-92D7-D27A91FF8ECD}"/>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EBE42BE6-1856-F833-B375-E5D5B3C08709}"/>
              </a:ext>
            </a:extLst>
          </p:cNvPr>
          <p:cNvSpPr>
            <a:spLocks noGrp="1"/>
          </p:cNvSpPr>
          <p:nvPr>
            <p:ph idx="1"/>
          </p:nvPr>
        </p:nvSpPr>
        <p:spPr/>
        <p:txBody>
          <a:bodyPr/>
          <a:lstStyle/>
          <a:p>
            <a:r>
              <a:rPr lang="en-US" sz="2400" dirty="0">
                <a:hlinkClick r:id="rId2"/>
              </a:rPr>
              <a:t>RTC Key Principles</a:t>
            </a:r>
            <a:endParaRPr lang="en-US" sz="2400" dirty="0">
              <a:hlinkClick r:id="rId3"/>
            </a:endParaRPr>
          </a:p>
          <a:p>
            <a:r>
              <a:rPr lang="en-US" sz="2400" dirty="0">
                <a:hlinkClick r:id="rId3"/>
              </a:rPr>
              <a:t>RTC Key Documents</a:t>
            </a:r>
            <a:endParaRPr lang="en-US" sz="2400" dirty="0"/>
          </a:p>
          <a:p>
            <a:r>
              <a:rPr lang="en-US" sz="2400" dirty="0">
                <a:hlinkClick r:id="rId4"/>
              </a:rPr>
              <a:t>BESTF Key Documents</a:t>
            </a:r>
            <a:endParaRPr lang="en-US" sz="2400" dirty="0"/>
          </a:p>
        </p:txBody>
      </p:sp>
      <p:sp>
        <p:nvSpPr>
          <p:cNvPr id="4" name="Slide Number Placeholder 3">
            <a:extLst>
              <a:ext uri="{FF2B5EF4-FFF2-40B4-BE49-F238E27FC236}">
                <a16:creationId xmlns:a16="http://schemas.microsoft.com/office/drawing/2014/main" id="{C14F293D-F1FA-3E82-83C6-BA7EB0A5CD6B}"/>
              </a:ext>
            </a:extLst>
          </p:cNvPr>
          <p:cNvSpPr>
            <a:spLocks noGrp="1"/>
          </p:cNvSpPr>
          <p:nvPr>
            <p:ph type="sldNum" sz="quarter" idx="4"/>
          </p:nvPr>
        </p:nvSpPr>
        <p:spPr/>
        <p:txBody>
          <a:bodyPr/>
          <a:lstStyle/>
          <a:p>
            <a:fld id="{1D93BD3E-1E9A-4970-A6F7-E7AC52762E0C}" type="slidenum">
              <a:rPr lang="en-US" smtClean="0"/>
              <a:pPr/>
              <a:t>40</a:t>
            </a:fld>
            <a:endParaRPr lang="en-US"/>
          </a:p>
        </p:txBody>
      </p:sp>
    </p:spTree>
    <p:extLst>
      <p:ext uri="{BB962C8B-B14F-4D97-AF65-F5344CB8AC3E}">
        <p14:creationId xmlns:p14="http://schemas.microsoft.com/office/powerpoint/2010/main" val="264331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Day-Ahead Ancillary Service Charge</a:t>
            </a:r>
          </a:p>
        </p:txBody>
      </p:sp>
      <p:sp>
        <p:nvSpPr>
          <p:cNvPr id="3" name="Content Placeholder 2"/>
          <p:cNvSpPr>
            <a:spLocks noGrp="1"/>
          </p:cNvSpPr>
          <p:nvPr>
            <p:ph idx="1"/>
          </p:nvPr>
        </p:nvSpPr>
        <p:spPr/>
        <p:txBody>
          <a:bodyPr/>
          <a:lstStyle/>
          <a:p>
            <a:r>
              <a:rPr lang="en-US" sz="1600" dirty="0"/>
              <a:t>Description of Change: Adding Ancillary Service Only Offers in DAM; new charge type on DAM Settlement Statement </a:t>
            </a:r>
          </a:p>
          <a:p>
            <a:endParaRPr lang="en-US" sz="1600" dirty="0"/>
          </a:p>
          <a:p>
            <a:r>
              <a:rPr lang="en-US" sz="1600" dirty="0"/>
              <a:t>Protocol Section 4.6.4.2, Charges for Ancillary Services Procured in the DAM</a:t>
            </a:r>
          </a:p>
          <a:p>
            <a:pPr marL="0" indent="0">
              <a:buNone/>
            </a:pPr>
            <a:r>
              <a:rPr lang="en-US" sz="1600" dirty="0"/>
              <a:t> </a:t>
            </a:r>
          </a:p>
          <a:p>
            <a:r>
              <a:rPr lang="en-US" sz="1600" dirty="0"/>
              <a:t>Settlement below is for Reg-Up. Same Settlement changes for each AS type. </a:t>
            </a:r>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17D5A315-76DB-BBDC-DFC4-F82A9DB49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006513"/>
            <a:ext cx="5936494" cy="3254022"/>
          </a:xfrm>
          <a:prstGeom prst="rect">
            <a:avLst/>
          </a:prstGeom>
        </p:spPr>
      </p:pic>
    </p:spTree>
    <p:extLst>
      <p:ext uri="{BB962C8B-B14F-4D97-AF65-F5344CB8AC3E}">
        <p14:creationId xmlns:p14="http://schemas.microsoft.com/office/powerpoint/2010/main" val="901086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Day-Ahead Congestion Revenue Rights </a:t>
            </a:r>
          </a:p>
        </p:txBody>
      </p:sp>
      <p:sp>
        <p:nvSpPr>
          <p:cNvPr id="3" name="Content Placeholder 2"/>
          <p:cNvSpPr>
            <a:spLocks noGrp="1"/>
          </p:cNvSpPr>
          <p:nvPr>
            <p:ph idx="1"/>
          </p:nvPr>
        </p:nvSpPr>
        <p:spPr/>
        <p:txBody>
          <a:bodyPr/>
          <a:lstStyle/>
          <a:p>
            <a:r>
              <a:rPr lang="en-US" sz="1600" dirty="0"/>
              <a:t>Description of Change: For minimum and maximum prices used for the source and sink settlement points, adding a new category for “ESR”</a:t>
            </a:r>
          </a:p>
          <a:p>
            <a:endParaRPr lang="en-US" sz="1600" dirty="0"/>
          </a:p>
          <a:p>
            <a:r>
              <a:rPr lang="en-US" sz="1600" dirty="0"/>
              <a:t>Protocol Section 7.9.1.3, Minimum and Maximum Resource Prices</a:t>
            </a:r>
          </a:p>
          <a:p>
            <a:endParaRPr lang="en-US" sz="1600" dirty="0"/>
          </a:p>
          <a:p>
            <a:endParaRPr lang="en-US" sz="1600" dirty="0"/>
          </a:p>
          <a:p>
            <a:endParaRPr lang="en-US" sz="1600" dirty="0"/>
          </a:p>
          <a:p>
            <a:endParaRPr lang="en-US" sz="1600" dirty="0"/>
          </a:p>
          <a:p>
            <a:endParaRPr lang="en-US" sz="1600" dirty="0"/>
          </a:p>
          <a:p>
            <a:r>
              <a:rPr lang="en-US" sz="1600" dirty="0"/>
              <a:t>Minimum Price (MINRESPR): </a:t>
            </a:r>
          </a:p>
          <a:p>
            <a:endParaRPr lang="en-US" sz="1600" dirty="0"/>
          </a:p>
          <a:p>
            <a:endParaRPr lang="en-US" sz="1600" dirty="0"/>
          </a:p>
          <a:p>
            <a:endParaRPr lang="en-US" sz="1600" dirty="0"/>
          </a:p>
          <a:p>
            <a:r>
              <a:rPr lang="en-US" sz="1600" dirty="0"/>
              <a:t>Maximum Price (MAXRESPR): </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6" name="Picture 5" descr="Text&#10;&#10;Description automatically generated">
            <a:extLst>
              <a:ext uri="{FF2B5EF4-FFF2-40B4-BE49-F238E27FC236}">
                <a16:creationId xmlns:a16="http://schemas.microsoft.com/office/drawing/2014/main" id="{E0DBC0CC-98FF-AB47-D75B-51001600C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373" y="2122112"/>
            <a:ext cx="6096528" cy="1440305"/>
          </a:xfrm>
          <a:prstGeom prst="rect">
            <a:avLst/>
          </a:prstGeom>
        </p:spPr>
      </p:pic>
      <p:pic>
        <p:nvPicPr>
          <p:cNvPr id="8" name="Picture 7">
            <a:extLst>
              <a:ext uri="{FF2B5EF4-FFF2-40B4-BE49-F238E27FC236}">
                <a16:creationId xmlns:a16="http://schemas.microsoft.com/office/drawing/2014/main" id="{6CD8075A-C99F-5B4E-A34E-811EA7B0E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373" y="3947104"/>
            <a:ext cx="6111770" cy="74682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9D7F489-0D71-FF27-E4CF-D8C6379BA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6804" y="5114711"/>
            <a:ext cx="6088908" cy="792549"/>
          </a:xfrm>
          <a:prstGeom prst="rect">
            <a:avLst/>
          </a:prstGeom>
        </p:spPr>
      </p:pic>
    </p:spTree>
    <p:extLst>
      <p:ext uri="{BB962C8B-B14F-4D97-AF65-F5344CB8AC3E}">
        <p14:creationId xmlns:p14="http://schemas.microsoft.com/office/powerpoint/2010/main" val="1427920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Offer Curve Cost Caps</a:t>
            </a:r>
          </a:p>
        </p:txBody>
      </p:sp>
      <p:sp>
        <p:nvSpPr>
          <p:cNvPr id="3" name="Content Placeholder 2"/>
          <p:cNvSpPr>
            <a:spLocks noGrp="1"/>
          </p:cNvSpPr>
          <p:nvPr>
            <p:ph idx="1"/>
          </p:nvPr>
        </p:nvSpPr>
        <p:spPr/>
        <p:txBody>
          <a:bodyPr/>
          <a:lstStyle/>
          <a:p>
            <a:r>
              <a:rPr lang="en-US" sz="1600" dirty="0"/>
              <a:t>Description of Change: </a:t>
            </a:r>
          </a:p>
          <a:p>
            <a:pPr lvl="1"/>
            <a:r>
              <a:rPr lang="en-US" sz="1400" dirty="0"/>
              <a:t>Changing the value of the cost categories “Other” and “RMR Resource”; Adding a new category for “Energy Storage Resource”</a:t>
            </a:r>
          </a:p>
          <a:p>
            <a:pPr lvl="1"/>
            <a:r>
              <a:rPr lang="en-US" sz="1400" dirty="0"/>
              <a:t>Values are utilized in the calculations of Day-Ahead Average Incremental Energy Cost (DAAIEC) and Real-Time Energy Offer Curve Cost Cap (RTEOCOST)  </a:t>
            </a:r>
          </a:p>
          <a:p>
            <a:pPr lvl="1"/>
            <a:r>
              <a:rPr lang="en-US" sz="1400" dirty="0"/>
              <a:t>DAAIEC is utilized in DAM Make-Whole Payments; ESRs are excluded from DAAIEC</a:t>
            </a:r>
          </a:p>
          <a:p>
            <a:pPr lvl="1"/>
            <a:r>
              <a:rPr lang="en-US" sz="1400" dirty="0"/>
              <a:t>RTEOCOST is utilized in RUC Make-Whole Payments, HDLO Payments, and VSS Payments</a:t>
            </a:r>
            <a:endParaRPr lang="en-US" sz="1600" dirty="0"/>
          </a:p>
          <a:p>
            <a:r>
              <a:rPr lang="en-US" sz="1600" dirty="0"/>
              <a:t>Protocol Section 4.4.9.3.3, Energy Offer Curve Cost Caps</a:t>
            </a:r>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pic>
        <p:nvPicPr>
          <p:cNvPr id="6" name="Picture 5" descr="Graphical user interface, text, application&#10;&#10;Description automatically generated">
            <a:extLst>
              <a:ext uri="{FF2B5EF4-FFF2-40B4-BE49-F238E27FC236}">
                <a16:creationId xmlns:a16="http://schemas.microsoft.com/office/drawing/2014/main" id="{38EBCB3D-27CC-FA27-5916-666C6EC77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124200"/>
            <a:ext cx="4902826" cy="329962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400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HDLO Energy Payment  </a:t>
            </a:r>
          </a:p>
        </p:txBody>
      </p:sp>
      <p:sp>
        <p:nvSpPr>
          <p:cNvPr id="3" name="Content Placeholder 2"/>
          <p:cNvSpPr>
            <a:spLocks noGrp="1"/>
          </p:cNvSpPr>
          <p:nvPr>
            <p:ph idx="1"/>
          </p:nvPr>
        </p:nvSpPr>
        <p:spPr/>
        <p:txBody>
          <a:bodyPr/>
          <a:lstStyle/>
          <a:p>
            <a:r>
              <a:rPr lang="en-US" sz="1600" dirty="0"/>
              <a:t>Description of Change: </a:t>
            </a:r>
          </a:p>
          <a:p>
            <a:pPr lvl="1"/>
            <a:r>
              <a:rPr lang="en-US" sz="1400" dirty="0"/>
              <a:t>Remove Real-Time Reserve Price for On-Line Reserves (RTRSVPOR) from calculation</a:t>
            </a:r>
          </a:p>
          <a:p>
            <a:pPr lvl="1"/>
            <a:r>
              <a:rPr lang="en-US" sz="1400" dirty="0"/>
              <a:t>Clarify that an ESR will qualify for HDLO payment if they were directed to reduce power</a:t>
            </a:r>
          </a:p>
          <a:p>
            <a:endParaRPr lang="en-US" sz="1600" dirty="0"/>
          </a:p>
          <a:p>
            <a:r>
              <a:rPr lang="en-US" sz="1600" dirty="0"/>
              <a:t>Protocol Section 6.6.3.6, Real-Time High Dispatch Limit Override Energy Payment </a:t>
            </a:r>
          </a:p>
          <a:p>
            <a:endParaRPr lang="en-US" sz="1600" dirty="0"/>
          </a:p>
          <a:p>
            <a:endParaRPr lang="en-US" sz="1600" dirty="0"/>
          </a:p>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7" name="Picture 6" descr="Text&#10;&#10;Description automatically generated">
            <a:extLst>
              <a:ext uri="{FF2B5EF4-FFF2-40B4-BE49-F238E27FC236}">
                <a16:creationId xmlns:a16="http://schemas.microsoft.com/office/drawing/2014/main" id="{54F14537-0EEC-ED43-096C-5C836FF1F8DC}"/>
              </a:ext>
            </a:extLst>
          </p:cNvPr>
          <p:cNvPicPr>
            <a:picLocks noChangeAspect="1"/>
          </p:cNvPicPr>
          <p:nvPr/>
        </p:nvPicPr>
        <p:blipFill rotWithShape="1">
          <a:blip r:embed="rId2">
            <a:extLst>
              <a:ext uri="{28A0092B-C50C-407E-A947-70E740481C1C}">
                <a14:useLocalDpi xmlns:a14="http://schemas.microsoft.com/office/drawing/2010/main" val="0"/>
              </a:ext>
            </a:extLst>
          </a:blip>
          <a:srcRect b="22542"/>
          <a:stretch/>
        </p:blipFill>
        <p:spPr>
          <a:xfrm>
            <a:off x="1371600" y="5029200"/>
            <a:ext cx="5928874" cy="838200"/>
          </a:xfrm>
          <a:prstGeom prst="rect">
            <a:avLst/>
          </a:prstGeom>
        </p:spPr>
      </p:pic>
      <p:pic>
        <p:nvPicPr>
          <p:cNvPr id="11" name="Picture 10" descr="Text, letter&#10;&#10;Description automatically generated">
            <a:extLst>
              <a:ext uri="{FF2B5EF4-FFF2-40B4-BE49-F238E27FC236}">
                <a16:creationId xmlns:a16="http://schemas.microsoft.com/office/drawing/2014/main" id="{7E1886C0-311F-E9C9-C46E-8BE746BFB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438400"/>
            <a:ext cx="5959356" cy="2400508"/>
          </a:xfrm>
          <a:prstGeom prst="rect">
            <a:avLst/>
          </a:prstGeom>
        </p:spPr>
      </p:pic>
    </p:spTree>
    <p:extLst>
      <p:ext uri="{BB962C8B-B14F-4D97-AF65-F5344CB8AC3E}">
        <p14:creationId xmlns:p14="http://schemas.microsoft.com/office/powerpoint/2010/main" val="241163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Set-Point Deviation</a:t>
            </a:r>
          </a:p>
        </p:txBody>
      </p:sp>
      <p:sp>
        <p:nvSpPr>
          <p:cNvPr id="3" name="Content Placeholder 2"/>
          <p:cNvSpPr>
            <a:spLocks noGrp="1"/>
          </p:cNvSpPr>
          <p:nvPr>
            <p:ph idx="1"/>
          </p:nvPr>
        </p:nvSpPr>
        <p:spPr/>
        <p:txBody>
          <a:bodyPr/>
          <a:lstStyle/>
          <a:p>
            <a:r>
              <a:rPr lang="en-US" sz="1800" dirty="0"/>
              <a:t>Description of Change:</a:t>
            </a:r>
          </a:p>
          <a:p>
            <a:pPr lvl="1"/>
            <a:r>
              <a:rPr lang="en-US" sz="1600" dirty="0"/>
              <a:t>Renames charge from Base-Point Deviation to Set-Point Deviation; will also rename charge type on RTM Settlement Statement</a:t>
            </a:r>
          </a:p>
          <a:p>
            <a:pPr lvl="1"/>
            <a:r>
              <a:rPr lang="en-US" sz="1600" dirty="0"/>
              <a:t>Renames AABP to AASP for all SPD calculations</a:t>
            </a:r>
          </a:p>
          <a:p>
            <a:pPr lvl="1"/>
            <a:r>
              <a:rPr lang="en-US" sz="1600" dirty="0"/>
              <a:t>Utilizes UDSP instead of BP + Regulation for AASP calculation </a:t>
            </a:r>
          </a:p>
          <a:p>
            <a:pPr lvl="1"/>
            <a:r>
              <a:rPr lang="en-US" sz="1600" dirty="0"/>
              <a:t>Adds a new SPD calculation for ESRs based on evaluation for over and under performance</a:t>
            </a:r>
          </a:p>
          <a:p>
            <a:pPr lvl="1"/>
            <a:r>
              <a:rPr lang="en-US" sz="1600" dirty="0"/>
              <a:t>Tolerance threshold set at 3% or 3MW</a:t>
            </a:r>
          </a:p>
          <a:p>
            <a:pPr lvl="1"/>
            <a:r>
              <a:rPr lang="en-US" sz="1600" dirty="0"/>
              <a:t>Removes exemption for Dynamically Scheduled Resources (NPRR1000)</a:t>
            </a:r>
            <a:endParaRPr lang="en-US" sz="1800" dirty="0"/>
          </a:p>
          <a:p>
            <a:r>
              <a:rPr lang="en-US" sz="1800" dirty="0"/>
              <a:t>Protocol Section 6.6.5, Set Point Deviation Charge</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6" name="Picture 5" descr="Text, application, letter&#10;&#10;Description automatically generated">
            <a:extLst>
              <a:ext uri="{FF2B5EF4-FFF2-40B4-BE49-F238E27FC236}">
                <a16:creationId xmlns:a16="http://schemas.microsoft.com/office/drawing/2014/main" id="{CBD98759-513A-5B5F-E3A9-603061C9C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962400"/>
            <a:ext cx="5635264" cy="2481148"/>
          </a:xfrm>
          <a:prstGeom prst="rect">
            <a:avLst/>
          </a:prstGeom>
        </p:spPr>
      </p:pic>
    </p:spTree>
    <p:extLst>
      <p:ext uri="{BB962C8B-B14F-4D97-AF65-F5344CB8AC3E}">
        <p14:creationId xmlns:p14="http://schemas.microsoft.com/office/powerpoint/2010/main" val="3065877237"/>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D3683894B5264EB8E83338F6BA777E" ma:contentTypeVersion="0" ma:contentTypeDescription="Create a new document." ma:contentTypeScope="" ma:versionID="6d9fae79e75f4a0e2854e81853c40662">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E9AA12-8AF9-4AA6-90FE-24669859CDF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34af464-7aa1-4edd-9be4-83dffc1cb926"/>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73B813C5-B896-4665-8CDA-23C23DD459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9243</TotalTime>
  <Words>2148</Words>
  <Application>Microsoft Office PowerPoint</Application>
  <PresentationFormat>On-screen Show (4:3)</PresentationFormat>
  <Paragraphs>345</Paragraphs>
  <Slides>40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40</vt:i4>
      </vt:variant>
    </vt:vector>
  </HeadingPairs>
  <TitlesOfParts>
    <vt:vector size="45" baseType="lpstr">
      <vt:lpstr>Arial</vt:lpstr>
      <vt:lpstr>Calibri</vt:lpstr>
      <vt:lpstr>Courier New</vt:lpstr>
      <vt:lpstr>1_Custom Design</vt:lpstr>
      <vt:lpstr>Office Theme</vt:lpstr>
      <vt:lpstr>PowerPoint Presentation</vt:lpstr>
      <vt:lpstr>Settlement Overview</vt:lpstr>
      <vt:lpstr>Day-Ahead Make-Whole Payment </vt:lpstr>
      <vt:lpstr>Day-Ahead Ancillary Service Payment (new)</vt:lpstr>
      <vt:lpstr>Day-Ahead Ancillary Service Charge</vt:lpstr>
      <vt:lpstr>Day-Ahead Congestion Revenue Rights </vt:lpstr>
      <vt:lpstr>Energy Offer Curve Cost Caps</vt:lpstr>
      <vt:lpstr>Real-Time HDLO Energy Payment  </vt:lpstr>
      <vt:lpstr>Set-Point Deviation</vt:lpstr>
      <vt:lpstr>Set-Point Deviation (cont.)</vt:lpstr>
      <vt:lpstr>Set-Point Deviation (cont.)</vt:lpstr>
      <vt:lpstr>Set-Point Deviation (cont.)</vt:lpstr>
      <vt:lpstr>Voltage Support Service VAr Payment</vt:lpstr>
      <vt:lpstr>Voltage Support Service Lost Opportunity Payment</vt:lpstr>
      <vt:lpstr>Emergency Operations Payment</vt:lpstr>
      <vt:lpstr>Emergency Operations Payment (cont.)</vt:lpstr>
      <vt:lpstr>Emergency Operations Payment (cont.)</vt:lpstr>
      <vt:lpstr>Switchable Generation Make-Whole Payment</vt:lpstr>
      <vt:lpstr>Real-Time Settlement for updated DAM AS Obligations (new)</vt:lpstr>
      <vt:lpstr>Real-Time Ancillary Service Settlement (new)</vt:lpstr>
      <vt:lpstr>Real-Time Ancillary Service Settlement (cont.)</vt:lpstr>
      <vt:lpstr>Real-Time Derated AS Capability Payment (new)</vt:lpstr>
      <vt:lpstr>Real-Time Derated AS Capability Charge (new)</vt:lpstr>
      <vt:lpstr>Settlement for MP Impacted by Omissions or Manual Actions to Resolve DAM</vt:lpstr>
      <vt:lpstr>Default Uplift Invoices</vt:lpstr>
      <vt:lpstr>Market Suspension Payment </vt:lpstr>
      <vt:lpstr>Market Suspension Payment (cont.) </vt:lpstr>
      <vt:lpstr>Market Suspension Charge </vt:lpstr>
      <vt:lpstr>RUC Make-Whole Payments</vt:lpstr>
      <vt:lpstr>RUC Make-Whole Payments (cont.)</vt:lpstr>
      <vt:lpstr>RUC Clawback Charges </vt:lpstr>
      <vt:lpstr>RUC Decommitment Payment </vt:lpstr>
      <vt:lpstr>RUC Capacity Short </vt:lpstr>
      <vt:lpstr>RUC Capacity Short (cont.)</vt:lpstr>
      <vt:lpstr>Settlement Sections Removed </vt:lpstr>
      <vt:lpstr>Settlement Charge Types Removed </vt:lpstr>
      <vt:lpstr>Settlement Charge Types Added </vt:lpstr>
      <vt:lpstr>Settlement Statements, Invoices &amp; Extracts</vt:lpstr>
      <vt:lpstr>Questions?</vt:lpstr>
      <vt:lpstr>Appendix</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Repa, Lisa</cp:lastModifiedBy>
  <cp:revision>203</cp:revision>
  <cp:lastPrinted>2016-01-21T20:53:15Z</cp:lastPrinted>
  <dcterms:created xsi:type="dcterms:W3CDTF">2016-01-21T15:20:31Z</dcterms:created>
  <dcterms:modified xsi:type="dcterms:W3CDTF">2024-08-08T15:45:57Z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0x010100D9D3683894B5264EB8E83338F6BA777E</vt:lpwstr>
  </property>
  <property fmtid="{D5CDD505-2E9C-101B-9397-08002B2CF9AE}" pid="3" name="MSIP_Label_7084cbda-52b8-46fb-a7b7-cb5bd465ed85_Enabled">
    <vt:lpwstr>true</vt:lpwstr>
  </property>
  <property fmtid="{D5CDD505-2E9C-101B-9397-08002B2CF9AE}" pid="4" name="MSIP_Label_7084cbda-52b8-46fb-a7b7-cb5bd465ed85_SetDate">
    <vt:lpwstr>2024-07-11T17:19:03Z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452d5f8e-ccfe-4368-93f4-8bb354d777f0</vt:lpwstr>
  </property>
  <property fmtid="{D5CDD505-2E9C-101B-9397-08002B2CF9AE}" pid="9" name="MSIP_Label_7084cbda-52b8-46fb-a7b7-cb5bd465ed85_ContentBits">
    <vt:lpwstr>0</vt:lpwstr>
  </property>
</Properties>
</file>