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4"/>
  </p:notesMasterIdLst>
  <p:handoutMasterIdLst>
    <p:handoutMasterId r:id="rId15"/>
  </p:handoutMasterIdLst>
  <p:sldIdLst>
    <p:sldId id="260" r:id="rId7"/>
    <p:sldId id="257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45" autoAdjust="0"/>
    <p:restoredTop sz="90129" autoAdjust="0"/>
  </p:normalViewPr>
  <p:slideViewPr>
    <p:cSldViewPr showGuides="1">
      <p:cViewPr varScale="1">
        <p:scale>
          <a:sx n="58" d="100"/>
          <a:sy n="58" d="100"/>
        </p:scale>
        <p:origin x="1704" y="4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dirty="0"/>
              <a:t>Historical Performance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QueryDetail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Sheet1!$A$11:$A$22</c:f>
              <c:strCache>
                <c:ptCount val="12"/>
                <c:pt idx="0">
                  <c:v>2023/08</c:v>
                </c:pt>
                <c:pt idx="1">
                  <c:v>2023/09</c:v>
                </c:pt>
                <c:pt idx="2">
                  <c:v>2023/10</c:v>
                </c:pt>
                <c:pt idx="3">
                  <c:v>2023/11</c:v>
                </c:pt>
                <c:pt idx="4">
                  <c:v>2023/12</c:v>
                </c:pt>
                <c:pt idx="5">
                  <c:v>2024/01</c:v>
                </c:pt>
                <c:pt idx="6">
                  <c:v>2024/02</c:v>
                </c:pt>
                <c:pt idx="7">
                  <c:v>2024/03</c:v>
                </c:pt>
                <c:pt idx="8">
                  <c:v>2024/04</c:v>
                </c:pt>
                <c:pt idx="9">
                  <c:v>2024/05</c:v>
                </c:pt>
                <c:pt idx="10">
                  <c:v>2024/06</c:v>
                </c:pt>
                <c:pt idx="11">
                  <c:v>2024/07</c:v>
                </c:pt>
              </c:strCache>
            </c:strRef>
          </c:cat>
          <c:val>
            <c:numRef>
              <c:f>Sheet1!$B$11:$B$22</c:f>
              <c:numCache>
                <c:formatCode>General</c:formatCode>
                <c:ptCount val="12"/>
                <c:pt idx="0">
                  <c:v>0.28000000000000003</c:v>
                </c:pt>
                <c:pt idx="1">
                  <c:v>0.35</c:v>
                </c:pt>
                <c:pt idx="2">
                  <c:v>0.35</c:v>
                </c:pt>
                <c:pt idx="3" formatCode="0.00">
                  <c:v>0.39</c:v>
                </c:pt>
                <c:pt idx="4">
                  <c:v>0.37</c:v>
                </c:pt>
                <c:pt idx="5">
                  <c:v>0.41</c:v>
                </c:pt>
                <c:pt idx="6">
                  <c:v>0.4</c:v>
                </c:pt>
                <c:pt idx="7">
                  <c:v>0.32</c:v>
                </c:pt>
                <c:pt idx="8">
                  <c:v>0.24</c:v>
                </c:pt>
                <c:pt idx="9">
                  <c:v>0.24</c:v>
                </c:pt>
                <c:pt idx="10">
                  <c:v>0.26</c:v>
                </c:pt>
                <c:pt idx="11">
                  <c:v>0.22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4CD-4206-A26E-620836DBFDF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QueryList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Sheet1!$A$11:$A$22</c:f>
              <c:strCache>
                <c:ptCount val="12"/>
                <c:pt idx="0">
                  <c:v>2023/08</c:v>
                </c:pt>
                <c:pt idx="1">
                  <c:v>2023/09</c:v>
                </c:pt>
                <c:pt idx="2">
                  <c:v>2023/10</c:v>
                </c:pt>
                <c:pt idx="3">
                  <c:v>2023/11</c:v>
                </c:pt>
                <c:pt idx="4">
                  <c:v>2023/12</c:v>
                </c:pt>
                <c:pt idx="5">
                  <c:v>2024/01</c:v>
                </c:pt>
                <c:pt idx="6">
                  <c:v>2024/02</c:v>
                </c:pt>
                <c:pt idx="7">
                  <c:v>2024/03</c:v>
                </c:pt>
                <c:pt idx="8">
                  <c:v>2024/04</c:v>
                </c:pt>
                <c:pt idx="9">
                  <c:v>2024/05</c:v>
                </c:pt>
                <c:pt idx="10">
                  <c:v>2024/06</c:v>
                </c:pt>
                <c:pt idx="11">
                  <c:v>2024/07</c:v>
                </c:pt>
              </c:strCache>
            </c:strRef>
          </c:cat>
          <c:val>
            <c:numRef>
              <c:f>Sheet1!$C$11:$C$22</c:f>
              <c:numCache>
                <c:formatCode>General</c:formatCode>
                <c:ptCount val="12"/>
                <c:pt idx="0">
                  <c:v>2.2599999999999998</c:v>
                </c:pt>
                <c:pt idx="1">
                  <c:v>2.4500000000000002</c:v>
                </c:pt>
                <c:pt idx="2">
                  <c:v>2.46</c:v>
                </c:pt>
                <c:pt idx="3" formatCode="0.00">
                  <c:v>2.0099999999999998</c:v>
                </c:pt>
                <c:pt idx="4">
                  <c:v>2.04</c:v>
                </c:pt>
                <c:pt idx="5">
                  <c:v>2.14</c:v>
                </c:pt>
                <c:pt idx="6">
                  <c:v>1.94</c:v>
                </c:pt>
                <c:pt idx="7">
                  <c:v>1.77</c:v>
                </c:pt>
                <c:pt idx="8">
                  <c:v>0.56999999999999995</c:v>
                </c:pt>
                <c:pt idx="9">
                  <c:v>0.66</c:v>
                </c:pt>
                <c:pt idx="10">
                  <c:v>0.69</c:v>
                </c:pt>
                <c:pt idx="11">
                  <c:v>0.99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4CD-4206-A26E-620836DBFDF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Update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Sheet1!$A$11:$A$22</c:f>
              <c:strCache>
                <c:ptCount val="12"/>
                <c:pt idx="0">
                  <c:v>2023/08</c:v>
                </c:pt>
                <c:pt idx="1">
                  <c:v>2023/09</c:v>
                </c:pt>
                <c:pt idx="2">
                  <c:v>2023/10</c:v>
                </c:pt>
                <c:pt idx="3">
                  <c:v>2023/11</c:v>
                </c:pt>
                <c:pt idx="4">
                  <c:v>2023/12</c:v>
                </c:pt>
                <c:pt idx="5">
                  <c:v>2024/01</c:v>
                </c:pt>
                <c:pt idx="6">
                  <c:v>2024/02</c:v>
                </c:pt>
                <c:pt idx="7">
                  <c:v>2024/03</c:v>
                </c:pt>
                <c:pt idx="8">
                  <c:v>2024/04</c:v>
                </c:pt>
                <c:pt idx="9">
                  <c:v>2024/05</c:v>
                </c:pt>
                <c:pt idx="10">
                  <c:v>2024/06</c:v>
                </c:pt>
                <c:pt idx="11">
                  <c:v>2024/07</c:v>
                </c:pt>
              </c:strCache>
            </c:strRef>
          </c:cat>
          <c:val>
            <c:numRef>
              <c:f>Sheet1!$D$11:$D$22</c:f>
              <c:numCache>
                <c:formatCode>General</c:formatCode>
                <c:ptCount val="12"/>
                <c:pt idx="0">
                  <c:v>0.49</c:v>
                </c:pt>
                <c:pt idx="1">
                  <c:v>0.49</c:v>
                </c:pt>
                <c:pt idx="2">
                  <c:v>0.52</c:v>
                </c:pt>
                <c:pt idx="3" formatCode="0.00">
                  <c:v>0.6</c:v>
                </c:pt>
                <c:pt idx="4">
                  <c:v>0.62</c:v>
                </c:pt>
                <c:pt idx="5">
                  <c:v>0.61</c:v>
                </c:pt>
                <c:pt idx="6">
                  <c:v>0.6</c:v>
                </c:pt>
                <c:pt idx="7">
                  <c:v>0.53</c:v>
                </c:pt>
                <c:pt idx="8">
                  <c:v>0.35</c:v>
                </c:pt>
                <c:pt idx="9">
                  <c:v>0.35</c:v>
                </c:pt>
                <c:pt idx="10">
                  <c:v>0.63</c:v>
                </c:pt>
                <c:pt idx="11">
                  <c:v>0.34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4CD-4206-A26E-620836DBFD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ListServ</a:t>
            </a:r>
            <a:r>
              <a:rPr lang="en-US" dirty="0"/>
              <a:t> Recipient</a:t>
            </a:r>
            <a:r>
              <a:rPr lang="en-US" baseline="0" dirty="0"/>
              <a:t> Trends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Sheet1!$A$13:$A$23</c:f>
              <c:strCache>
                <c:ptCount val="11"/>
                <c:pt idx="0">
                  <c:v>2023/08</c:v>
                </c:pt>
                <c:pt idx="1">
                  <c:v>2023/09</c:v>
                </c:pt>
                <c:pt idx="2">
                  <c:v>2023/10</c:v>
                </c:pt>
                <c:pt idx="3">
                  <c:v>2023/12</c:v>
                </c:pt>
                <c:pt idx="4">
                  <c:v>2024/01</c:v>
                </c:pt>
                <c:pt idx="5">
                  <c:v>2024/02</c:v>
                </c:pt>
                <c:pt idx="6">
                  <c:v>2024/03</c:v>
                </c:pt>
                <c:pt idx="7">
                  <c:v>2024/04</c:v>
                </c:pt>
                <c:pt idx="8">
                  <c:v>2024/05</c:v>
                </c:pt>
                <c:pt idx="9">
                  <c:v>2024/06</c:v>
                </c:pt>
                <c:pt idx="10">
                  <c:v>2024/07</c:v>
                </c:pt>
              </c:strCache>
            </c:strRef>
          </c:cat>
          <c:val>
            <c:numRef>
              <c:f>Sheet1!$B$13:$B$23</c:f>
              <c:numCache>
                <c:formatCode>General</c:formatCode>
                <c:ptCount val="11"/>
                <c:pt idx="0">
                  <c:v>631492</c:v>
                </c:pt>
                <c:pt idx="1">
                  <c:v>504795</c:v>
                </c:pt>
                <c:pt idx="2">
                  <c:v>395398</c:v>
                </c:pt>
                <c:pt idx="3">
                  <c:v>312236</c:v>
                </c:pt>
                <c:pt idx="4">
                  <c:v>458584</c:v>
                </c:pt>
                <c:pt idx="5">
                  <c:v>325727</c:v>
                </c:pt>
                <c:pt idx="6">
                  <c:v>391033</c:v>
                </c:pt>
                <c:pt idx="7">
                  <c:v>378310</c:v>
                </c:pt>
                <c:pt idx="8">
                  <c:v>505788</c:v>
                </c:pt>
                <c:pt idx="9">
                  <c:v>480493</c:v>
                </c:pt>
                <c:pt idx="10">
                  <c:v>524774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20C-4D04-9061-802338FC25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tickLblSkip val="2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err="1"/>
              <a:t>ListServ</a:t>
            </a:r>
            <a:r>
              <a:rPr lang="en-US" dirty="0"/>
              <a:t> Post Trends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2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Sheet1!$A$10:$A$21</c:f>
              <c:strCache>
                <c:ptCount val="12"/>
                <c:pt idx="0">
                  <c:v>2023/08</c:v>
                </c:pt>
                <c:pt idx="1">
                  <c:v>2023/09</c:v>
                </c:pt>
                <c:pt idx="2">
                  <c:v>2023/10</c:v>
                </c:pt>
                <c:pt idx="3">
                  <c:v>2023/11</c:v>
                </c:pt>
                <c:pt idx="4">
                  <c:v>2023/12</c:v>
                </c:pt>
                <c:pt idx="5">
                  <c:v>2024/01</c:v>
                </c:pt>
                <c:pt idx="6">
                  <c:v>2024/02</c:v>
                </c:pt>
                <c:pt idx="7">
                  <c:v>2024/03</c:v>
                </c:pt>
                <c:pt idx="8">
                  <c:v>2024/04</c:v>
                </c:pt>
                <c:pt idx="9">
                  <c:v>2024/05</c:v>
                </c:pt>
                <c:pt idx="10">
                  <c:v>2024/06</c:v>
                </c:pt>
                <c:pt idx="11">
                  <c:v>2024/07</c:v>
                </c:pt>
              </c:strCache>
            </c:strRef>
          </c:cat>
          <c:val>
            <c:numRef>
              <c:f>Sheet1!$B$10:$B$21</c:f>
              <c:numCache>
                <c:formatCode>General</c:formatCode>
                <c:ptCount val="12"/>
                <c:pt idx="0">
                  <c:v>3491</c:v>
                </c:pt>
                <c:pt idx="1">
                  <c:v>3832</c:v>
                </c:pt>
                <c:pt idx="2">
                  <c:v>3876</c:v>
                </c:pt>
                <c:pt idx="3">
                  <c:v>3640</c:v>
                </c:pt>
                <c:pt idx="4">
                  <c:v>3532</c:v>
                </c:pt>
                <c:pt idx="5">
                  <c:v>3796</c:v>
                </c:pt>
                <c:pt idx="6">
                  <c:v>3496</c:v>
                </c:pt>
                <c:pt idx="7">
                  <c:v>3835</c:v>
                </c:pt>
                <c:pt idx="8">
                  <c:v>3821</c:v>
                </c:pt>
                <c:pt idx="9">
                  <c:v>3839</c:v>
                </c:pt>
                <c:pt idx="10">
                  <c:v>3876</c:v>
                </c:pt>
                <c:pt idx="11">
                  <c:v>3945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DA7-4579-BB2D-9A856D9D133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 rot="2700000"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8/7/2024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8/7/2024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3245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1984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7562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095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ERCOT Public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ERCOT Public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ERCOT Public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rcot.com/services/sl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1981200"/>
            <a:ext cx="564603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kern="0" dirty="0">
                <a:solidFill>
                  <a:srgbClr val="000000"/>
                </a:solidFill>
                <a:latin typeface="Arial Black"/>
                <a:ea typeface="+mj-ea"/>
                <a:cs typeface="+mj-cs"/>
              </a:rPr>
              <a:t>Information Technology Report</a:t>
            </a:r>
            <a:endParaRPr lang="en-US" dirty="0"/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endParaRPr lang="en-US" sz="2000" kern="0" dirty="0">
              <a:solidFill>
                <a:srgbClr val="000000"/>
              </a:solidFill>
              <a:latin typeface="Arial Black" pitchFamily="34" charset="0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Mick Hanna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Manager, Market Applications Services Support</a:t>
            </a:r>
          </a:p>
          <a:p>
            <a:endParaRPr lang="en-US" dirty="0"/>
          </a:p>
          <a:p>
            <a:endParaRPr lang="en-US" dirty="0"/>
          </a:p>
          <a:p>
            <a:pPr lvl="0" defTabSz="457200"/>
            <a:r>
              <a:rPr lang="en-US" b="1" dirty="0">
                <a:solidFill>
                  <a:srgbClr val="000000"/>
                </a:solidFill>
              </a:rPr>
              <a:t>ERCOT Public</a:t>
            </a:r>
          </a:p>
          <a:p>
            <a:pPr lvl="0" defTabSz="457200"/>
            <a:r>
              <a:rPr lang="en-US" b="1" dirty="0">
                <a:solidFill>
                  <a:srgbClr val="000000"/>
                </a:solidFill>
              </a:rPr>
              <a:t>August 2024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Incident Report Highlights 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3640" y="723900"/>
            <a:ext cx="8534400" cy="5676900"/>
          </a:xfrm>
        </p:spPr>
        <p:txBody>
          <a:bodyPr/>
          <a:lstStyle/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r>
              <a:rPr lang="en-US" sz="1600" b="1" kern="0" dirty="0">
                <a:solidFill>
                  <a:srgbClr val="000000"/>
                </a:solidFill>
              </a:rPr>
              <a:t>Service Availability – July 2024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Retail Market IT systems met all SLA targets.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Market Data Transparency IT systems met all SLA targets.</a:t>
            </a:r>
            <a:endParaRPr lang="en-US" sz="1600" b="1" kern="0" dirty="0">
              <a:solidFill>
                <a:srgbClr val="000000"/>
              </a:solidFill>
            </a:endParaRPr>
          </a:p>
          <a:p>
            <a:pPr marL="0" lvl="0" indent="0" eaLnBrk="0" fontAlgn="base" hangingPunct="0">
              <a:spcAft>
                <a:spcPct val="0"/>
              </a:spcAft>
              <a:buNone/>
            </a:pPr>
            <a:r>
              <a:rPr lang="en-US" sz="1600" b="1" kern="0" dirty="0">
                <a:solidFill>
                  <a:srgbClr val="000000"/>
                </a:solidFill>
              </a:rPr>
              <a:t>Retail Incidents &amp; Maintenance – July 2024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July 21</a:t>
            </a:r>
            <a:r>
              <a:rPr lang="en-US" sz="1600" kern="0" baseline="30000" dirty="0">
                <a:solidFill>
                  <a:srgbClr val="000000"/>
                </a:solidFill>
              </a:rPr>
              <a:t>st</a:t>
            </a:r>
            <a:r>
              <a:rPr lang="en-US" sz="1600" kern="0" dirty="0">
                <a:solidFill>
                  <a:srgbClr val="000000"/>
                </a:solidFill>
              </a:rPr>
              <a:t> Site Failover Performed </a:t>
            </a:r>
            <a:endParaRPr lang="en-US" sz="1200" kern="0" dirty="0">
              <a:solidFill>
                <a:srgbClr val="000000"/>
              </a:solidFill>
            </a:endParaRPr>
          </a:p>
          <a:p>
            <a:pPr marL="0" indent="0" algn="l">
              <a:buNone/>
            </a:pPr>
            <a:r>
              <a:rPr lang="en-US" sz="1600" b="1" kern="0" dirty="0">
                <a:solidFill>
                  <a:srgbClr val="000000"/>
                </a:solidFill>
              </a:rPr>
              <a:t>Non-Retail Incidents &amp; Maintenance –July 2024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July 9</a:t>
            </a:r>
            <a:r>
              <a:rPr lang="en-US" sz="1600" kern="0" baseline="30000" dirty="0">
                <a:solidFill>
                  <a:srgbClr val="000000"/>
                </a:solidFill>
              </a:rPr>
              <a:t>th</a:t>
            </a:r>
            <a:r>
              <a:rPr lang="en-US" sz="1600" kern="0" dirty="0">
                <a:solidFill>
                  <a:srgbClr val="000000"/>
                </a:solidFill>
              </a:rPr>
              <a:t> Planned Maintenance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July 18</a:t>
            </a:r>
            <a:r>
              <a:rPr lang="en-US" sz="1600" kern="0" baseline="30000" dirty="0">
                <a:solidFill>
                  <a:srgbClr val="000000"/>
                </a:solidFill>
              </a:rPr>
              <a:t>th </a:t>
            </a:r>
            <a:r>
              <a:rPr lang="en-US" sz="1600" kern="0" dirty="0">
                <a:solidFill>
                  <a:srgbClr val="000000"/>
                </a:solidFill>
              </a:rPr>
              <a:t>ERCOT Planned Site Failover.</a:t>
            </a:r>
          </a:p>
          <a:p>
            <a:pPr marL="0" indent="0">
              <a:buNone/>
            </a:pPr>
            <a:r>
              <a:rPr lang="en-US" sz="1600" b="1" kern="0" dirty="0" err="1">
                <a:solidFill>
                  <a:srgbClr val="000000"/>
                </a:solidFill>
              </a:rPr>
              <a:t>ListServ</a:t>
            </a:r>
            <a:r>
              <a:rPr lang="en-US" sz="1600" b="1" kern="0" dirty="0">
                <a:solidFill>
                  <a:srgbClr val="000000"/>
                </a:solidFill>
              </a:rPr>
              <a:t> Incidents &amp; Maintenance – July 2024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1600" kern="0" dirty="0">
                <a:solidFill>
                  <a:srgbClr val="000000"/>
                </a:solidFill>
              </a:rPr>
              <a:t>None</a:t>
            </a:r>
            <a:endParaRPr lang="en-US" sz="1200" kern="0" dirty="0">
              <a:solidFill>
                <a:srgbClr val="000000"/>
              </a:solidFill>
            </a:endParaRPr>
          </a:p>
          <a:p>
            <a:pPr marL="0" lvl="1" indent="0" fontAlgn="base">
              <a:spcAft>
                <a:spcPct val="0"/>
              </a:spcAft>
              <a:buClr>
                <a:srgbClr val="00B050"/>
              </a:buClr>
              <a:buNone/>
              <a:defRPr/>
            </a:pPr>
            <a:r>
              <a:rPr lang="en-US" sz="1600" b="1" kern="0" dirty="0">
                <a:solidFill>
                  <a:srgbClr val="000000"/>
                </a:solidFill>
              </a:rPr>
              <a:t>SLA Documents and Incident Reporting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1600" kern="0" dirty="0">
                <a:solidFill>
                  <a:srgbClr val="000000"/>
                </a:solidFill>
                <a:hlinkClick r:id="rId3"/>
              </a:rPr>
              <a:t>https://www.ercot.com/services/sla/</a:t>
            </a:r>
            <a:endParaRPr lang="en-US" sz="1600" kern="0" dirty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endParaRPr lang="en-US" sz="1600" kern="0" dirty="0">
              <a:solidFill>
                <a:srgbClr val="000000"/>
              </a:solidFill>
            </a:endParaRP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MarkeTrak Performance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7296305"/>
              </p:ext>
            </p:extLst>
          </p:nvPr>
        </p:nvGraphicFramePr>
        <p:xfrm>
          <a:off x="302690" y="838200"/>
          <a:ext cx="8688910" cy="2059174"/>
        </p:xfrm>
        <a:graphic>
          <a:graphicData uri="http://schemas.openxmlformats.org/drawingml/2006/table">
            <a:tbl>
              <a:tblPr/>
              <a:tblGrid>
                <a:gridCol w="14116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59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59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843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10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2327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MarkeTrak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kern="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July</a:t>
                      </a:r>
                      <a:r>
                        <a:rPr lang="en-US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2024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Availability (%)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Response Time (seconds)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 (seconds)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Monthly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 Month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QueryDetail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.22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.35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9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QueryList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.99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Update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.34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.59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99.89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.75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1.41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99.97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435646E1-E2CD-494F-A913-6948F6A136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11768374"/>
              </p:ext>
            </p:extLst>
          </p:nvPr>
        </p:nvGraphicFramePr>
        <p:xfrm>
          <a:off x="0" y="2971800"/>
          <a:ext cx="8991600" cy="3127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31899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dirty="0"/>
              <a:t>July </a:t>
            </a:r>
            <a:r>
              <a:rPr lang="en-US" dirty="0" err="1"/>
              <a:t>ListServ</a:t>
            </a:r>
            <a:r>
              <a:rPr lang="en-US" dirty="0"/>
              <a:t> Stats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69AA1256-8F72-4E96-940D-EBEF73D42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55858"/>
            <a:ext cx="8915400" cy="4319832"/>
          </a:xfrm>
        </p:spPr>
        <p:txBody>
          <a:bodyPr/>
          <a:lstStyle/>
          <a:p>
            <a:r>
              <a:rPr lang="en-US" sz="2000" dirty="0"/>
              <a:t>3896 Posts</a:t>
            </a:r>
          </a:p>
          <a:p>
            <a:r>
              <a:rPr lang="en-US" sz="2000" dirty="0"/>
              <a:t>524774 Recipients</a:t>
            </a:r>
          </a:p>
          <a:p>
            <a:r>
              <a:rPr lang="en-US" sz="2000" dirty="0"/>
              <a:t>RMS List Highlights</a:t>
            </a:r>
          </a:p>
          <a:p>
            <a:pPr lvl="1"/>
            <a:r>
              <a:rPr lang="en-US" sz="2000" dirty="0"/>
              <a:t>112 Posts</a:t>
            </a:r>
          </a:p>
          <a:p>
            <a:pPr lvl="1"/>
            <a:r>
              <a:rPr lang="en-US" sz="2000" dirty="0"/>
              <a:t>14 New Subscriptions</a:t>
            </a:r>
          </a:p>
          <a:p>
            <a:pPr lvl="1"/>
            <a:r>
              <a:rPr lang="en-US" sz="2000" dirty="0"/>
              <a:t>1 Unsubscribes</a:t>
            </a:r>
          </a:p>
          <a:p>
            <a:r>
              <a:rPr lang="en-US" sz="2000" dirty="0"/>
              <a:t>TDTMS List Highlights</a:t>
            </a:r>
          </a:p>
          <a:p>
            <a:pPr lvl="1"/>
            <a:r>
              <a:rPr lang="en-US" sz="2000" dirty="0"/>
              <a:t>1 Posts</a:t>
            </a:r>
          </a:p>
          <a:p>
            <a:pPr lvl="1"/>
            <a:r>
              <a:rPr lang="en-US" sz="2000" dirty="0"/>
              <a:t>0 New Subscriptions</a:t>
            </a:r>
          </a:p>
          <a:p>
            <a:pPr lvl="1"/>
            <a:r>
              <a:rPr lang="en-US" sz="2000" dirty="0"/>
              <a:t>0 Unsubscribe</a:t>
            </a:r>
          </a:p>
          <a:p>
            <a:pPr lvl="1"/>
            <a:endParaRPr lang="en-US" sz="20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87E04CBA-5A6A-48FE-92B5-61D91FA1C80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77205058"/>
              </p:ext>
            </p:extLst>
          </p:nvPr>
        </p:nvGraphicFramePr>
        <p:xfrm>
          <a:off x="3581400" y="3392197"/>
          <a:ext cx="5562599" cy="29106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E9F40177-2F52-4E9D-B5B1-F492DEA250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4492953"/>
              </p:ext>
            </p:extLst>
          </p:nvPr>
        </p:nvGraphicFramePr>
        <p:xfrm>
          <a:off x="3733800" y="381000"/>
          <a:ext cx="5472331" cy="31273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9003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Weather Moratorium Removals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3640" y="723900"/>
            <a:ext cx="8534400" cy="5676900"/>
          </a:xfrm>
        </p:spPr>
        <p:txBody>
          <a:bodyPr/>
          <a:lstStyle/>
          <a:p>
            <a:pPr marL="457200" lvl="1" indent="0" eaLnBrk="0" fontAlgn="base" hangingPunct="0">
              <a:spcAft>
                <a:spcPct val="0"/>
              </a:spcAft>
              <a:buClr>
                <a:srgbClr val="00B050"/>
              </a:buClr>
              <a:buNone/>
              <a:defRPr/>
            </a:pPr>
            <a:endParaRPr lang="en-US" sz="1600" kern="0" dirty="0">
              <a:solidFill>
                <a:srgbClr val="000000"/>
              </a:solidFill>
            </a:endParaRP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0331BFF-F37A-07E5-C970-6963B0CFD7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4472683"/>
              </p:ext>
            </p:extLst>
          </p:nvPr>
        </p:nvGraphicFramePr>
        <p:xfrm>
          <a:off x="343640" y="838200"/>
          <a:ext cx="8647960" cy="54102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50508">
                  <a:extLst>
                    <a:ext uri="{9D8B030D-6E8A-4147-A177-3AD203B41FA5}">
                      <a16:colId xmlns:a16="http://schemas.microsoft.com/office/drawing/2014/main" val="1293354868"/>
                    </a:ext>
                  </a:extLst>
                </a:gridCol>
                <a:gridCol w="2042504">
                  <a:extLst>
                    <a:ext uri="{9D8B030D-6E8A-4147-A177-3AD203B41FA5}">
                      <a16:colId xmlns:a16="http://schemas.microsoft.com/office/drawing/2014/main" val="4044600383"/>
                    </a:ext>
                  </a:extLst>
                </a:gridCol>
                <a:gridCol w="3741867">
                  <a:extLst>
                    <a:ext uri="{9D8B030D-6E8A-4147-A177-3AD203B41FA5}">
                      <a16:colId xmlns:a16="http://schemas.microsoft.com/office/drawing/2014/main" val="3870166320"/>
                    </a:ext>
                  </a:extLst>
                </a:gridCol>
                <a:gridCol w="1013081">
                  <a:extLst>
                    <a:ext uri="{9D8B030D-6E8A-4147-A177-3AD203B41FA5}">
                      <a16:colId xmlns:a16="http://schemas.microsoft.com/office/drawing/2014/main" val="1438908229"/>
                    </a:ext>
                  </a:extLst>
                </a:gridCol>
              </a:tblGrid>
              <a:tr h="257629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7/22/2024 12:06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weather_moratoriums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andrew.ekberg@IGS.COM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SIGNOFF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extLst>
                  <a:ext uri="{0D108BD9-81ED-4DB2-BD59-A6C34878D82A}">
                    <a16:rowId xmlns:a16="http://schemas.microsoft.com/office/drawing/2014/main" val="1567719116"/>
                  </a:ext>
                </a:extLst>
              </a:tr>
              <a:tr h="257629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6/9/2024 18:35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weather_moratoriums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tanner@TXRYAN.COM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SIGNOFF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extLst>
                  <a:ext uri="{0D108BD9-81ED-4DB2-BD59-A6C34878D82A}">
                    <a16:rowId xmlns:a16="http://schemas.microsoft.com/office/drawing/2014/main" val="757409438"/>
                  </a:ext>
                </a:extLst>
              </a:tr>
              <a:tr h="257629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6/10/2024 7:09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weather_moratoriums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kevin.nodarse@NEXTERAENERGY.COM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SIGNOFF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extLst>
                  <a:ext uri="{0D108BD9-81ED-4DB2-BD59-A6C34878D82A}">
                    <a16:rowId xmlns:a16="http://schemas.microsoft.com/office/drawing/2014/main" val="420413988"/>
                  </a:ext>
                </a:extLst>
              </a:tr>
              <a:tr h="257629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6/11/2024 0:00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weather_moratoriums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Rcongi@ENERGYTEXAS.COM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AUTODEL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extLst>
                  <a:ext uri="{0D108BD9-81ED-4DB2-BD59-A6C34878D82A}">
                    <a16:rowId xmlns:a16="http://schemas.microsoft.com/office/drawing/2014/main" val="2019718845"/>
                  </a:ext>
                </a:extLst>
              </a:tr>
              <a:tr h="257629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6/16/2024 18:00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weather_moratoriums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Swebb0274@YAHOO.COM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SIGNOFF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extLst>
                  <a:ext uri="{0D108BD9-81ED-4DB2-BD59-A6C34878D82A}">
                    <a16:rowId xmlns:a16="http://schemas.microsoft.com/office/drawing/2014/main" val="2424117933"/>
                  </a:ext>
                </a:extLst>
              </a:tr>
              <a:tr h="257629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6/19/2024 9:05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weather_moratoriums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jparedes@TYRENERGY.COM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SIGNOFF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extLst>
                  <a:ext uri="{0D108BD9-81ED-4DB2-BD59-A6C34878D82A}">
                    <a16:rowId xmlns:a16="http://schemas.microsoft.com/office/drawing/2014/main" val="3972765401"/>
                  </a:ext>
                </a:extLst>
              </a:tr>
              <a:tr h="257629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6/24/2024 14:57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weather_moratoriums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david.hunt@ONCOR.COM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SIGNOFF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extLst>
                  <a:ext uri="{0D108BD9-81ED-4DB2-BD59-A6C34878D82A}">
                    <a16:rowId xmlns:a16="http://schemas.microsoft.com/office/drawing/2014/main" val="837930547"/>
                  </a:ext>
                </a:extLst>
              </a:tr>
              <a:tr h="257629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6/25/2024 10:44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weather_moratoriums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joscelyn32@GMAIL.COM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SIGNOFF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extLst>
                  <a:ext uri="{0D108BD9-81ED-4DB2-BD59-A6C34878D82A}">
                    <a16:rowId xmlns:a16="http://schemas.microsoft.com/office/drawing/2014/main" val="1900608966"/>
                  </a:ext>
                </a:extLst>
              </a:tr>
              <a:tr h="257629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6/26/2024 0:00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weather_moratoriums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tywneshia.coleman@SHELLENERGY.COM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AUTODEL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extLst>
                  <a:ext uri="{0D108BD9-81ED-4DB2-BD59-A6C34878D82A}">
                    <a16:rowId xmlns:a16="http://schemas.microsoft.com/office/drawing/2014/main" val="3427038889"/>
                  </a:ext>
                </a:extLst>
              </a:tr>
              <a:tr h="257629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6/26/2024 6:52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weather_moratoriums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Baggera777@YAHOO.COM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SIGNOFF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extLst>
                  <a:ext uri="{0D108BD9-81ED-4DB2-BD59-A6C34878D82A}">
                    <a16:rowId xmlns:a16="http://schemas.microsoft.com/office/drawing/2014/main" val="2581302900"/>
                  </a:ext>
                </a:extLst>
              </a:tr>
              <a:tr h="257629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6/28/2024 0:00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weather_moratoriums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rvelasquez@AGRGROUPINC.COM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AUTODEL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extLst>
                  <a:ext uri="{0D108BD9-81ED-4DB2-BD59-A6C34878D82A}">
                    <a16:rowId xmlns:a16="http://schemas.microsoft.com/office/drawing/2014/main" val="473710290"/>
                  </a:ext>
                </a:extLst>
              </a:tr>
              <a:tr h="257629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7/3/2024 0:00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weather_moratoriums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alinan@CNHINEWS.COM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AUTODEL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extLst>
                  <a:ext uri="{0D108BD9-81ED-4DB2-BD59-A6C34878D82A}">
                    <a16:rowId xmlns:a16="http://schemas.microsoft.com/office/drawing/2014/main" val="3973619141"/>
                  </a:ext>
                </a:extLst>
              </a:tr>
              <a:tr h="257629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7/11/2024 0:00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weather_moratoriums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MMCaretrainingQA@EXELONCORP.COM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AUTODEL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extLst>
                  <a:ext uri="{0D108BD9-81ED-4DB2-BD59-A6C34878D82A}">
                    <a16:rowId xmlns:a16="http://schemas.microsoft.com/office/drawing/2014/main" val="1447901624"/>
                  </a:ext>
                </a:extLst>
              </a:tr>
              <a:tr h="257629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7/11/2024 16:32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weather_moratoriums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btine@ENERGYWELL.COM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SIGNOFF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extLst>
                  <a:ext uri="{0D108BD9-81ED-4DB2-BD59-A6C34878D82A}">
                    <a16:rowId xmlns:a16="http://schemas.microsoft.com/office/drawing/2014/main" val="3642211614"/>
                  </a:ext>
                </a:extLst>
              </a:tr>
              <a:tr h="257629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7/12/2024 0:00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weather_moratoriums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MMOPSTX@EXELONCORP.COM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AUTODEL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extLst>
                  <a:ext uri="{0D108BD9-81ED-4DB2-BD59-A6C34878D82A}">
                    <a16:rowId xmlns:a16="http://schemas.microsoft.com/office/drawing/2014/main" val="2115266935"/>
                  </a:ext>
                </a:extLst>
              </a:tr>
              <a:tr h="257629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7/12/2024 0:00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weather_moratoriums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doriecomeaux@HOTMAIL.COM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AUTODEL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extLst>
                  <a:ext uri="{0D108BD9-81ED-4DB2-BD59-A6C34878D82A}">
                    <a16:rowId xmlns:a16="http://schemas.microsoft.com/office/drawing/2014/main" val="3133798967"/>
                  </a:ext>
                </a:extLst>
              </a:tr>
              <a:tr h="257629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7/15/2024 18:56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weather_moratoriums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Jonfla@ATT.NET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SIGNOFF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extLst>
                  <a:ext uri="{0D108BD9-81ED-4DB2-BD59-A6C34878D82A}">
                    <a16:rowId xmlns:a16="http://schemas.microsoft.com/office/drawing/2014/main" val="1864175765"/>
                  </a:ext>
                </a:extLst>
              </a:tr>
              <a:tr h="257629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7/22/2024 12:06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weather_moratoriums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dawn.compton@ONCOR.COM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SIGNOFF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extLst>
                  <a:ext uri="{0D108BD9-81ED-4DB2-BD59-A6C34878D82A}">
                    <a16:rowId xmlns:a16="http://schemas.microsoft.com/office/drawing/2014/main" val="3669350289"/>
                  </a:ext>
                </a:extLst>
              </a:tr>
              <a:tr h="257629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7/23/2024 22:49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weather_moratoriums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z.scrog@GMAIL.COM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SIGNOFF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extLst>
                  <a:ext uri="{0D108BD9-81ED-4DB2-BD59-A6C34878D82A}">
                    <a16:rowId xmlns:a16="http://schemas.microsoft.com/office/drawing/2014/main" val="1636549104"/>
                  </a:ext>
                </a:extLst>
              </a:tr>
              <a:tr h="257629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7/31/2024 6:42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weather_moratoriums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johntaggart73@GMAIL.COM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SIGNOFF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extLst>
                  <a:ext uri="{0D108BD9-81ED-4DB2-BD59-A6C34878D82A}">
                    <a16:rowId xmlns:a16="http://schemas.microsoft.com/office/drawing/2014/main" val="3476493837"/>
                  </a:ext>
                </a:extLst>
              </a:tr>
              <a:tr h="257629"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8/2/2024 15:18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weather_moratoriums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>
                          <a:effectLst/>
                        </a:rPr>
                        <a:t>kad75043@YAHOO.COM</a:t>
                      </a:r>
                      <a:endParaRPr lang="en-US" sz="1100" b="0" i="0" u="none" strike="noStrike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100" u="none" strike="noStrike" dirty="0">
                          <a:effectLst/>
                        </a:rPr>
                        <a:t>SIGNOFF</a:t>
                      </a:r>
                      <a:endParaRPr lang="en-US" sz="1100" b="0" i="0" u="none" strike="noStrike" dirty="0">
                        <a:solidFill>
                          <a:srgbClr val="FFFFFF"/>
                        </a:solidFill>
                        <a:effectLst/>
                        <a:latin typeface="Roboto" panose="02000000000000000000" pitchFamily="2" charset="0"/>
                      </a:endParaRPr>
                    </a:p>
                  </a:txBody>
                  <a:tcPr marL="85725" marR="9525" marT="9525" marB="0"/>
                </a:tc>
                <a:extLst>
                  <a:ext uri="{0D108BD9-81ED-4DB2-BD59-A6C34878D82A}">
                    <a16:rowId xmlns:a16="http://schemas.microsoft.com/office/drawing/2014/main" val="2913535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4555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27B12-3CC7-8319-D0D6-7D8B6B705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SLA Discussion</a:t>
            </a:r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7C06D699-A051-9471-0C38-5F9436DA18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8951339"/>
              </p:ext>
            </p:extLst>
          </p:nvPr>
        </p:nvGraphicFramePr>
        <p:xfrm>
          <a:off x="381000" y="990600"/>
          <a:ext cx="8229600" cy="43543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8488">
                  <a:extLst>
                    <a:ext uri="{9D8B030D-6E8A-4147-A177-3AD203B41FA5}">
                      <a16:colId xmlns:a16="http://schemas.microsoft.com/office/drawing/2014/main" val="2073263461"/>
                    </a:ext>
                  </a:extLst>
                </a:gridCol>
                <a:gridCol w="1848394">
                  <a:extLst>
                    <a:ext uri="{9D8B030D-6E8A-4147-A177-3AD203B41FA5}">
                      <a16:colId xmlns:a16="http://schemas.microsoft.com/office/drawing/2014/main" val="4109586588"/>
                    </a:ext>
                  </a:extLst>
                </a:gridCol>
                <a:gridCol w="2010374">
                  <a:extLst>
                    <a:ext uri="{9D8B030D-6E8A-4147-A177-3AD203B41FA5}">
                      <a16:colId xmlns:a16="http://schemas.microsoft.com/office/drawing/2014/main" val="3248868757"/>
                    </a:ext>
                  </a:extLst>
                </a:gridCol>
                <a:gridCol w="2752344">
                  <a:extLst>
                    <a:ext uri="{9D8B030D-6E8A-4147-A177-3AD203B41FA5}">
                      <a16:colId xmlns:a16="http://schemas.microsoft.com/office/drawing/2014/main" val="3571018753"/>
                    </a:ext>
                  </a:extLst>
                </a:gridCol>
              </a:tblGrid>
              <a:tr h="49719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Release ID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Release Type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Prod Release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Retail Release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41049481"/>
                  </a:ext>
                </a:extLst>
              </a:tr>
              <a:tr h="35065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R1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Application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1/30-1/31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2/2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9251307"/>
                  </a:ext>
                </a:extLst>
              </a:tr>
              <a:tr h="35065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R2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Application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2/26-2/27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3/2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95535855"/>
                  </a:ext>
                </a:extLst>
              </a:tr>
              <a:tr h="35065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R3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Application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3/26-3/27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3/30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99534932"/>
                  </a:ext>
                </a:extLst>
              </a:tr>
              <a:tr h="35065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R4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Application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4/23-4/24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4/27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91995965"/>
                  </a:ext>
                </a:extLst>
              </a:tr>
              <a:tr h="35065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R5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Application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5/28-5/29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6/1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44116172"/>
                  </a:ext>
                </a:extLst>
              </a:tr>
              <a:tr h="35065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R6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Application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6/25-6/26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No Release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88089826"/>
                  </a:ext>
                </a:extLst>
              </a:tr>
              <a:tr h="35065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R7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Application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7/24-7/25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7/27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22905242"/>
                  </a:ext>
                </a:extLst>
              </a:tr>
              <a:tr h="35065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R8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Application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8/20-8/21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8/24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89830222"/>
                  </a:ext>
                </a:extLst>
              </a:tr>
              <a:tr h="35065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R9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Application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9/24-9/25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9/28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85875265"/>
                  </a:ext>
                </a:extLst>
              </a:tr>
              <a:tr h="35065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R10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Application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10/22-10/23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10/26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66286966"/>
                  </a:ext>
                </a:extLst>
              </a:tr>
              <a:tr h="35065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R11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Application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12/10-12-11</a:t>
                      </a:r>
                      <a:endParaRPr lang="en-US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11/9 and 12/14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9440981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030101-F50C-3349-8420-39DC8B6B24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261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27B12-3CC7-8319-D0D6-7D8B6B705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SLA Discussion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030101-F50C-3349-8420-39DC8B6B24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5A133E-DEE1-E55C-AC61-CA5A8CA1B7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815182"/>
            <a:ext cx="8534400" cy="4319832"/>
          </a:xfrm>
        </p:spPr>
        <p:txBody>
          <a:bodyPr/>
          <a:lstStyle/>
          <a:p>
            <a:r>
              <a:rPr lang="en-US" dirty="0"/>
              <a:t>PROD Release Windows As Listed on the Schedule</a:t>
            </a:r>
          </a:p>
          <a:p>
            <a:pPr lvl="1"/>
            <a:r>
              <a:rPr lang="en-US" dirty="0"/>
              <a:t>Weekend Retail releases for longer scheduled deployments, system upgrades, major patching efforts </a:t>
            </a:r>
            <a:r>
              <a:rPr lang="en-US" dirty="0" err="1"/>
              <a:t>etc</a:t>
            </a:r>
            <a:r>
              <a:rPr lang="en-US" dirty="0"/>
              <a:t>…</a:t>
            </a:r>
          </a:p>
          <a:p>
            <a:pPr lvl="1"/>
            <a:r>
              <a:rPr lang="en-US" dirty="0"/>
              <a:t>Weekday Retail releases for non-NAESB impacted efforts that are under an hour.</a:t>
            </a:r>
          </a:p>
          <a:p>
            <a:pPr lvl="2"/>
            <a:r>
              <a:rPr lang="en-US" dirty="0"/>
              <a:t>Follows the same cadence as all other system releases at ERCOT including Grid, Digital Services, Congestion Revenue Rights, Credit, Settlements </a:t>
            </a:r>
            <a:r>
              <a:rPr lang="en-US" dirty="0" err="1"/>
              <a:t>etc</a:t>
            </a:r>
            <a:r>
              <a:rPr lang="en-US" dirty="0"/>
              <a:t>… </a:t>
            </a:r>
          </a:p>
          <a:p>
            <a:pPr lvl="2"/>
            <a:r>
              <a:rPr lang="en-US" dirty="0"/>
              <a:t>Allows for shorter outages on the weekends. </a:t>
            </a:r>
          </a:p>
        </p:txBody>
      </p:sp>
    </p:spTree>
    <p:extLst>
      <p:ext uri="{BB962C8B-B14F-4D97-AF65-F5344CB8AC3E}">
        <p14:creationId xmlns:p14="http://schemas.microsoft.com/office/powerpoint/2010/main" val="2125646046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BECF69A8095C47A5FDC36D937BFC94" ma:contentTypeVersion="0" ma:contentTypeDescription="Create a new document." ma:contentTypeScope="" ma:versionID="51e0dcd167c135bf5b35199a55219b83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microsoft.com/office/2006/documentManagement/types"/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2D59BFD-3285-42FC-81D0-65AF7FBCF5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40853</TotalTime>
  <Words>573</Words>
  <Application>Microsoft Office PowerPoint</Application>
  <PresentationFormat>On-screen Show (4:3)</PresentationFormat>
  <Paragraphs>218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Arial Black</vt:lpstr>
      <vt:lpstr>Calibri</vt:lpstr>
      <vt:lpstr>Roboto</vt:lpstr>
      <vt:lpstr>Wingdings</vt:lpstr>
      <vt:lpstr>1_Custom Design</vt:lpstr>
      <vt:lpstr>Office Theme</vt:lpstr>
      <vt:lpstr>Custom Design</vt:lpstr>
      <vt:lpstr>PowerPoint Presentation</vt:lpstr>
      <vt:lpstr>Incident Report Highlights </vt:lpstr>
      <vt:lpstr>MarkeTrak Performance</vt:lpstr>
      <vt:lpstr>July ListServ Stats</vt:lpstr>
      <vt:lpstr>Weather Moratorium Removals</vt:lpstr>
      <vt:lpstr>SLA Discussion</vt:lpstr>
      <vt:lpstr>SLA Discussion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Wiegand, Sheri</cp:lastModifiedBy>
  <cp:revision>349</cp:revision>
  <cp:lastPrinted>2019-05-06T20:09:17Z</cp:lastPrinted>
  <dcterms:created xsi:type="dcterms:W3CDTF">2016-01-21T15:20:31Z</dcterms:created>
  <dcterms:modified xsi:type="dcterms:W3CDTF">2024-08-07T21:44:34Z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0x01010021BECF69A8095C47A5FDC36D937BFC94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2023-08-01T05:27:35Z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430f0d0e-e128-4a50-a083-2a356b17a1a8</vt:lpwstr>
  </property>
  <property fmtid="{D5CDD505-2E9C-101B-9397-08002B2CF9AE}" pid="9" name="MSIP_Label_7084cbda-52b8-46fb-a7b7-cb5bd465ed85_ContentBits">
    <vt:lpwstr>0</vt:lpwstr>
  </property>
</Properties>
</file>