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3"/>
  </p:notesMasterIdLst>
  <p:handoutMasterIdLst>
    <p:handoutMasterId r:id="rId14"/>
  </p:handoutMasterIdLst>
  <p:sldIdLst>
    <p:sldId id="620" r:id="rId7"/>
    <p:sldId id="287" r:id="rId8"/>
    <p:sldId id="290" r:id="rId9"/>
    <p:sldId id="289" r:id="rId10"/>
    <p:sldId id="288" r:id="rId11"/>
    <p:sldId id="29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A9E5EA"/>
    <a:srgbClr val="70CDD9"/>
    <a:srgbClr val="0076C6"/>
    <a:srgbClr val="00AEC7"/>
    <a:srgbClr val="E6EBF0"/>
    <a:srgbClr val="093C61"/>
    <a:srgbClr val="98C3FA"/>
    <a:srgbClr val="8DC3E5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37B4F5-1B0A-459E-BC32-0746E21AF2BE}" v="119" dt="2024-05-15T16:26:39.554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F29E1-1451-DF76-B79D-7732AE1A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New/Modified Market Submissions in RTC+B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3D871E-ACC0-D746-6CCE-665868E6CC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6348" y="838750"/>
          <a:ext cx="8602852" cy="52277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051">
                  <a:extLst>
                    <a:ext uri="{9D8B030D-6E8A-4147-A177-3AD203B41FA5}">
                      <a16:colId xmlns:a16="http://schemas.microsoft.com/office/drawing/2014/main" val="4292432393"/>
                    </a:ext>
                  </a:extLst>
                </a:gridCol>
                <a:gridCol w="1903201">
                  <a:extLst>
                    <a:ext uri="{9D8B030D-6E8A-4147-A177-3AD203B41FA5}">
                      <a16:colId xmlns:a16="http://schemas.microsoft.com/office/drawing/2014/main" val="749615918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45820287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88251425"/>
                    </a:ext>
                  </a:extLst>
                </a:gridCol>
              </a:tblGrid>
              <a:tr h="55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RTC+B Input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Current Implementation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19063" indent="0" algn="ctr" rtl="0" fontAlgn="ctr"/>
                      <a:r>
                        <a:rPr lang="en-US" sz="1400" u="none" strike="noStrike" dirty="0">
                          <a:effectLst/>
                        </a:rPr>
                        <a:t>RTC+B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Details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054287686"/>
                  </a:ext>
                </a:extLst>
              </a:tr>
              <a:tr h="149831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COP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2860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Resource limits and status</a:t>
                      </a:r>
                    </a:p>
                    <a:p>
                      <a:pPr marL="22860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22860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Responsibility from DAM/SASM AS Awards and Self-Arranged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Responsibility is replaced by AS Capability by AS type</a:t>
                      </a: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Capability represents a resource's total AS capacity available by AS type</a:t>
                      </a: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HSL, LSL, HEL, LEL can be negative for ESR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34131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AS Capability Fields: 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REGUP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REGDN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RRSPFR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RRSUFR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RRSFFR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ECRS – ECRSS/ECRSM based on Res Type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NSPIN – OFFNS/ONNS/NSPNM</a:t>
                      </a:r>
                    </a:p>
                    <a:p>
                      <a:pPr marL="169863" indent="0" algn="l" rtl="0" fontAlgn="ctr">
                        <a:buFont typeface="Arial" panose="020B0604020202020204" pitchFamily="34" charset="0"/>
                        <a:buNone/>
                      </a:pP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341313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SCED will use telemetered AS Capability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195695908"/>
                  </a:ext>
                </a:extLst>
              </a:tr>
              <a:tr h="12299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Resource AS Offers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57150" indent="0" algn="ctr" rtl="0" fontAlgn="ctr">
                        <a:buFont typeface="Arial" panose="020B060402020202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Used by DAM/SASM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900" u="none" strike="noStrike" dirty="0">
                        <a:effectLst/>
                        <a:latin typeface="+mn-lt"/>
                      </a:endParaRPr>
                    </a:p>
                    <a:p>
                      <a:pPr marL="287338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Resource AS Offers in the DAM will also be used in RUC and SCED if not cancelled prior to the relevant study interval</a:t>
                      </a:r>
                    </a:p>
                    <a:p>
                      <a:pPr marL="287338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SASM being removed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347663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Existing AS Offer structure will be used for DAM, RUC, and SCED. 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RUC and SCED Resource AS Offers same as current DAM/SASM AS Offers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135073369"/>
                  </a:ext>
                </a:extLst>
              </a:tr>
              <a:tr h="1535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AS Only Offers(new)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N/A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Implement virtual AS Only Offers for DAM</a:t>
                      </a:r>
                    </a:p>
                    <a:p>
                      <a:pPr marL="287338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Only used by DAM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9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Virtual AS Offers are not associated with any resource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Each offer can have up to 5 price/quantity block pairs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Only 1 AS Type per AS Only Offer. Multiple offers for same AS Type allowed by Offer ID</a:t>
                      </a: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  <a:latin typeface="+mn-lt"/>
                      </a:endParaRPr>
                    </a:p>
                    <a:p>
                      <a:pPr marL="347663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 AS Types for AS-Only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REGUP    REGDN    RRSPF</a:t>
                      </a:r>
                      <a:br>
                        <a:rPr lang="en-US" sz="900" u="none" strike="noStrike" dirty="0">
                          <a:effectLst/>
                          <a:latin typeface="+mn-lt"/>
                        </a:rPr>
                      </a:br>
                      <a:r>
                        <a:rPr lang="en-US" sz="900" u="none" strike="noStrike" dirty="0">
                          <a:effectLst/>
                          <a:latin typeface="+mn-lt"/>
                        </a:rPr>
                        <a:t>    ECRSS    ONNS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4865161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3CECE-71C7-2F27-CF43-0463A6626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5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F29E1-1451-DF76-B79D-7732AE1A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New/Modified Market Submissions in RTC+B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3D871E-ACC0-D746-6CCE-665868E6CC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6348" y="838750"/>
          <a:ext cx="8602852" cy="3352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051">
                  <a:extLst>
                    <a:ext uri="{9D8B030D-6E8A-4147-A177-3AD203B41FA5}">
                      <a16:colId xmlns:a16="http://schemas.microsoft.com/office/drawing/2014/main" val="4292432393"/>
                    </a:ext>
                  </a:extLst>
                </a:gridCol>
                <a:gridCol w="1598401">
                  <a:extLst>
                    <a:ext uri="{9D8B030D-6E8A-4147-A177-3AD203B41FA5}">
                      <a16:colId xmlns:a16="http://schemas.microsoft.com/office/drawing/2014/main" val="74961591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458202872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88251425"/>
                    </a:ext>
                  </a:extLst>
                </a:gridCol>
              </a:tblGrid>
              <a:tr h="87570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RTC+B Input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Current Implementation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19063" indent="0" algn="ctr" rtl="0" fontAlgn="ctr"/>
                      <a:r>
                        <a:rPr lang="en-US" sz="1400" u="none" strike="noStrike" dirty="0">
                          <a:effectLst/>
                        </a:rPr>
                        <a:t>RTC+B Changes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Details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3054287686"/>
                  </a:ext>
                </a:extLst>
              </a:tr>
              <a:tr h="14278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ESR Energy Bid/Offer Curve(new)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N/A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Single curve used for both gen and load side of ESR used by DAM/RUC/SCED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u="none" strike="noStrike" dirty="0">
                          <a:effectLst/>
                        </a:rPr>
                        <a:t>Existing TPO submission will be used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en-US" sz="1000" u="none" strike="noStrike" dirty="0">
                        <a:effectLst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EOC where negative MW values can be submitted as part of the curve. Negative MW values indicate the bid side (charging) while positive MW values indicate the offer side (discharging)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2627662012"/>
                  </a:ext>
                </a:extLst>
              </a:tr>
              <a:tr h="10486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 dirty="0">
                          <a:effectLst/>
                        </a:rPr>
                        <a:t>Three Part Offer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57150" indent="0" algn="l" rtl="0" fontAlgn="ctr">
                        <a:buFont typeface="Arial" panose="020B0604020202020204" pitchFamily="34" charset="0"/>
                        <a:buNone/>
                      </a:pPr>
                      <a:r>
                        <a:rPr lang="en-US" sz="1000" u="none" strike="noStrike" dirty="0">
                          <a:effectLst/>
                        </a:rPr>
                        <a:t>Used by DAM/RUC/SCED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287338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Allow negative MW quantities for ESRs to implement ESR Energy Bid/Offer Curve for DAM/RUC/SCED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tc>
                  <a:txBody>
                    <a:bodyPr/>
                    <a:lstStyle/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000" u="none" strike="noStrike" dirty="0">
                          <a:effectLst/>
                        </a:rPr>
                        <a:t>Only change is for ESR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9" marR="5499" marT="5499" marB="0" anchor="ctr"/>
                </a:tc>
                <a:extLst>
                  <a:ext uri="{0D108BD9-81ED-4DB2-BD59-A6C34878D82A}">
                    <a16:rowId xmlns:a16="http://schemas.microsoft.com/office/drawing/2014/main" val="199888966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3CECE-71C7-2F27-CF43-0463A6626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55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BC167-5275-196B-CE6D-9B57598B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Manager UI RTC+B changes – DAM AS-Only Offers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57465-B79D-229D-C627-D2475C027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8ECE094-D2B5-4153-D2F5-060EB9DEC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1"/>
            <a:ext cx="8534400" cy="459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617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18B0-FB26-FA58-7317-17B04291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Manager UI RTC+B changes – Resource Parameters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AB3F7-D644-1F31-4BE4-0C92ACB8CE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AC1250-4520-E942-CF07-170D1F465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98" y="814632"/>
            <a:ext cx="8610600" cy="44431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40998B5-7769-CDCD-1364-40B9D2D3FF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349" y="2709184"/>
            <a:ext cx="6389176" cy="41488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23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624D-9A5C-B6DB-04E5-29C1AE293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Manager UI RTC+B changes - 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772B16-0277-4CAB-39B8-06F37B7D7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AACD2A-CE02-46D3-D8C2-EB06456279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28488"/>
            <a:ext cx="8534400" cy="47772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160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D9046-2F4C-7856-F5C0-4AB8BB2BD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Manager UI RTC+B changes -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28F1A-E756-E962-834C-2F415554B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AF49D4-BC87-8F00-CF4D-0697F51DF7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6106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246182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31702</TotalTime>
  <Words>425</Words>
  <Application>Microsoft Office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1_Horizontal Theme</vt:lpstr>
      <vt:lpstr>New/Modified Market Submissions in RTC+B</vt:lpstr>
      <vt:lpstr>New/Modified Market Submissions in RTC+B</vt:lpstr>
      <vt:lpstr>Market Manager UI RTC+B changes – DAM AS-Only Offers</vt:lpstr>
      <vt:lpstr>Market Manager UI RTC+B changes – Resource Parameters</vt:lpstr>
      <vt:lpstr>Market Manager UI RTC+B changes - COP</vt:lpstr>
      <vt:lpstr>Market Manager UI RTC+B changes - Reports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Repa, Lisa</cp:lastModifiedBy>
  <cp:revision>592</cp:revision>
  <cp:lastPrinted>2017-10-10T21:31:05Z</cp:lastPrinted>
  <dcterms:created xsi:type="dcterms:W3CDTF">2016-01-21T15:20:31Z</dcterms:created>
  <dcterms:modified xsi:type="dcterms:W3CDTF">2024-08-08T14:40:13Z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