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5"/>
  </p:notesMasterIdLst>
  <p:handoutMasterIdLst>
    <p:handoutMasterId r:id="rId16"/>
  </p:handoutMasterIdLst>
  <p:sldIdLst>
    <p:sldId id="542" r:id="rId6"/>
    <p:sldId id="563" r:id="rId7"/>
    <p:sldId id="573" r:id="rId8"/>
    <p:sldId id="571" r:id="rId9"/>
    <p:sldId id="561" r:id="rId10"/>
    <p:sldId id="572" r:id="rId11"/>
    <p:sldId id="570" r:id="rId12"/>
    <p:sldId id="574" r:id="rId13"/>
    <p:sldId id="566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issues/NPRR1246" TargetMode="External"/><Relationship Id="rId2" Type="http://schemas.openxmlformats.org/officeDocument/2006/relationships/hyperlink" Target="https://www.ercot.com/mktrules/issues/NPRR1245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www.ercot.com/mktrules/issues/OBDRR052" TargetMode="External"/><Relationship Id="rId5" Type="http://schemas.openxmlformats.org/officeDocument/2006/relationships/hyperlink" Target="https://www.ercot.com/mktrules/issues/PGRR118" TargetMode="External"/><Relationship Id="rId4" Type="http://schemas.openxmlformats.org/officeDocument/2006/relationships/hyperlink" Target="https://www.ercot.com/mktrules/issues/NOGRR268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issues/NPRR1246" TargetMode="External"/><Relationship Id="rId2" Type="http://schemas.openxmlformats.org/officeDocument/2006/relationships/hyperlink" Target="https://www.ercot.com/mktrules/issues/NPRR1245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www.ercot.com/mktrules/issues/OBDRR052" TargetMode="External"/><Relationship Id="rId5" Type="http://schemas.openxmlformats.org/officeDocument/2006/relationships/hyperlink" Target="https://www.ercot.com/mktrules/issues/PGRR118" TargetMode="External"/><Relationship Id="rId4" Type="http://schemas.openxmlformats.org/officeDocument/2006/relationships/hyperlink" Target="https://www.ercot.com/mktrules/issues/NOGRR26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August 14,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Brief Program update: RTC+B Program Update from Board T&amp;S</a:t>
            </a:r>
          </a:p>
          <a:p>
            <a:pPr>
              <a:buFontTx/>
              <a:buChar char="-"/>
            </a:pPr>
            <a:r>
              <a:rPr lang="en-US" sz="1800" dirty="0"/>
              <a:t>Reminder of RTCBTF Review Cycle </a:t>
            </a:r>
          </a:p>
          <a:p>
            <a:pPr>
              <a:buFontTx/>
              <a:buChar char="-"/>
            </a:pPr>
            <a:r>
              <a:rPr lang="en-US" sz="1800" dirty="0"/>
              <a:t>Review of Issues List</a:t>
            </a:r>
          </a:p>
          <a:p>
            <a:pPr>
              <a:buFontTx/>
              <a:buChar char="-"/>
            </a:pPr>
            <a:r>
              <a:rPr lang="en-US" sz="1800" dirty="0"/>
              <a:t>Scope of RTC+B Program</a:t>
            </a:r>
          </a:p>
          <a:p>
            <a:pPr>
              <a:buFontTx/>
              <a:buChar char="-"/>
            </a:pPr>
            <a:r>
              <a:rPr lang="en-US" sz="1800" dirty="0"/>
              <a:t>Today’s Issues List for Discussion:</a:t>
            </a:r>
          </a:p>
          <a:p>
            <a:pPr lvl="1">
              <a:buFontTx/>
              <a:buChar char="-"/>
            </a:pPr>
            <a:r>
              <a:rPr lang="en-US" sz="1400" u="sng" dirty="0"/>
              <a:t>Review RTC and ESR Clarifying Revision Requests for market questions </a:t>
            </a:r>
          </a:p>
          <a:p>
            <a:pPr lvl="2">
              <a:buFontTx/>
              <a:buChar char="-"/>
            </a:pPr>
            <a:r>
              <a:rPr lang="en-US" sz="1050" dirty="0"/>
              <a:t>RTC- NPRR1245</a:t>
            </a:r>
          </a:p>
          <a:p>
            <a:pPr lvl="2">
              <a:buFontTx/>
              <a:buChar char="-"/>
            </a:pPr>
            <a:r>
              <a:rPr lang="en-US" sz="1050" dirty="0"/>
              <a:t>ESR- NPRR1246, NOGRR268, PGRR118, OBDRR52</a:t>
            </a:r>
          </a:p>
          <a:p>
            <a:pPr lvl="1">
              <a:buFontTx/>
              <a:buChar char="-"/>
            </a:pPr>
            <a:r>
              <a:rPr lang="en-US" sz="1400" u="sng" dirty="0"/>
              <a:t>Issue 3- RTC Simulator update (verbal update only)</a:t>
            </a:r>
            <a:r>
              <a:rPr lang="en-US" sz="1400" dirty="0"/>
              <a:t> (Raymund Lee)</a:t>
            </a:r>
          </a:p>
          <a:p>
            <a:pPr lvl="1">
              <a:buFontTx/>
              <a:buChar char="-"/>
            </a:pPr>
            <a:r>
              <a:rPr lang="en-US" sz="1400" u="sng" dirty="0"/>
              <a:t>Issue 9- Explanation of Market Submission interface changes</a:t>
            </a:r>
            <a:r>
              <a:rPr lang="en-US" sz="1400" dirty="0"/>
              <a:t> (Nathan Smith)</a:t>
            </a:r>
          </a:p>
          <a:p>
            <a:pPr lvl="1">
              <a:buFontTx/>
              <a:buChar char="-"/>
            </a:pPr>
            <a:r>
              <a:rPr lang="en-US" sz="1400" u="sng" dirty="0"/>
              <a:t>Issue 10- Market Readiness</a:t>
            </a:r>
          </a:p>
          <a:p>
            <a:pPr lvl="2">
              <a:buFontTx/>
              <a:buChar char="-"/>
            </a:pPr>
            <a:r>
              <a:rPr lang="en-US" sz="1050" u="sng" dirty="0"/>
              <a:t>Final review of Market Trials Plan </a:t>
            </a:r>
          </a:p>
          <a:p>
            <a:pPr lvl="2">
              <a:buFontTx/>
              <a:buChar char="-"/>
            </a:pPr>
            <a:r>
              <a:rPr lang="en-US" sz="1050" u="sng" dirty="0"/>
              <a:t>Attestation scorecard going to Board </a:t>
            </a:r>
          </a:p>
          <a:p>
            <a:pPr lvl="1">
              <a:buFontTx/>
              <a:buChar char="-"/>
            </a:pPr>
            <a:r>
              <a:rPr lang="en-US" sz="1400" u="sng" dirty="0"/>
              <a:t>Issue 18 – Placeholder for MPs Discussion of AS Demand Curves  </a:t>
            </a:r>
          </a:p>
          <a:p>
            <a:pPr lvl="1">
              <a:buFontTx/>
              <a:buChar char="-"/>
            </a:pPr>
            <a:r>
              <a:rPr lang="en-US" sz="1400" u="sng" dirty="0"/>
              <a:t>Heads-up on topics for September RTCBTF meeting</a:t>
            </a:r>
          </a:p>
          <a:p>
            <a:pPr lvl="1">
              <a:buFontTx/>
              <a:buChar char="-"/>
            </a:pPr>
            <a:r>
              <a:rPr lang="en-US" sz="1400" u="sng" dirty="0"/>
              <a:t>Issue 8- Mapping of bill determinants to extracts and reporting for developing shadow settlement</a:t>
            </a:r>
          </a:p>
          <a:p>
            <a:pPr lvl="2">
              <a:buFontTx/>
              <a:buChar char="-"/>
            </a:pPr>
            <a:r>
              <a:rPr lang="en-US" sz="1050" u="sng" dirty="0"/>
              <a:t>Settlements and Billing Deep-Dive (1-2 hours)  (Magie Shanks)</a:t>
            </a:r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June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682719-7AD6-A21C-7526-62EBA7492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1009590"/>
            <a:ext cx="8771573" cy="49340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314E0A-1673-1DB7-6167-C0840BCBCAFC}"/>
              </a:ext>
            </a:extLst>
          </p:cNvPr>
          <p:cNvSpPr txBox="1"/>
          <p:nvPr/>
        </p:nvSpPr>
        <p:spPr>
          <a:xfrm>
            <a:off x="5159623" y="381000"/>
            <a:ext cx="2971800" cy="9233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ERCOT to publish go-live date before or during September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0779FE1-C675-1379-EA1F-92DA62ECD548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3810000" y="842665"/>
            <a:ext cx="1349623" cy="68133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88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/>
              <a:t>Sequence and Potential Dates for Market Trials </a:t>
            </a:r>
            <a:br>
              <a:rPr lang="en-US" sz="2000"/>
            </a:br>
            <a:r>
              <a:rPr lang="en-US" sz="2000"/>
              <a:t>(dates subject to change while in Planning phase)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6D5B94A-217A-2B47-0DA0-757C28090D45}"/>
              </a:ext>
            </a:extLst>
          </p:cNvPr>
          <p:cNvSpPr txBox="1">
            <a:spLocks/>
          </p:cNvSpPr>
          <p:nvPr/>
        </p:nvSpPr>
        <p:spPr>
          <a:xfrm>
            <a:off x="254000" y="1814243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1016000" y="2795162"/>
            <a:ext cx="2420332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436332" y="2795162"/>
            <a:ext cx="1846868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283200" y="2795162"/>
            <a:ext cx="2362200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1016000" y="3863452"/>
            <a:ext cx="2233970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305197" y="4788353"/>
            <a:ext cx="1926603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645401" y="2795162"/>
            <a:ext cx="1194847" cy="299979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2DB19F-F8A2-D2FD-7E10-9DD1F21BFCB9}"/>
              </a:ext>
            </a:extLst>
          </p:cNvPr>
          <p:cNvSpPr txBox="1"/>
          <p:nvPr/>
        </p:nvSpPr>
        <p:spPr>
          <a:xfrm>
            <a:off x="2657295" y="2484144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3-4 months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72B9BF-B227-ED13-9A36-6A8AB7E1DB58}"/>
              </a:ext>
            </a:extLst>
          </p:cNvPr>
          <p:cNvSpPr txBox="1"/>
          <p:nvPr/>
        </p:nvSpPr>
        <p:spPr>
          <a:xfrm>
            <a:off x="5798533" y="2500822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 months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DAB2D9-02D8-FF14-E054-4B770232A281}"/>
              </a:ext>
            </a:extLst>
          </p:cNvPr>
          <p:cNvSpPr txBox="1"/>
          <p:nvPr/>
        </p:nvSpPr>
        <p:spPr>
          <a:xfrm>
            <a:off x="7491430" y="2500821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month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8F17E32-D908-0615-BD8A-AD7D188AB08E}"/>
              </a:ext>
            </a:extLst>
          </p:cNvPr>
          <p:cNvSpPr txBox="1"/>
          <p:nvPr/>
        </p:nvSpPr>
        <p:spPr>
          <a:xfrm>
            <a:off x="5505712" y="5621267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1-2 months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482600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550594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628392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705977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4775427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5830724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6897602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7964402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1" name="Arrow: Pentagon 30">
            <a:extLst>
              <a:ext uri="{FF2B5EF4-FFF2-40B4-BE49-F238E27FC236}">
                <a16:creationId xmlns:a16="http://schemas.microsoft.com/office/drawing/2014/main" id="{43A67080-DCD5-7D27-9270-C09276120D22}"/>
              </a:ext>
            </a:extLst>
          </p:cNvPr>
          <p:cNvSpPr/>
          <p:nvPr/>
        </p:nvSpPr>
        <p:spPr>
          <a:xfrm>
            <a:off x="69660" y="1588587"/>
            <a:ext cx="1403541" cy="1239824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Attestation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9 months before Trials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3249970" y="3861698"/>
            <a:ext cx="2031476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8D9F41D-7BC3-0A7B-EC99-9530F42BACA0}"/>
              </a:ext>
            </a:extLst>
          </p:cNvPr>
          <p:cNvSpPr txBox="1"/>
          <p:nvPr/>
        </p:nvSpPr>
        <p:spPr>
          <a:xfrm>
            <a:off x="1479574" y="2022575"/>
            <a:ext cx="5989772" cy="33855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Each activity will have a public-facing Scorecard and exit Criteria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1C14A88-A8A3-1CB0-DACA-CD4655743720}"/>
              </a:ext>
            </a:extLst>
          </p:cNvPr>
          <p:cNvSpPr txBox="1"/>
          <p:nvPr/>
        </p:nvSpPr>
        <p:spPr>
          <a:xfrm>
            <a:off x="3570831" y="6460033"/>
            <a:ext cx="1824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Updated 2024-05-22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77F1DD2-1D4A-A839-680D-070E146B2E76}"/>
              </a:ext>
            </a:extLst>
          </p:cNvPr>
          <p:cNvSpPr/>
          <p:nvPr/>
        </p:nvSpPr>
        <p:spPr>
          <a:xfrm rot="19465979">
            <a:off x="1550703" y="2754017"/>
            <a:ext cx="549432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spc="50" dirty="0">
                <a:ln w="0"/>
                <a:solidFill>
                  <a:schemeClr val="bg2">
                    <a:alpha val="3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5400" b="1" spc="50" dirty="0">
              <a:ln w="0"/>
              <a:solidFill>
                <a:schemeClr val="bg2">
                  <a:alpha val="3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07BDACA-ED50-304E-0555-506EAB45558D}"/>
              </a:ext>
            </a:extLst>
          </p:cNvPr>
          <p:cNvSpPr txBox="1"/>
          <p:nvPr/>
        </p:nvSpPr>
        <p:spPr>
          <a:xfrm>
            <a:off x="431800" y="5014005"/>
            <a:ext cx="47691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Current draft of the earliest possible dates for Market Trials and Go-Live that have been shared through TWG and the RTC+B Workshops, in support of Market Participants readiness at RTCBTF.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71450" marR="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Actual Market Trials and Go-Live milestones are to be determined and will be communicated no later than 9/30/24.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752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Reminder of RTC+B Program Scope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in NPRR1204</a:t>
            </a:r>
          </a:p>
          <a:p>
            <a:r>
              <a:rPr lang="en-US" sz="1800" dirty="0"/>
              <a:t>Objective is to present concepts or issues that need to be resolved for an effective implementation.</a:t>
            </a:r>
          </a:p>
          <a:p>
            <a:pPr lvl="1"/>
            <a:r>
              <a:rPr lang="en-US" sz="1400" dirty="0"/>
              <a:t>Coordinating timelines for interface requirements and testing, </a:t>
            </a:r>
          </a:p>
          <a:p>
            <a:pPr lvl="1"/>
            <a:r>
              <a:rPr lang="en-US" sz="1400" dirty="0"/>
              <a:t>Providing the forum for any analysis or policy decisions (such as parameter values)</a:t>
            </a:r>
          </a:p>
          <a:p>
            <a:pPr lvl="1"/>
            <a:r>
              <a:rPr lang="en-US" sz="1400" dirty="0"/>
              <a:t>Coordinating market readiness and cutover activities,</a:t>
            </a:r>
          </a:p>
          <a:p>
            <a:pPr lvl="1"/>
            <a:r>
              <a:rPr lang="en-US" sz="1400" dirty="0"/>
              <a:t>Review draft Revision Requests or other artifacts necessary to successfully implement the program within the identified timeframes, and discussing other details as needed.</a:t>
            </a:r>
          </a:p>
          <a:p>
            <a:r>
              <a:rPr lang="en-US" sz="1800" dirty="0"/>
              <a:t>Lessons learned from RTCTF to avoid being delayed in decisions:</a:t>
            </a:r>
          </a:p>
          <a:p>
            <a:pPr lvl="1"/>
            <a:r>
              <a:rPr lang="en-US" sz="1400" dirty="0"/>
              <a:t>Meeting #1: Initial concept presented by ERCOT staff</a:t>
            </a:r>
          </a:p>
          <a:p>
            <a:pPr lvl="1"/>
            <a:r>
              <a:rPr lang="en-US" sz="1400" dirty="0"/>
              <a:t>Meeting #2: Comments and alternatives presented by MPs</a:t>
            </a:r>
          </a:p>
          <a:p>
            <a:pPr lvl="1"/>
            <a:r>
              <a:rPr lang="en-US" sz="1400" dirty="0"/>
              <a:t>Meeting #3: RTCTF consensus achieved or escalated to TAC for a vote to decide the matter.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76849"/>
            <a:ext cx="8534400" cy="570951"/>
          </a:xfrm>
        </p:spPr>
        <p:txBody>
          <a:bodyPr/>
          <a:lstStyle/>
          <a:p>
            <a:r>
              <a:rPr lang="en-US" sz="1800" dirty="0"/>
              <a:t>Prior to Sept meeting, ERCOT will streamline and align to key risks with program schedule.</a:t>
            </a:r>
          </a:p>
          <a:p>
            <a:endParaRPr lang="en-US" sz="1800" dirty="0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7E756365-DAE3-8706-5702-7873CB47ECDD}"/>
              </a:ext>
            </a:extLst>
          </p:cNvPr>
          <p:cNvSpPr/>
          <p:nvPr/>
        </p:nvSpPr>
        <p:spPr>
          <a:xfrm>
            <a:off x="7391400" y="1328958"/>
            <a:ext cx="304800" cy="457199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6DFBAB-74B0-A4B6-6DD1-BCE3FED206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76800"/>
            <a:ext cx="9144000" cy="106070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ACA06FC-275B-6CE3-6BA6-449E877463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82164"/>
            <a:ext cx="9144000" cy="329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059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Clarification NPRRs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E9AE28E-643D-C5A3-BFB0-E2F34D02C980}"/>
              </a:ext>
            </a:extLst>
          </p:cNvPr>
          <p:cNvSpPr txBox="1">
            <a:spLocks/>
          </p:cNvSpPr>
          <p:nvPr/>
        </p:nvSpPr>
        <p:spPr>
          <a:xfrm>
            <a:off x="152400" y="838200"/>
            <a:ext cx="8458200" cy="441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ERCOT developed at clarifying Revision Requests:</a:t>
            </a:r>
          </a:p>
          <a:p>
            <a:pPr lvl="1"/>
            <a:r>
              <a:rPr lang="en-US" sz="1400" dirty="0"/>
              <a:t>Clarification </a:t>
            </a:r>
            <a:r>
              <a:rPr lang="en-US" sz="1400" u="sng" dirty="0"/>
              <a:t>RTC NPRR</a:t>
            </a:r>
            <a:r>
              <a:rPr lang="en-US" sz="1400" dirty="0"/>
              <a:t> after completing business requirements (</a:t>
            </a:r>
            <a:r>
              <a:rPr lang="en-US" sz="1400" dirty="0" err="1"/>
              <a:t>eg</a:t>
            </a:r>
            <a:r>
              <a:rPr lang="en-US" sz="1400" dirty="0"/>
              <a:t>, drift in baseline since 2019, discrepancies and/or small gaps found during business requirement development)</a:t>
            </a:r>
          </a:p>
          <a:p>
            <a:pPr lvl="1"/>
            <a:r>
              <a:rPr lang="en-US" sz="1400" dirty="0"/>
              <a:t>Clarification </a:t>
            </a:r>
            <a:r>
              <a:rPr lang="en-US" sz="1400" u="sng" dirty="0"/>
              <a:t>Single Model NPRR, PGRR, NOGRR, OBD</a:t>
            </a:r>
            <a:r>
              <a:rPr lang="en-US" sz="1400" dirty="0"/>
              <a:t> as an extension of NPRR1014 Single Model to clarify single model language in other areas of protocols.</a:t>
            </a:r>
          </a:p>
          <a:p>
            <a:pPr lvl="1"/>
            <a:r>
              <a:rPr lang="en-US" sz="1400" dirty="0"/>
              <a:t>Note- All changes are intended to be “as designed” clarifications, aligned with Key Principles, and have no system impacts.</a:t>
            </a:r>
          </a:p>
          <a:p>
            <a:endParaRPr lang="en-US" sz="1800" dirty="0"/>
          </a:p>
          <a:p>
            <a:r>
              <a:rPr lang="en-US" sz="1800" dirty="0"/>
              <a:t>Shared initial drafts with RTCBTF at July RTCBTF meeting</a:t>
            </a:r>
          </a:p>
          <a:p>
            <a:endParaRPr lang="en-US" sz="1800" dirty="0"/>
          </a:p>
          <a:p>
            <a:r>
              <a:rPr lang="en-US" sz="1800" dirty="0"/>
              <a:t>ERCOT filed RRs at end of July to allow vetting of comments via existing PRS process and supported by RTCBTF to review (next 2-3 meetings).</a:t>
            </a:r>
          </a:p>
          <a:p>
            <a:pPr lvl="1" indent="-342900"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RTC-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NPRR1245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indent="-342900"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ESR-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NPRR1246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NOGRR268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PGRR118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OBDRR52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06097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RTC+B Program </a:t>
            </a:r>
            <a:r>
              <a:rPr lang="en-US" sz="1800" dirty="0"/>
              <a:t>(Excel version posted with meeting)</a:t>
            </a:r>
            <a:endParaRPr lang="en-US" sz="1800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E5C7A3-BCB7-BDEA-8EE9-21D129558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" y="605790"/>
            <a:ext cx="8031480" cy="564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30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Proceed with rest of meeting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990600"/>
            <a:ext cx="8534400" cy="49530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u="sng" dirty="0"/>
              <a:t>Review RTC and ESR Clarifying Revision Requests if market questions </a:t>
            </a:r>
          </a:p>
          <a:p>
            <a:pPr lvl="1" indent="-342900"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RTC-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NPRR1245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indent="-342900"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ESR-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NPRR1246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NOGRR268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PGRR118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OBDRR52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en-US" sz="1800" u="sng" dirty="0"/>
              <a:t>Issue 3- RTC Simulator update </a:t>
            </a:r>
            <a:r>
              <a:rPr lang="en-US" sz="1800" dirty="0"/>
              <a:t>(verbal update only) (Raymund Lee)</a:t>
            </a:r>
          </a:p>
          <a:p>
            <a:pPr>
              <a:buFontTx/>
              <a:buChar char="-"/>
            </a:pPr>
            <a:r>
              <a:rPr lang="en-US" sz="1800" u="sng" dirty="0"/>
              <a:t>Issue 9- Explanation of Market Submission interface changes</a:t>
            </a:r>
            <a:r>
              <a:rPr lang="en-US" sz="1800" dirty="0"/>
              <a:t> (Nathan Smith)</a:t>
            </a:r>
          </a:p>
          <a:p>
            <a:pPr>
              <a:buFontTx/>
              <a:buChar char="-"/>
            </a:pPr>
            <a:r>
              <a:rPr lang="en-US" sz="1800" u="sng" dirty="0"/>
              <a:t>Issue 10- Market Readiness</a:t>
            </a:r>
          </a:p>
          <a:p>
            <a:pPr lvl="1">
              <a:buFontTx/>
              <a:buChar char="-"/>
            </a:pPr>
            <a:r>
              <a:rPr lang="en-US" sz="1450" dirty="0"/>
              <a:t>Final review of Market Trials Plan </a:t>
            </a:r>
          </a:p>
          <a:p>
            <a:pPr lvl="1">
              <a:buFontTx/>
              <a:buChar char="-"/>
            </a:pPr>
            <a:r>
              <a:rPr lang="en-US" sz="1450" dirty="0"/>
              <a:t>Attestation scorecard going to Board </a:t>
            </a:r>
          </a:p>
          <a:p>
            <a:pPr>
              <a:buFontTx/>
              <a:buChar char="-"/>
            </a:pPr>
            <a:r>
              <a:rPr lang="en-US" sz="1800" u="sng" dirty="0"/>
              <a:t>Issue 18 – Placeholder for MPs Discussion of AS Demand Curves  </a:t>
            </a:r>
          </a:p>
          <a:p>
            <a:pPr>
              <a:buFontTx/>
              <a:buChar char="-"/>
            </a:pPr>
            <a:r>
              <a:rPr lang="en-US" sz="1800" u="sng" dirty="0"/>
              <a:t>Heads-up on topics for September RTCBTF meeting</a:t>
            </a:r>
          </a:p>
          <a:p>
            <a:pPr>
              <a:buFontTx/>
              <a:buChar char="-"/>
            </a:pPr>
            <a:r>
              <a:rPr lang="en-US" sz="1800" u="sng" dirty="0"/>
              <a:t>Issue 8- Mapping of bill determinants to extracts and reporting for developing shadow settlement</a:t>
            </a:r>
          </a:p>
          <a:p>
            <a:pPr lvl="1">
              <a:buFontTx/>
              <a:buChar char="-"/>
            </a:pPr>
            <a:r>
              <a:rPr lang="en-US" sz="1450" dirty="0"/>
              <a:t>Settlements and Billing Deep-Dive (1-2 hours)  (Magie Shanks)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800" dirty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800" dirty="0"/>
              <a:t>Next meeting in-person/WebEx on Wednesday September 13, 2024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2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22612</TotalTime>
  <Words>935</Words>
  <Application>Microsoft Office PowerPoint</Application>
  <PresentationFormat>On-screen Show (4:3)</PresentationFormat>
  <Paragraphs>115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June Board T&amp;S RTC Update)</vt:lpstr>
      <vt:lpstr>PowerPoint Presentation</vt:lpstr>
      <vt:lpstr>Plans for Meetings and Review Cycles</vt:lpstr>
      <vt:lpstr>Current RTCBTF Issues List</vt:lpstr>
      <vt:lpstr>RTC+B Clarification NPRRs </vt:lpstr>
      <vt:lpstr>Scope of RTC+B Program (Excel version posted with meeting)</vt:lpstr>
      <vt:lpstr>Proceed with rest of meeting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599</cp:revision>
  <cp:lastPrinted>2017-10-10T21:31:05Z</cp:lastPrinted>
  <dcterms:created xsi:type="dcterms:W3CDTF">2016-01-21T15:20:31Z</dcterms:created>
  <dcterms:modified xsi:type="dcterms:W3CDTF">2024-08-07T19:53:20Z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