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0"/>
  </p:notesMasterIdLst>
  <p:handoutMasterIdLst>
    <p:handoutMasterId r:id="rId11"/>
  </p:handoutMasterIdLst>
  <p:sldIdLst>
    <p:sldId id="260" r:id="rId7"/>
    <p:sldId id="267" r:id="rId8"/>
    <p:sldId id="269"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85B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C1353BE-2B4E-46BF-A5F8-AAE24F4B4D50}" v="3" dt="2024-07-30T21:33:09.4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211" y="67"/>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8/7/2024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8/7/2024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901887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42874962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a:solidFill>
                  <a:schemeClr val="tx2"/>
                </a:solidFill>
              </a:rPr>
              <a:t>PUBLIC</a:t>
            </a:r>
            <a:endParaRPr lang="en-US" sz="1000" b="1">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14600"/>
            <a:ext cx="5029200" cy="2123658"/>
          </a:xfrm>
          <a:prstGeom prst="rect">
            <a:avLst/>
          </a:prstGeom>
          <a:noFill/>
        </p:spPr>
        <p:txBody>
          <a:bodyPr wrap="square" lIns="91440" tIns="45720" rIns="91440" bIns="45720" rtlCol="0" anchor="t">
            <a:spAutoFit/>
          </a:bodyPr>
          <a:lstStyle/>
          <a:p>
            <a:r>
              <a:rPr lang="en-US" sz="2400" b="1" dirty="0">
                <a:solidFill>
                  <a:schemeClr val="tx2"/>
                </a:solidFill>
              </a:rPr>
              <a:t>HDL/LDL Manual Override Report</a:t>
            </a:r>
          </a:p>
          <a:p>
            <a:endParaRPr lang="en-US" b="1" dirty="0">
              <a:solidFill>
                <a:schemeClr val="tx2"/>
              </a:solidFill>
            </a:endParaRPr>
          </a:p>
          <a:p>
            <a:r>
              <a:rPr lang="en-US" b="1" dirty="0">
                <a:solidFill>
                  <a:schemeClr val="tx2"/>
                </a:solidFill>
              </a:rPr>
              <a:t>WMS</a:t>
            </a:r>
          </a:p>
          <a:p>
            <a:endParaRPr lang="en-US" dirty="0">
              <a:solidFill>
                <a:schemeClr val="tx2"/>
              </a:solidFill>
            </a:endParaRPr>
          </a:p>
          <a:p>
            <a:r>
              <a:rPr lang="en-US" dirty="0">
                <a:solidFill>
                  <a:schemeClr val="tx2"/>
                </a:solidFill>
              </a:rPr>
              <a:t>Cory Carswell</a:t>
            </a:r>
          </a:p>
          <a:p>
            <a:r>
              <a:rPr lang="en-US" dirty="0">
                <a:solidFill>
                  <a:schemeClr val="tx2"/>
                </a:solidFill>
              </a:rPr>
              <a:t>Market Analysis</a:t>
            </a:r>
            <a:endParaRPr lang="en-US" dirty="0">
              <a:solidFill>
                <a:schemeClr val="tx2"/>
              </a:solidFill>
              <a:cs typeface="Arial"/>
            </a:endParaRPr>
          </a:p>
          <a:p>
            <a:r>
              <a:rPr lang="en-US" dirty="0">
                <a:solidFill>
                  <a:schemeClr val="tx2"/>
                </a:solidFill>
              </a:rPr>
              <a:t>August 7, 2024</a:t>
            </a:r>
            <a:endParaRPr lang="en-US" dirty="0">
              <a:solidFill>
                <a:schemeClr val="tx2"/>
              </a:solidFill>
              <a:cs typeface="Arial"/>
            </a:endParaRP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sz="2400"/>
              <a:t>Introduction</a:t>
            </a:r>
            <a:endParaRPr lang="en-US" sz="2400" b="1">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sp>
        <p:nvSpPr>
          <p:cNvPr id="3" name="Content Placeholder 2"/>
          <p:cNvSpPr>
            <a:spLocks noGrp="1"/>
          </p:cNvSpPr>
          <p:nvPr>
            <p:ph idx="1"/>
          </p:nvPr>
        </p:nvSpPr>
        <p:spPr>
          <a:xfrm>
            <a:off x="304800" y="1676400"/>
            <a:ext cx="8534400" cy="4571999"/>
          </a:xfrm>
        </p:spPr>
        <p:txBody>
          <a:bodyPr/>
          <a:lstStyle/>
          <a:p>
            <a:r>
              <a:rPr lang="en-US" sz="2400" dirty="0">
                <a:solidFill>
                  <a:schemeClr val="tx2"/>
                </a:solidFill>
              </a:rPr>
              <a:t>Per protocol language section 6.5.7.1.13 (10):</a:t>
            </a:r>
          </a:p>
          <a:p>
            <a:pPr marL="400050" lvl="1" indent="0" algn="just">
              <a:buNone/>
            </a:pPr>
            <a:r>
              <a:rPr lang="en-US" sz="2000" i="1" dirty="0">
                <a:solidFill>
                  <a:schemeClr val="tx2"/>
                </a:solidFill>
              </a:rPr>
              <a:t>No sooner than sixty days after the applicable Operating Day, ERCOT shall provide to the appropriate TAC subcommittee instances of manual overrides of HDL or LDL, including the name of the Generation Resource, the reason for the override, and, as applicable, the cost as calculated in Section 6.6.3.6, Real-Time High Dispatch Limit Override Energy Payment.</a:t>
            </a:r>
          </a:p>
          <a:p>
            <a:pPr marL="0" indent="0">
              <a:buNone/>
            </a:pPr>
            <a:endParaRPr lang="en-US" dirty="0"/>
          </a:p>
        </p:txBody>
      </p:sp>
    </p:spTree>
    <p:extLst>
      <p:ext uri="{BB962C8B-B14F-4D97-AF65-F5344CB8AC3E}">
        <p14:creationId xmlns:p14="http://schemas.microsoft.com/office/powerpoint/2010/main" val="1195467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sz="2400" dirty="0"/>
              <a:t>Manual Override Driver – Solar Eclipse</a:t>
            </a:r>
            <a:endParaRPr lang="en-US" sz="24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3" name="Content Placeholder 2"/>
          <p:cNvSpPr>
            <a:spLocks noGrp="1"/>
          </p:cNvSpPr>
          <p:nvPr>
            <p:ph idx="1"/>
          </p:nvPr>
        </p:nvSpPr>
        <p:spPr>
          <a:xfrm>
            <a:off x="304800" y="815182"/>
            <a:ext cx="8534400" cy="1298359"/>
          </a:xfrm>
        </p:spPr>
        <p:txBody>
          <a:bodyPr/>
          <a:lstStyle/>
          <a:p>
            <a:pPr marL="0" indent="0">
              <a:buNone/>
            </a:pPr>
            <a:r>
              <a:rPr lang="en-US" sz="2000" dirty="0">
                <a:solidFill>
                  <a:schemeClr val="tx2"/>
                </a:solidFill>
              </a:rPr>
              <a:t>The Solar Eclipse took place on 04/08/2024, roughly between 12:20 PM, when solar generation was 13,792 MW. During totality at 13:37, solar generation was reduced to 734 MW, then fully recovered at 14:54 with solar generation of 13,792 MW. ERCOT took manual actions to pre-posture slower ramping resources to increase the ramp rate of these resources in anticipation of the increased net load ramp.</a:t>
            </a:r>
          </a:p>
          <a:p>
            <a:pPr marL="0" indent="0">
              <a:buNone/>
            </a:pPr>
            <a:endParaRPr lang="en-US" sz="2000" dirty="0">
              <a:solidFill>
                <a:schemeClr val="tx2"/>
              </a:solidFill>
            </a:endParaRPr>
          </a:p>
          <a:p>
            <a:pPr marL="0" indent="0">
              <a:buNone/>
            </a:pPr>
            <a:endParaRPr lang="en-US" sz="2400" dirty="0"/>
          </a:p>
        </p:txBody>
      </p:sp>
      <p:graphicFrame>
        <p:nvGraphicFramePr>
          <p:cNvPr id="4" name="Table 3">
            <a:extLst>
              <a:ext uri="{FF2B5EF4-FFF2-40B4-BE49-F238E27FC236}">
                <a16:creationId xmlns:a16="http://schemas.microsoft.com/office/drawing/2014/main" id="{3C883BD9-FF6E-23EA-7B51-09DC23E0FDA1}"/>
              </a:ext>
            </a:extLst>
          </p:cNvPr>
          <p:cNvGraphicFramePr>
            <a:graphicFrameLocks noGrp="1"/>
          </p:cNvGraphicFramePr>
          <p:nvPr>
            <p:extLst>
              <p:ext uri="{D42A27DB-BD31-4B8C-83A1-F6EECF244321}">
                <p14:modId xmlns:p14="http://schemas.microsoft.com/office/powerpoint/2010/main" val="124032936"/>
              </p:ext>
            </p:extLst>
          </p:nvPr>
        </p:nvGraphicFramePr>
        <p:xfrm>
          <a:off x="381000" y="2894372"/>
          <a:ext cx="8382000" cy="2133551"/>
        </p:xfrm>
        <a:graphic>
          <a:graphicData uri="http://schemas.openxmlformats.org/drawingml/2006/table">
            <a:tbl>
              <a:tblPr/>
              <a:tblGrid>
                <a:gridCol w="2810231">
                  <a:extLst>
                    <a:ext uri="{9D8B030D-6E8A-4147-A177-3AD203B41FA5}">
                      <a16:colId xmlns:a16="http://schemas.microsoft.com/office/drawing/2014/main" val="549739001"/>
                    </a:ext>
                  </a:extLst>
                </a:gridCol>
                <a:gridCol w="2316354">
                  <a:extLst>
                    <a:ext uri="{9D8B030D-6E8A-4147-A177-3AD203B41FA5}">
                      <a16:colId xmlns:a16="http://schemas.microsoft.com/office/drawing/2014/main" val="2750150653"/>
                    </a:ext>
                  </a:extLst>
                </a:gridCol>
                <a:gridCol w="3255415">
                  <a:extLst>
                    <a:ext uri="{9D8B030D-6E8A-4147-A177-3AD203B41FA5}">
                      <a16:colId xmlns:a16="http://schemas.microsoft.com/office/drawing/2014/main" val="2243077200"/>
                    </a:ext>
                  </a:extLst>
                </a:gridCol>
              </a:tblGrid>
              <a:tr h="245992">
                <a:tc>
                  <a:txBody>
                    <a:bodyPr/>
                    <a:lstStyle/>
                    <a:p>
                      <a:pPr algn="ctr" rtl="0" fontAlgn="b"/>
                      <a:r>
                        <a:rPr lang="en-US" sz="1600" b="0" i="0" u="none" strike="noStrike" dirty="0">
                          <a:solidFill>
                            <a:schemeClr val="bg1"/>
                          </a:solidFill>
                          <a:effectLst/>
                          <a:latin typeface="+mn-lt"/>
                        </a:rPr>
                        <a:t>Resource Name</a:t>
                      </a:r>
                    </a:p>
                  </a:txBody>
                  <a:tcPr marL="9525" marR="9525" marT="9525" marB="0" anchor="b">
                    <a:lnL>
                      <a:noFill/>
                    </a:lnL>
                    <a:lnR>
                      <a:noFill/>
                    </a:lnR>
                    <a:lnT>
                      <a:noFill/>
                    </a:lnT>
                    <a:lnB>
                      <a:noFill/>
                    </a:lnB>
                    <a:solidFill>
                      <a:srgbClr val="00AEC7"/>
                    </a:solidFill>
                  </a:tcPr>
                </a:tc>
                <a:tc>
                  <a:txBody>
                    <a:bodyPr/>
                    <a:lstStyle/>
                    <a:p>
                      <a:pPr algn="ctr" rtl="0" fontAlgn="b"/>
                      <a:r>
                        <a:rPr lang="en-US" sz="1600" b="0" i="0" u="none" strike="noStrike" dirty="0">
                          <a:solidFill>
                            <a:schemeClr val="bg1"/>
                          </a:solidFill>
                          <a:effectLst/>
                          <a:latin typeface="+mn-lt"/>
                        </a:rPr>
                        <a:t>SCED Timestamp</a:t>
                      </a:r>
                    </a:p>
                  </a:txBody>
                  <a:tcPr marL="9525" marR="9525" marT="9525" marB="0" anchor="b">
                    <a:lnL>
                      <a:noFill/>
                    </a:lnL>
                    <a:lnR>
                      <a:noFill/>
                    </a:lnR>
                    <a:lnT>
                      <a:noFill/>
                    </a:lnT>
                    <a:lnB>
                      <a:noFill/>
                    </a:lnB>
                    <a:solidFill>
                      <a:srgbClr val="00AEC7"/>
                    </a:solidFill>
                  </a:tcPr>
                </a:tc>
                <a:tc>
                  <a:txBody>
                    <a:bodyPr/>
                    <a:lstStyle/>
                    <a:p>
                      <a:pPr algn="ctr" rtl="0" fontAlgn="b"/>
                      <a:r>
                        <a:rPr lang="en-US" sz="1600" b="0" i="0" u="none" strike="noStrike" dirty="0">
                          <a:solidFill>
                            <a:schemeClr val="bg1"/>
                          </a:solidFill>
                          <a:effectLst/>
                          <a:latin typeface="+mn-lt"/>
                        </a:rPr>
                        <a:t># LDL Override Intervals</a:t>
                      </a:r>
                    </a:p>
                  </a:txBody>
                  <a:tcPr marL="9525" marR="9525" marT="9525" marB="0" anchor="b">
                    <a:lnL>
                      <a:noFill/>
                    </a:lnL>
                    <a:lnR>
                      <a:noFill/>
                    </a:lnR>
                    <a:lnT>
                      <a:noFill/>
                    </a:lnT>
                    <a:lnB>
                      <a:noFill/>
                    </a:lnB>
                    <a:solidFill>
                      <a:srgbClr val="00AEC7"/>
                    </a:solidFill>
                  </a:tcPr>
                </a:tc>
                <a:extLst>
                  <a:ext uri="{0D108BD9-81ED-4DB2-BD59-A6C34878D82A}">
                    <a16:rowId xmlns:a16="http://schemas.microsoft.com/office/drawing/2014/main" val="3860327438"/>
                  </a:ext>
                </a:extLst>
              </a:tr>
              <a:tr h="268598">
                <a:tc>
                  <a:txBody>
                    <a:bodyPr/>
                    <a:lstStyle/>
                    <a:p>
                      <a:pPr algn="l" fontAlgn="b"/>
                      <a:r>
                        <a:rPr lang="en-US" sz="1600" b="0" i="0" u="none" strike="noStrike" dirty="0">
                          <a:solidFill>
                            <a:schemeClr val="tx2"/>
                          </a:solidFill>
                          <a:effectLst/>
                          <a:latin typeface="+mn-lt"/>
                        </a:rPr>
                        <a:t>CALAVERS_JKS1</a:t>
                      </a:r>
                    </a:p>
                  </a:txBody>
                  <a:tcPr marL="9525" marR="9525" marT="9525" marB="0" anchor="b">
                    <a:lnL>
                      <a:noFill/>
                    </a:lnL>
                    <a:lnR>
                      <a:noFill/>
                    </a:lnR>
                    <a:lnT>
                      <a:noFill/>
                    </a:lnT>
                    <a:lnB>
                      <a:noFill/>
                    </a:lnB>
                    <a:noFill/>
                  </a:tcPr>
                </a:tc>
                <a:tc>
                  <a:txBody>
                    <a:bodyPr/>
                    <a:lstStyle/>
                    <a:p>
                      <a:pPr algn="ctr" fontAlgn="b"/>
                      <a:r>
                        <a:rPr lang="en-US" sz="1600" b="0" i="0" u="none" strike="noStrike" dirty="0">
                          <a:solidFill>
                            <a:schemeClr val="tx2"/>
                          </a:solidFill>
                          <a:effectLst/>
                          <a:latin typeface="+mn-lt"/>
                        </a:rPr>
                        <a:t>4/8/2024 11:55</a:t>
                      </a:r>
                    </a:p>
                  </a:txBody>
                  <a:tcPr marL="9525" marR="9525" marT="9525" marB="0" anchor="b">
                    <a:lnL>
                      <a:noFill/>
                    </a:lnL>
                    <a:lnR>
                      <a:noFill/>
                    </a:lnR>
                    <a:lnT>
                      <a:noFill/>
                    </a:lnT>
                    <a:lnB>
                      <a:noFill/>
                    </a:lnB>
                    <a:noFill/>
                  </a:tcPr>
                </a:tc>
                <a:tc>
                  <a:txBody>
                    <a:bodyPr/>
                    <a:lstStyle/>
                    <a:p>
                      <a:pPr algn="ctr" fontAlgn="b"/>
                      <a:r>
                        <a:rPr lang="en-US" sz="1600" b="0" i="0" u="none" strike="noStrike" dirty="0">
                          <a:solidFill>
                            <a:schemeClr val="tx2"/>
                          </a:solidFill>
                          <a:effectLst/>
                          <a:latin typeface="+mn-lt"/>
                        </a:rPr>
                        <a:t>22</a:t>
                      </a:r>
                    </a:p>
                  </a:txBody>
                  <a:tcPr marL="9525" marR="9525" marT="9525" marB="0" anchor="b">
                    <a:lnL>
                      <a:noFill/>
                    </a:lnL>
                    <a:lnR>
                      <a:noFill/>
                    </a:lnR>
                    <a:lnT>
                      <a:noFill/>
                    </a:lnT>
                    <a:lnB>
                      <a:noFill/>
                    </a:lnB>
                    <a:noFill/>
                  </a:tcPr>
                </a:tc>
                <a:extLst>
                  <a:ext uri="{0D108BD9-81ED-4DB2-BD59-A6C34878D82A}">
                    <a16:rowId xmlns:a16="http://schemas.microsoft.com/office/drawing/2014/main" val="2846879883"/>
                  </a:ext>
                </a:extLst>
              </a:tr>
              <a:tr h="268598">
                <a:tc>
                  <a:txBody>
                    <a:bodyPr/>
                    <a:lstStyle/>
                    <a:p>
                      <a:pPr algn="l" fontAlgn="b"/>
                      <a:r>
                        <a:rPr lang="en-US" sz="1600" b="0" i="0" u="none" strike="noStrike" dirty="0">
                          <a:solidFill>
                            <a:schemeClr val="tx2"/>
                          </a:solidFill>
                          <a:effectLst/>
                          <a:latin typeface="+mn-lt"/>
                        </a:rPr>
                        <a:t>CALAVERS_JKS2</a:t>
                      </a:r>
                    </a:p>
                  </a:txBody>
                  <a:tcPr marL="9525" marR="9525" marT="9525" marB="0" anchor="b">
                    <a:lnL>
                      <a:noFill/>
                    </a:lnL>
                    <a:lnR>
                      <a:noFill/>
                    </a:lnR>
                    <a:lnT>
                      <a:noFill/>
                    </a:lnT>
                    <a:lnB>
                      <a:noFill/>
                    </a:lnB>
                    <a:solidFill>
                      <a:srgbClr val="F2F2F2"/>
                    </a:solidFill>
                  </a:tcPr>
                </a:tc>
                <a:tc>
                  <a:txBody>
                    <a:bodyPr/>
                    <a:lstStyle/>
                    <a:p>
                      <a:pPr algn="ctr" fontAlgn="b"/>
                      <a:r>
                        <a:rPr lang="en-US" sz="1600" b="0" i="0" u="none" strike="noStrike" dirty="0">
                          <a:solidFill>
                            <a:schemeClr val="tx2"/>
                          </a:solidFill>
                          <a:effectLst/>
                          <a:latin typeface="+mn-lt"/>
                        </a:rPr>
                        <a:t>4/8/2024 11:55</a:t>
                      </a:r>
                    </a:p>
                  </a:txBody>
                  <a:tcPr marL="9525" marR="9525" marT="9525" marB="0" anchor="b">
                    <a:lnL>
                      <a:noFill/>
                    </a:lnL>
                    <a:lnR>
                      <a:noFill/>
                    </a:lnR>
                    <a:lnT>
                      <a:noFill/>
                    </a:lnT>
                    <a:lnB>
                      <a:noFill/>
                    </a:lnB>
                    <a:solidFill>
                      <a:srgbClr val="F2F2F2"/>
                    </a:solidFill>
                  </a:tcPr>
                </a:tc>
                <a:tc>
                  <a:txBody>
                    <a:bodyPr/>
                    <a:lstStyle/>
                    <a:p>
                      <a:pPr algn="ctr" fontAlgn="b"/>
                      <a:r>
                        <a:rPr lang="en-US" sz="1600" b="0" i="0" u="none" strike="noStrike" dirty="0">
                          <a:solidFill>
                            <a:schemeClr val="tx2"/>
                          </a:solidFill>
                          <a:effectLst/>
                          <a:latin typeface="+mn-lt"/>
                        </a:rPr>
                        <a:t>21</a:t>
                      </a:r>
                    </a:p>
                  </a:txBody>
                  <a:tcPr marL="9525" marR="9525" marT="9525" marB="0" anchor="b">
                    <a:lnL>
                      <a:noFill/>
                    </a:lnL>
                    <a:lnR>
                      <a:noFill/>
                    </a:lnR>
                    <a:lnT>
                      <a:noFill/>
                    </a:lnT>
                    <a:lnB>
                      <a:noFill/>
                    </a:lnB>
                    <a:solidFill>
                      <a:srgbClr val="F2F2F2"/>
                    </a:solidFill>
                  </a:tcPr>
                </a:tc>
                <a:extLst>
                  <a:ext uri="{0D108BD9-81ED-4DB2-BD59-A6C34878D82A}">
                    <a16:rowId xmlns:a16="http://schemas.microsoft.com/office/drawing/2014/main" val="3491142526"/>
                  </a:ext>
                </a:extLst>
              </a:tr>
              <a:tr h="268598">
                <a:tc>
                  <a:txBody>
                    <a:bodyPr/>
                    <a:lstStyle/>
                    <a:p>
                      <a:pPr algn="l" fontAlgn="b"/>
                      <a:r>
                        <a:rPr lang="en-US" sz="1600" b="0" i="0" u="none" strike="noStrike">
                          <a:solidFill>
                            <a:schemeClr val="tx2"/>
                          </a:solidFill>
                          <a:effectLst/>
                          <a:latin typeface="+mn-lt"/>
                        </a:rPr>
                        <a:t>FPPYD1_FPP_G2_J02</a:t>
                      </a:r>
                    </a:p>
                  </a:txBody>
                  <a:tcPr marL="9525" marR="9525" marT="9525" marB="0" anchor="b">
                    <a:lnL>
                      <a:noFill/>
                    </a:lnL>
                    <a:lnR>
                      <a:noFill/>
                    </a:lnR>
                    <a:lnT>
                      <a:noFill/>
                    </a:lnT>
                    <a:lnB>
                      <a:noFill/>
                    </a:lnB>
                    <a:noFill/>
                  </a:tcPr>
                </a:tc>
                <a:tc>
                  <a:txBody>
                    <a:bodyPr/>
                    <a:lstStyle/>
                    <a:p>
                      <a:pPr algn="ctr" fontAlgn="b"/>
                      <a:r>
                        <a:rPr lang="en-US" sz="1600" b="0" i="0" u="none" strike="noStrike" dirty="0">
                          <a:solidFill>
                            <a:schemeClr val="tx2"/>
                          </a:solidFill>
                          <a:effectLst/>
                          <a:latin typeface="+mn-lt"/>
                        </a:rPr>
                        <a:t>4/8/2024 11:40</a:t>
                      </a:r>
                    </a:p>
                  </a:txBody>
                  <a:tcPr marL="9525" marR="9525" marT="9525" marB="0" anchor="b">
                    <a:lnL>
                      <a:noFill/>
                    </a:lnL>
                    <a:lnR>
                      <a:noFill/>
                    </a:lnR>
                    <a:lnT>
                      <a:noFill/>
                    </a:lnT>
                    <a:lnB>
                      <a:noFill/>
                    </a:lnB>
                    <a:noFill/>
                  </a:tcPr>
                </a:tc>
                <a:tc>
                  <a:txBody>
                    <a:bodyPr/>
                    <a:lstStyle/>
                    <a:p>
                      <a:pPr algn="ctr" fontAlgn="b"/>
                      <a:r>
                        <a:rPr lang="en-US" sz="1600" b="0" i="0" u="none" strike="noStrike" dirty="0">
                          <a:solidFill>
                            <a:schemeClr val="tx2"/>
                          </a:solidFill>
                          <a:effectLst/>
                          <a:latin typeface="+mn-lt"/>
                        </a:rPr>
                        <a:t>26</a:t>
                      </a:r>
                    </a:p>
                  </a:txBody>
                  <a:tcPr marL="9525" marR="9525" marT="9525" marB="0" anchor="b">
                    <a:lnL>
                      <a:noFill/>
                    </a:lnL>
                    <a:lnR>
                      <a:noFill/>
                    </a:lnR>
                    <a:lnT>
                      <a:noFill/>
                    </a:lnT>
                    <a:lnB>
                      <a:noFill/>
                    </a:lnB>
                    <a:noFill/>
                  </a:tcPr>
                </a:tc>
                <a:extLst>
                  <a:ext uri="{0D108BD9-81ED-4DB2-BD59-A6C34878D82A}">
                    <a16:rowId xmlns:a16="http://schemas.microsoft.com/office/drawing/2014/main" val="392963897"/>
                  </a:ext>
                </a:extLst>
              </a:tr>
              <a:tr h="268598">
                <a:tc>
                  <a:txBody>
                    <a:bodyPr/>
                    <a:lstStyle/>
                    <a:p>
                      <a:pPr algn="l" fontAlgn="b"/>
                      <a:r>
                        <a:rPr lang="en-US" sz="1600" b="0" i="0" u="none" strike="noStrike">
                          <a:solidFill>
                            <a:schemeClr val="tx2"/>
                          </a:solidFill>
                          <a:effectLst/>
                          <a:latin typeface="+mn-lt"/>
                        </a:rPr>
                        <a:t>FPPYD2_FPP_G3</a:t>
                      </a:r>
                    </a:p>
                  </a:txBody>
                  <a:tcPr marL="9525" marR="9525" marT="9525" marB="0" anchor="b">
                    <a:lnL>
                      <a:noFill/>
                    </a:lnL>
                    <a:lnR>
                      <a:noFill/>
                    </a:lnR>
                    <a:lnT>
                      <a:noFill/>
                    </a:lnT>
                    <a:lnB>
                      <a:noFill/>
                    </a:lnB>
                    <a:solidFill>
                      <a:srgbClr val="F2F2F2"/>
                    </a:solidFill>
                  </a:tcPr>
                </a:tc>
                <a:tc>
                  <a:txBody>
                    <a:bodyPr/>
                    <a:lstStyle/>
                    <a:p>
                      <a:pPr algn="ctr" fontAlgn="b"/>
                      <a:r>
                        <a:rPr lang="en-US" sz="1600" b="0" i="0" u="none" strike="noStrike" dirty="0">
                          <a:solidFill>
                            <a:schemeClr val="tx2"/>
                          </a:solidFill>
                          <a:effectLst/>
                          <a:latin typeface="+mn-lt"/>
                        </a:rPr>
                        <a:t>4/8/2024 11:40</a:t>
                      </a:r>
                    </a:p>
                  </a:txBody>
                  <a:tcPr marL="9525" marR="9525" marT="9525" marB="0" anchor="b">
                    <a:lnL>
                      <a:noFill/>
                    </a:lnL>
                    <a:lnR>
                      <a:noFill/>
                    </a:lnR>
                    <a:lnT>
                      <a:noFill/>
                    </a:lnT>
                    <a:lnB>
                      <a:noFill/>
                    </a:lnB>
                    <a:solidFill>
                      <a:srgbClr val="F2F2F2"/>
                    </a:solidFill>
                  </a:tcPr>
                </a:tc>
                <a:tc>
                  <a:txBody>
                    <a:bodyPr/>
                    <a:lstStyle/>
                    <a:p>
                      <a:pPr algn="ctr" fontAlgn="b"/>
                      <a:r>
                        <a:rPr lang="en-US" sz="1600" b="0" i="0" u="none" strike="noStrike" dirty="0">
                          <a:solidFill>
                            <a:schemeClr val="tx2"/>
                          </a:solidFill>
                          <a:effectLst/>
                          <a:latin typeface="+mn-lt"/>
                        </a:rPr>
                        <a:t>3</a:t>
                      </a:r>
                    </a:p>
                  </a:txBody>
                  <a:tcPr marL="9525" marR="9525" marT="9525" marB="0" anchor="b">
                    <a:lnL>
                      <a:noFill/>
                    </a:lnL>
                    <a:lnR>
                      <a:noFill/>
                    </a:lnR>
                    <a:lnT>
                      <a:noFill/>
                    </a:lnT>
                    <a:lnB>
                      <a:noFill/>
                    </a:lnB>
                    <a:solidFill>
                      <a:srgbClr val="F2F2F2"/>
                    </a:solidFill>
                  </a:tcPr>
                </a:tc>
                <a:extLst>
                  <a:ext uri="{0D108BD9-81ED-4DB2-BD59-A6C34878D82A}">
                    <a16:rowId xmlns:a16="http://schemas.microsoft.com/office/drawing/2014/main" val="692928889"/>
                  </a:ext>
                </a:extLst>
              </a:tr>
              <a:tr h="268598">
                <a:tc>
                  <a:txBody>
                    <a:bodyPr/>
                    <a:lstStyle/>
                    <a:p>
                      <a:pPr algn="l" fontAlgn="b"/>
                      <a:r>
                        <a:rPr lang="en-US" sz="1600" b="0" i="0" u="none" strike="noStrike">
                          <a:solidFill>
                            <a:schemeClr val="tx2"/>
                          </a:solidFill>
                          <a:effectLst/>
                          <a:latin typeface="+mn-lt"/>
                        </a:rPr>
                        <a:t>LEG_LEG_G1</a:t>
                      </a:r>
                    </a:p>
                  </a:txBody>
                  <a:tcPr marL="9525" marR="9525" marT="9525" marB="0" anchor="b">
                    <a:lnL>
                      <a:noFill/>
                    </a:lnL>
                    <a:lnR>
                      <a:noFill/>
                    </a:lnR>
                    <a:lnT>
                      <a:noFill/>
                    </a:lnT>
                    <a:lnB>
                      <a:noFill/>
                    </a:lnB>
                    <a:noFill/>
                  </a:tcPr>
                </a:tc>
                <a:tc>
                  <a:txBody>
                    <a:bodyPr/>
                    <a:lstStyle/>
                    <a:p>
                      <a:pPr algn="ctr" fontAlgn="b"/>
                      <a:r>
                        <a:rPr lang="en-US" sz="1600" b="0" i="0" u="none" strike="noStrike" dirty="0">
                          <a:solidFill>
                            <a:schemeClr val="tx2"/>
                          </a:solidFill>
                          <a:effectLst/>
                          <a:latin typeface="+mn-lt"/>
                        </a:rPr>
                        <a:t>4/8/2024 11:45</a:t>
                      </a:r>
                    </a:p>
                  </a:txBody>
                  <a:tcPr marL="9525" marR="9525" marT="9525" marB="0" anchor="b">
                    <a:lnL>
                      <a:noFill/>
                    </a:lnL>
                    <a:lnR>
                      <a:noFill/>
                    </a:lnR>
                    <a:lnT>
                      <a:noFill/>
                    </a:lnT>
                    <a:lnB>
                      <a:noFill/>
                    </a:lnB>
                    <a:noFill/>
                  </a:tcPr>
                </a:tc>
                <a:tc>
                  <a:txBody>
                    <a:bodyPr/>
                    <a:lstStyle/>
                    <a:p>
                      <a:pPr algn="ctr" fontAlgn="b"/>
                      <a:r>
                        <a:rPr lang="en-US" sz="1600" b="0" i="0" u="none" strike="noStrike" dirty="0">
                          <a:solidFill>
                            <a:schemeClr val="tx2"/>
                          </a:solidFill>
                          <a:effectLst/>
                          <a:latin typeface="+mn-lt"/>
                        </a:rPr>
                        <a:t>19</a:t>
                      </a:r>
                    </a:p>
                  </a:txBody>
                  <a:tcPr marL="9525" marR="9525" marT="9525" marB="0" anchor="b">
                    <a:lnL>
                      <a:noFill/>
                    </a:lnL>
                    <a:lnR>
                      <a:noFill/>
                    </a:lnR>
                    <a:lnT>
                      <a:noFill/>
                    </a:lnT>
                    <a:lnB>
                      <a:noFill/>
                    </a:lnB>
                    <a:noFill/>
                  </a:tcPr>
                </a:tc>
                <a:extLst>
                  <a:ext uri="{0D108BD9-81ED-4DB2-BD59-A6C34878D82A}">
                    <a16:rowId xmlns:a16="http://schemas.microsoft.com/office/drawing/2014/main" val="272862553"/>
                  </a:ext>
                </a:extLst>
              </a:tr>
              <a:tr h="268598">
                <a:tc>
                  <a:txBody>
                    <a:bodyPr/>
                    <a:lstStyle/>
                    <a:p>
                      <a:pPr algn="l" fontAlgn="b"/>
                      <a:r>
                        <a:rPr lang="en-US" sz="1600" b="0" i="0" u="none" strike="noStrike">
                          <a:solidFill>
                            <a:schemeClr val="tx2"/>
                          </a:solidFill>
                          <a:effectLst/>
                          <a:latin typeface="+mn-lt"/>
                        </a:rPr>
                        <a:t>WAP_WAP_G5</a:t>
                      </a:r>
                    </a:p>
                  </a:txBody>
                  <a:tcPr marL="9525" marR="9525" marT="9525" marB="0" anchor="b">
                    <a:lnL>
                      <a:noFill/>
                    </a:lnL>
                    <a:lnR>
                      <a:noFill/>
                    </a:lnR>
                    <a:lnT>
                      <a:noFill/>
                    </a:lnT>
                    <a:lnB>
                      <a:noFill/>
                    </a:lnB>
                    <a:solidFill>
                      <a:srgbClr val="F2F2F2"/>
                    </a:solidFill>
                  </a:tcPr>
                </a:tc>
                <a:tc>
                  <a:txBody>
                    <a:bodyPr/>
                    <a:lstStyle/>
                    <a:p>
                      <a:pPr algn="ctr" fontAlgn="b"/>
                      <a:r>
                        <a:rPr lang="en-US" sz="1600" b="0" i="0" u="none" strike="noStrike" dirty="0">
                          <a:solidFill>
                            <a:schemeClr val="tx2"/>
                          </a:solidFill>
                          <a:effectLst/>
                          <a:latin typeface="+mn-lt"/>
                        </a:rPr>
                        <a:t>4/8/2024 11:45</a:t>
                      </a:r>
                    </a:p>
                  </a:txBody>
                  <a:tcPr marL="9525" marR="9525" marT="9525" marB="0" anchor="b">
                    <a:lnL>
                      <a:noFill/>
                    </a:lnL>
                    <a:lnR>
                      <a:noFill/>
                    </a:lnR>
                    <a:lnT>
                      <a:noFill/>
                    </a:lnT>
                    <a:lnB>
                      <a:noFill/>
                    </a:lnB>
                    <a:solidFill>
                      <a:srgbClr val="F2F2F2"/>
                    </a:solidFill>
                  </a:tcPr>
                </a:tc>
                <a:tc>
                  <a:txBody>
                    <a:bodyPr/>
                    <a:lstStyle/>
                    <a:p>
                      <a:pPr algn="ctr" fontAlgn="b"/>
                      <a:r>
                        <a:rPr lang="en-US" sz="1600" b="0" i="0" u="none" strike="noStrike" dirty="0">
                          <a:solidFill>
                            <a:schemeClr val="tx2"/>
                          </a:solidFill>
                          <a:effectLst/>
                          <a:latin typeface="+mn-lt"/>
                        </a:rPr>
                        <a:t>30</a:t>
                      </a:r>
                    </a:p>
                  </a:txBody>
                  <a:tcPr marL="9525" marR="9525" marT="9525" marB="0" anchor="b">
                    <a:lnL>
                      <a:noFill/>
                    </a:lnL>
                    <a:lnR>
                      <a:noFill/>
                    </a:lnR>
                    <a:lnT>
                      <a:noFill/>
                    </a:lnT>
                    <a:lnB>
                      <a:noFill/>
                    </a:lnB>
                    <a:solidFill>
                      <a:srgbClr val="F2F2F2"/>
                    </a:solidFill>
                  </a:tcPr>
                </a:tc>
                <a:extLst>
                  <a:ext uri="{0D108BD9-81ED-4DB2-BD59-A6C34878D82A}">
                    <a16:rowId xmlns:a16="http://schemas.microsoft.com/office/drawing/2014/main" val="23024196"/>
                  </a:ext>
                </a:extLst>
              </a:tr>
              <a:tr h="268598">
                <a:tc>
                  <a:txBody>
                    <a:bodyPr/>
                    <a:lstStyle/>
                    <a:p>
                      <a:pPr algn="l" fontAlgn="b"/>
                      <a:r>
                        <a:rPr lang="en-US" sz="1600" b="0" i="0" u="none" strike="noStrike">
                          <a:solidFill>
                            <a:schemeClr val="tx2"/>
                          </a:solidFill>
                          <a:effectLst/>
                          <a:latin typeface="+mn-lt"/>
                        </a:rPr>
                        <a:t>WAP_WAP_G8</a:t>
                      </a:r>
                    </a:p>
                  </a:txBody>
                  <a:tcPr marL="9525" marR="9525" marT="9525" marB="0" anchor="b">
                    <a:lnL>
                      <a:noFill/>
                    </a:lnL>
                    <a:lnR>
                      <a:noFill/>
                    </a:lnR>
                    <a:lnT>
                      <a:noFill/>
                    </a:lnT>
                    <a:lnB>
                      <a:noFill/>
                    </a:lnB>
                    <a:noFill/>
                  </a:tcPr>
                </a:tc>
                <a:tc>
                  <a:txBody>
                    <a:bodyPr/>
                    <a:lstStyle/>
                    <a:p>
                      <a:pPr algn="ctr" fontAlgn="b"/>
                      <a:r>
                        <a:rPr lang="en-US" sz="1600" b="0" i="0" u="none" strike="noStrike" dirty="0">
                          <a:solidFill>
                            <a:schemeClr val="tx2"/>
                          </a:solidFill>
                          <a:effectLst/>
                          <a:latin typeface="+mn-lt"/>
                        </a:rPr>
                        <a:t>4/8/2024 11:45</a:t>
                      </a:r>
                    </a:p>
                  </a:txBody>
                  <a:tcPr marL="9525" marR="9525" marT="9525" marB="0" anchor="b">
                    <a:lnL>
                      <a:noFill/>
                    </a:lnL>
                    <a:lnR>
                      <a:noFill/>
                    </a:lnR>
                    <a:lnT>
                      <a:noFill/>
                    </a:lnT>
                    <a:lnB>
                      <a:noFill/>
                    </a:lnB>
                    <a:noFill/>
                  </a:tcPr>
                </a:tc>
                <a:tc>
                  <a:txBody>
                    <a:bodyPr/>
                    <a:lstStyle/>
                    <a:p>
                      <a:pPr algn="ctr" fontAlgn="b"/>
                      <a:r>
                        <a:rPr lang="en-US" sz="1600" b="0" i="0" u="none" strike="noStrike">
                          <a:solidFill>
                            <a:schemeClr val="tx2"/>
                          </a:solidFill>
                          <a:effectLst/>
                          <a:latin typeface="+mn-lt"/>
                        </a:rPr>
                        <a:t>2</a:t>
                      </a:r>
                      <a:r>
                        <a:rPr lang="en-US" sz="1600" b="0" i="0" u="none" strike="noStrike" dirty="0">
                          <a:solidFill>
                            <a:schemeClr val="tx2"/>
                          </a:solidFill>
                          <a:effectLst/>
                          <a:latin typeface="+mn-lt"/>
                        </a:rPr>
                        <a:t>4</a:t>
                      </a:r>
                    </a:p>
                  </a:txBody>
                  <a:tcPr marL="9525" marR="9525" marT="9525" marB="0" anchor="b">
                    <a:lnL>
                      <a:noFill/>
                    </a:lnL>
                    <a:lnR>
                      <a:noFill/>
                    </a:lnR>
                    <a:lnT>
                      <a:noFill/>
                    </a:lnT>
                    <a:lnB>
                      <a:noFill/>
                    </a:lnB>
                    <a:noFill/>
                  </a:tcPr>
                </a:tc>
                <a:extLst>
                  <a:ext uri="{0D108BD9-81ED-4DB2-BD59-A6C34878D82A}">
                    <a16:rowId xmlns:a16="http://schemas.microsoft.com/office/drawing/2014/main" val="1508934465"/>
                  </a:ext>
                </a:extLst>
              </a:tr>
            </a:tbl>
          </a:graphicData>
        </a:graphic>
      </p:graphicFrame>
    </p:spTree>
    <p:extLst>
      <p:ext uri="{BB962C8B-B14F-4D97-AF65-F5344CB8AC3E}">
        <p14:creationId xmlns:p14="http://schemas.microsoft.com/office/powerpoint/2010/main" val="2438819540"/>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AF51A5998F0944EA03AB587B5B58FD3" ma:contentTypeVersion="14" ma:contentTypeDescription="Create a new document." ma:contentTypeScope="" ma:versionID="5de53c7dd9d5e3dd48e81f15fe9d6d64">
  <xsd:schema xmlns:xsd="http://www.w3.org/2001/XMLSchema" xmlns:xs="http://www.w3.org/2001/XMLSchema" xmlns:p="http://schemas.microsoft.com/office/2006/metadata/properties" xmlns:ns2="5f527160-b6a2-448e-b210-55bbe2178a90" xmlns:ns3="cf8c9251-373f-4ee3-86cf-d97122226a81" targetNamespace="http://schemas.microsoft.com/office/2006/metadata/properties" ma:root="true" ma:fieldsID="b9ed68adcc3693f95084af8a9f0e3281" ns2:_="" ns3:_="">
    <xsd:import namespace="5f527160-b6a2-448e-b210-55bbe2178a90"/>
    <xsd:import namespace="cf8c9251-373f-4ee3-86cf-d97122226a8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f527160-b6a2-448e-b210-55bbe2178a9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a102f585-f336-4ab5-8023-668eed9f00b2"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8c9251-373f-4ee3-86cf-d97122226a8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87bce286-be28-47de-b9f7-94a506e34291}" ma:internalName="TaxCatchAll" ma:showField="CatchAllData" ma:web="cf8c9251-373f-4ee3-86cf-d97122226a81">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cf8c9251-373f-4ee3-86cf-d97122226a81" xsi:nil="true"/>
    <lcf76f155ced4ddcb4097134ff3c332f xmlns="5f527160-b6a2-448e-b210-55bbe2178a90">
      <Terms xmlns="http://schemas.microsoft.com/office/infopath/2007/PartnerControls"/>
    </lcf76f155ced4ddcb4097134ff3c332f>
    <SharedWithUsers xmlns="cf8c9251-373f-4ee3-86cf-d97122226a81">
      <UserInfo>
        <DisplayName>Chu, Zhengguo</DisplayName>
        <AccountId>12</AccountId>
        <AccountType/>
      </UserInfo>
    </SharedWithUsers>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57B0E84B-DE82-4BB4-96FE-10404BA9169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f527160-b6a2-448e-b210-55bbe2178a90"/>
    <ds:schemaRef ds:uri="cf8c9251-373f-4ee3-86cf-d97122226a8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5f527160-b6a2-448e-b210-55bbe2178a90"/>
    <ds:schemaRef ds:uri="c34af464-7aa1-4edd-9be4-83dffc1cb926"/>
    <ds:schemaRef ds:uri="cf8c9251-373f-4ee3-86cf-d97122226a8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4510</TotalTime>
  <Words>230</Words>
  <Application>Microsoft Office PowerPoint</Application>
  <PresentationFormat>On-screen Show (4:3)</PresentationFormat>
  <Paragraphs>40</Paragraphs>
  <Slides>3</Slides>
  <Notes>2</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3</vt:i4>
      </vt:variant>
    </vt:vector>
  </HeadingPairs>
  <TitlesOfParts>
    <vt:vector size="8" baseType="lpstr">
      <vt:lpstr>Arial</vt:lpstr>
      <vt:lpstr>Calibri</vt:lpstr>
      <vt:lpstr>1_Custom Design</vt:lpstr>
      <vt:lpstr>Office Theme</vt:lpstr>
      <vt:lpstr>Custom Design</vt:lpstr>
      <vt:lpstr>PowerPoint Presentation</vt:lpstr>
      <vt:lpstr>Introduction</vt:lpstr>
      <vt:lpstr>Manual Override Driver – Solar Eclipse</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Chang, Sean</dc:creator>
  <cp:lastModifiedBy>Hanson, Pamela</cp:lastModifiedBy>
  <cp:revision>13</cp:revision>
  <cp:lastPrinted>2016-01-21T20:53:15Z</cp:lastPrinted>
  <dcterms:created xsi:type="dcterms:W3CDTF">2016-01-21T15:20:31Z</dcterms:created>
  <dcterms:modified xsi:type="dcterms:W3CDTF">2024-08-07T13:38:46Z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0x0101009AF51A5998F0944EA03AB587B5B58FD3</vt:lpwstr>
  </property>
  <property fmtid="{D5CDD505-2E9C-101B-9397-08002B2CF9AE}" pid="3" name="MediaServiceImageTags">
    <vt:lpwstr/>
  </property>
  <property fmtid="{D5CDD505-2E9C-101B-9397-08002B2CF9AE}" pid="4" name="MSIP_Label_7084cbda-52b8-46fb-a7b7-cb5bd465ed85_Enabled">
    <vt:lpwstr>true</vt:lpwstr>
  </property>
  <property fmtid="{D5CDD505-2E9C-101B-9397-08002B2CF9AE}" pid="5" name="MSIP_Label_7084cbda-52b8-46fb-a7b7-cb5bd465ed85_SetDate">
    <vt:lpwstr>2023-12-08T19:18:42Z</vt:lpwstr>
  </property>
  <property fmtid="{D5CDD505-2E9C-101B-9397-08002B2CF9AE}" pid="6" name="MSIP_Label_7084cbda-52b8-46fb-a7b7-cb5bd465ed85_Method">
    <vt:lpwstr>Standard</vt:lpwstr>
  </property>
  <property fmtid="{D5CDD505-2E9C-101B-9397-08002B2CF9AE}" pid="7" name="MSIP_Label_7084cbda-52b8-46fb-a7b7-cb5bd465ed85_Name">
    <vt:lpwstr>Internal</vt:lpwstr>
  </property>
  <property fmtid="{D5CDD505-2E9C-101B-9397-08002B2CF9AE}" pid="8" name="MSIP_Label_7084cbda-52b8-46fb-a7b7-cb5bd465ed85_SiteId">
    <vt:lpwstr>0afb747d-bff7-4596-a9fc-950ef9e0ec45</vt:lpwstr>
  </property>
  <property fmtid="{D5CDD505-2E9C-101B-9397-08002B2CF9AE}" pid="9" name="MSIP_Label_7084cbda-52b8-46fb-a7b7-cb5bd465ed85_ActionId">
    <vt:lpwstr>49a91606-f0b4-40a4-a323-627a2fa7eb4d</vt:lpwstr>
  </property>
  <property fmtid="{D5CDD505-2E9C-101B-9397-08002B2CF9AE}" pid="10" name="MSIP_Label_7084cbda-52b8-46fb-a7b7-cb5bd465ed85_ContentBits">
    <vt:lpwstr>0</vt:lpwstr>
  </property>
</Properties>
</file>