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handoutMasterIdLst>
    <p:handoutMasterId r:id="rId18"/>
  </p:handoutMasterIdLst>
  <p:sldIdLst>
    <p:sldId id="256" r:id="rId5"/>
    <p:sldId id="293" r:id="rId6"/>
    <p:sldId id="276" r:id="rId7"/>
    <p:sldId id="292" r:id="rId8"/>
    <p:sldId id="299" r:id="rId9"/>
    <p:sldId id="294" r:id="rId10"/>
    <p:sldId id="295" r:id="rId11"/>
    <p:sldId id="296" r:id="rId12"/>
    <p:sldId id="297" r:id="rId13"/>
    <p:sldId id="298" r:id="rId14"/>
    <p:sldId id="259"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9" autoAdjust="0"/>
    <p:restoredTop sz="94383" autoAdjust="0"/>
  </p:normalViewPr>
  <p:slideViewPr>
    <p:cSldViewPr snapToGrid="0">
      <p:cViewPr varScale="1">
        <p:scale>
          <a:sx n="51" d="100"/>
          <a:sy n="51" d="100"/>
        </p:scale>
        <p:origin x="72" y="40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7/31/2024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7/31/2024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us06web.zoom.us/j/89361889543?pwd=olviNzrBXvZJHnEHKgOUZprYTpSDDV.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us06web.zoom.us/j/89361889543?pwd=olviNzrBXvZJHnEHKgOUZprYTpSDDV.1"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August 6th,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EPS Meters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92500" lnSpcReduction="20000"/>
          </a:bodyPr>
          <a:lstStyle/>
          <a:p>
            <a:r>
              <a:rPr lang="en-US" dirty="0"/>
              <a:t>Understanding market processes</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Understanding if territory has EPS meters, Muni will need to accept 867s from ERCOT</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DCN/RCN processes and billing</a:t>
            </a:r>
          </a:p>
          <a:p>
            <a:pPr>
              <a:spcBef>
                <a:spcPts val="0"/>
              </a:spcBef>
            </a:pPr>
            <a:r>
              <a:rPr lang="en-US" dirty="0"/>
              <a:t>ESI Maintenance and updating attributes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10</a:t>
            </a:fld>
            <a:endParaRPr lang="en-US" dirty="0"/>
          </a:p>
        </p:txBody>
      </p:sp>
      <p:sp>
        <p:nvSpPr>
          <p:cNvPr id="5" name="Text Placeholder 7">
            <a:extLst>
              <a:ext uri="{FF2B5EF4-FFF2-40B4-BE49-F238E27FC236}">
                <a16:creationId xmlns:a16="http://schemas.microsoft.com/office/drawing/2014/main" id="{726DAE5B-E5B0-24C5-7ED2-F8D4F2B2F44C}"/>
              </a:ext>
            </a:extLst>
          </p:cNvPr>
          <p:cNvSpPr txBox="1">
            <a:spLocks/>
          </p:cNvSpPr>
          <p:nvPr/>
        </p:nvSpPr>
        <p:spPr>
          <a:xfrm>
            <a:off x="5473108" y="3653115"/>
            <a:ext cx="5102680" cy="11632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Understanding of the settlement differences of BUSIDRRQ, significance of LSE files and reversions, and impacts of cancel/rebills</a:t>
            </a:r>
          </a:p>
        </p:txBody>
      </p:sp>
      <p:sp>
        <p:nvSpPr>
          <p:cNvPr id="6" name="Text Placeholder 3">
            <a:extLst>
              <a:ext uri="{FF2B5EF4-FFF2-40B4-BE49-F238E27FC236}">
                <a16:creationId xmlns:a16="http://schemas.microsoft.com/office/drawing/2014/main" id="{0E806738-5351-A67E-E411-0E31A3A882C3}"/>
              </a:ext>
            </a:extLst>
          </p:cNvPr>
          <p:cNvSpPr txBox="1">
            <a:spLocks/>
          </p:cNvSpPr>
          <p:nvPr/>
        </p:nvSpPr>
        <p:spPr>
          <a:xfrm>
            <a:off x="528044" y="3759554"/>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ERCOT Settlement Process</a:t>
            </a:r>
          </a:p>
        </p:txBody>
      </p:sp>
    </p:spTree>
    <p:extLst>
      <p:ext uri="{BB962C8B-B14F-4D97-AF65-F5344CB8AC3E}">
        <p14:creationId xmlns:p14="http://schemas.microsoft.com/office/powerpoint/2010/main" val="562174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strike="sngStrike" dirty="0">
                <a:highlight>
                  <a:srgbClr val="FF0000"/>
                </a:highlight>
              </a:rPr>
              <a:t>Q4 2024 </a:t>
            </a:r>
            <a:r>
              <a:rPr lang="en-US" normalizeH="1" dirty="0">
                <a:highlight>
                  <a:srgbClr val="FF0000"/>
                </a:highlight>
              </a:rPr>
              <a:t>Q1 2025</a:t>
            </a:r>
            <a:endParaRPr lang="en-US" strike="sngStrike" dirty="0">
              <a:highlight>
                <a:srgbClr val="FF0000"/>
              </a:highlight>
            </a:endParaRPr>
          </a:p>
        </p:txBody>
      </p:sp>
    </p:spTree>
    <p:extLst>
      <p:ext uri="{BB962C8B-B14F-4D97-AF65-F5344CB8AC3E}">
        <p14:creationId xmlns:p14="http://schemas.microsoft.com/office/powerpoint/2010/main" val="332104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8/6/2024 @ 1:00PM </a:t>
            </a:r>
            <a:br>
              <a:rPr lang="en-US" dirty="0"/>
            </a:br>
            <a:r>
              <a:rPr lang="en-US" dirty="0"/>
              <a:t>following RMS – ERCOT Met Center (and via Webex)</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5017890" y="1980465"/>
            <a:ext cx="3841267" cy="4195410"/>
          </a:xfrm>
        </p:spPr>
        <p:txBody>
          <a:bodyPr>
            <a:noAutofit/>
          </a:bodyPr>
          <a:lstStyle/>
          <a:p>
            <a:r>
              <a:rPr lang="en-US" sz="2000" b="1" u="sng" dirty="0"/>
              <a:t>AGENDA ITEMS:</a:t>
            </a:r>
          </a:p>
          <a:p>
            <a:pPr marL="285750" indent="-285750">
              <a:buFont typeface="Courier New" panose="02070309020205020404" pitchFamily="49" charset="0"/>
              <a:buChar char="o"/>
            </a:pPr>
            <a:r>
              <a:rPr kumimoji="0" lang="en-US"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Decimals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AMS Data Practices – Gap Retrieval</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SMT Readiness – daily sync file</a:t>
            </a:r>
          </a:p>
          <a:p>
            <a:pPr marL="285750" indent="-285750">
              <a:buFont typeface="Courier New" panose="02070309020205020404" pitchFamily="49" charset="0"/>
              <a:buChar char="o"/>
            </a:pPr>
            <a:r>
              <a:rPr kumimoji="0" lang="en-US"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Texas SET 5.0 Readiness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Stabilization</a:t>
            </a:r>
          </a:p>
          <a:p>
            <a:pPr marL="742950" lvl="1" indent="-285750">
              <a:buFont typeface="Courier New" panose="02070309020205020404" pitchFamily="49" charset="0"/>
              <a:buChar char="o"/>
            </a:pPr>
            <a:r>
              <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650_01 RCN Processing </a:t>
            </a:r>
          </a:p>
          <a:p>
            <a:pPr marL="742950" lvl="1" indent="-285750">
              <a:buFont typeface="Courier New" panose="02070309020205020404" pitchFamily="49" charset="0"/>
              <a:buChar char="o"/>
            </a:pPr>
            <a:r>
              <a:rPr lang="en-US" sz="1400" b="1" spc="50" dirty="0">
                <a:solidFill>
                  <a:schemeClr val="tx1">
                    <a:lumMod val="50000"/>
                    <a:lumOff val="50000"/>
                  </a:schemeClr>
                </a:solidFill>
                <a:latin typeface="Tenorite"/>
              </a:rPr>
              <a:t>DNP Discretionary Service Charges on 810s</a:t>
            </a:r>
          </a:p>
          <a:p>
            <a:pPr marL="742950" lvl="1" indent="-285750">
              <a:buFont typeface="Courier New" panose="02070309020205020404" pitchFamily="49" charset="0"/>
              <a:buChar char="o"/>
            </a:pPr>
            <a:r>
              <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a:t>
            </a:r>
            <a:r>
              <a:rPr lang="en-US" sz="1400" b="1" spc="50" dirty="0">
                <a:solidFill>
                  <a:schemeClr val="tx1">
                    <a:lumMod val="50000"/>
                    <a:lumOff val="50000"/>
                  </a:schemeClr>
                </a:solidFill>
                <a:latin typeface="Tenorite"/>
              </a:rPr>
              <a:t>67_03 IDRs</a:t>
            </a:r>
          </a:p>
          <a:p>
            <a:pPr marL="742950" lvl="1" indent="-285750">
              <a:buFont typeface="Courier New" panose="02070309020205020404" pitchFamily="49" charset="0"/>
              <a:buChar char="o"/>
            </a:pPr>
            <a:r>
              <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Seibel Changes with ERCOT</a:t>
            </a:r>
          </a:p>
          <a:p>
            <a:pPr marL="742950" lvl="1" indent="-285750">
              <a:buFont typeface="Courier New" panose="02070309020205020404" pitchFamily="49" charset="0"/>
              <a:buChar char="o"/>
            </a:pPr>
            <a:r>
              <a:rPr lang="en-US" sz="1400" b="1" spc="50" dirty="0">
                <a:solidFill>
                  <a:schemeClr val="tx1">
                    <a:lumMod val="50000"/>
                    <a:lumOff val="50000"/>
                  </a:schemeClr>
                </a:solidFill>
                <a:latin typeface="Tenorite"/>
              </a:rPr>
              <a:t>BDMVIs and 810s</a:t>
            </a:r>
          </a:p>
          <a:p>
            <a:pPr marL="742950" lvl="1" indent="-285750">
              <a:buFont typeface="Courier New" panose="02070309020205020404" pitchFamily="49" charset="0"/>
              <a:buChar char="o"/>
            </a:pPr>
            <a:r>
              <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810s received, missing 867s</a:t>
            </a:r>
          </a:p>
          <a:p>
            <a:pPr marL="1200150" lvl="2" indent="-285750">
              <a:buFont typeface="Courier New" panose="02070309020205020404" pitchFamily="49" charset="0"/>
              <a:buChar char="o"/>
            </a:pPr>
            <a:r>
              <a:rPr lang="en-US" sz="1200" b="1" spc="50" dirty="0">
                <a:solidFill>
                  <a:schemeClr val="tx1">
                    <a:lumMod val="50000"/>
                    <a:lumOff val="50000"/>
                  </a:schemeClr>
                </a:solidFill>
                <a:latin typeface="Tenorite"/>
              </a:rPr>
              <a:t>Missing start/end Reads</a:t>
            </a:r>
            <a:endParaRPr kumimoji="0" lang="en-US" sz="1200" b="1"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a:p>
            <a:pPr marL="742950" lvl="1" indent="-285750">
              <a:buFont typeface="Courier New" panose="02070309020205020404" pitchFamily="49" charset="0"/>
              <a:buChar char="o"/>
            </a:pPr>
            <a:r>
              <a:rPr lang="en-US" sz="1400" b="1" spc="50" dirty="0">
                <a:solidFill>
                  <a:schemeClr val="tx1">
                    <a:lumMod val="50000"/>
                    <a:lumOff val="50000"/>
                  </a:schemeClr>
                </a:solidFill>
                <a:latin typeface="Tenorite"/>
              </a:rPr>
              <a:t>Duplicate 810s</a:t>
            </a:r>
          </a:p>
          <a:p>
            <a:pPr marL="742950" lvl="1" indent="-285750">
              <a:buFont typeface="Courier New" panose="02070309020205020404" pitchFamily="49" charset="0"/>
              <a:buChar char="o"/>
            </a:pPr>
            <a:r>
              <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60 day bills</a:t>
            </a:r>
          </a:p>
          <a:p>
            <a:pPr marL="742950" lvl="1" indent="-285750">
              <a:buFont typeface="Courier New" panose="02070309020205020404" pitchFamily="49" charset="0"/>
              <a:buChar char="o"/>
            </a:pPr>
            <a:r>
              <a:rPr lang="en-US" sz="1400" b="1" spc="50" dirty="0">
                <a:solidFill>
                  <a:schemeClr val="tx1">
                    <a:lumMod val="50000"/>
                    <a:lumOff val="50000"/>
                  </a:schemeClr>
                </a:solidFill>
                <a:latin typeface="Tenorite"/>
              </a:rPr>
              <a:t>650_04s FA001 R8 codes</a:t>
            </a:r>
            <a:endParaRPr kumimoji="0" lang="en-US" sz="1400" b="1"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12</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5" name="Text Placeholder 2">
            <a:extLst>
              <a:ext uri="{FF2B5EF4-FFF2-40B4-BE49-F238E27FC236}">
                <a16:creationId xmlns:a16="http://schemas.microsoft.com/office/drawing/2014/main" id="{BAE556E1-3342-6DF9-DC23-E99E226839B9}"/>
              </a:ext>
            </a:extLst>
          </p:cNvPr>
          <p:cNvSpPr txBox="1">
            <a:spLocks/>
          </p:cNvSpPr>
          <p:nvPr/>
        </p:nvSpPr>
        <p:spPr>
          <a:xfrm>
            <a:off x="8859157" y="2070703"/>
            <a:ext cx="3332843" cy="41954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indent="-285750">
              <a:buFont typeface="Courier New" panose="02070309020205020404" pitchFamily="49" charset="0"/>
              <a:buChar char="o"/>
            </a:pPr>
            <a:endParaRPr lang="en-US"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b="1" dirty="0">
                <a:solidFill>
                  <a:schemeClr val="tx1">
                    <a:lumMod val="50000"/>
                    <a:lumOff val="50000"/>
                  </a:schemeClr>
                </a:solidFill>
                <a:latin typeface="Tenorite"/>
              </a:rPr>
              <a:t>LOA Historical Usage Request - Format</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Premise Reclassifications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POLR Process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LP&amp;L Weekly Market Calls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Lessons Learned</a:t>
            </a:r>
          </a:p>
          <a:p>
            <a:pPr marL="285750" indent="-285750">
              <a:buFont typeface="Courier New" panose="02070309020205020404" pitchFamily="49" charset="0"/>
              <a:buChar char="o"/>
            </a:pPr>
            <a:r>
              <a:rPr lang="en-US" sz="1400" b="1" spc="50" dirty="0">
                <a:solidFill>
                  <a:schemeClr val="tx1">
                    <a:lumMod val="50000"/>
                    <a:lumOff val="50000"/>
                  </a:schemeClr>
                </a:solidFill>
                <a:latin typeface="Tenorite"/>
              </a:rPr>
              <a:t>Open Discussion </a:t>
            </a:r>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a:bodyPr>
          <a:lstStyle/>
          <a:p>
            <a:pPr algn="ctr"/>
            <a:r>
              <a:rPr lang="en-US" dirty="0"/>
              <a:t>LRITF meeting</a:t>
            </a:r>
            <a:br>
              <a:rPr lang="en-US" dirty="0"/>
            </a:br>
            <a:r>
              <a:rPr lang="en-US" dirty="0"/>
              <a:t>7/9/24</a:t>
            </a: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472609" y="336999"/>
            <a:ext cx="7597327" cy="6103558"/>
          </a:xfrm>
        </p:spPr>
        <p:txBody>
          <a:bodyPr>
            <a:normAutofit fontScale="92500" lnSpcReduction="2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solidFill>
                  <a:schemeClr val="tx1">
                    <a:lumMod val="50000"/>
                    <a:lumOff val="50000"/>
                  </a:schemeClr>
                </a:solidFill>
              </a:rPr>
              <a:t>Decimals </a:t>
            </a:r>
            <a:r>
              <a:rPr lang="en-US" sz="2300" b="1" dirty="0">
                <a:solidFill>
                  <a:schemeClr val="tx1">
                    <a:lumMod val="50000"/>
                    <a:lumOff val="50000"/>
                  </a:schemeClr>
                </a:solidFill>
              </a:rPr>
              <a:t>– </a:t>
            </a:r>
            <a:r>
              <a:rPr lang="en-US" sz="2300" dirty="0">
                <a:solidFill>
                  <a:schemeClr val="tx1">
                    <a:lumMod val="50000"/>
                    <a:lumOff val="50000"/>
                  </a:schemeClr>
                </a:solidFill>
              </a:rPr>
              <a:t>Market notice sent 7/30/24 informing REPs </a:t>
            </a:r>
            <a:r>
              <a:rPr lang="en-US" sz="2300" u="sng" dirty="0">
                <a:solidFill>
                  <a:schemeClr val="tx1">
                    <a:lumMod val="50000"/>
                    <a:lumOff val="50000"/>
                  </a:schemeClr>
                </a:solidFill>
              </a:rPr>
              <a:t>decimals on 867/810s will commence with September billing period (9/2/24)</a:t>
            </a:r>
            <a:r>
              <a:rPr lang="en-US" sz="2300" dirty="0">
                <a:solidFill>
                  <a:schemeClr val="tx1">
                    <a:lumMod val="50000"/>
                    <a:lumOff val="50000"/>
                  </a:schemeClr>
                </a:solidFill>
              </a:rPr>
              <a:t>.  Test files to some market participants were received on 7/26 and 7/29.  ESG is working with LP&amp;L to confirm mapping of up to six decimal places.  Typically, the register reads and volumes (MEA and QTY segments) will have 3 to 4 except in proration cases, up to 6 decimal places.</a:t>
            </a:r>
          </a:p>
          <a:p>
            <a:pPr marL="457200" indent="-457200">
              <a:buFont typeface="Arial" panose="020B0604020202020204" pitchFamily="34" charset="0"/>
              <a:buChar char="•"/>
            </a:pPr>
            <a:r>
              <a:rPr lang="en-US" sz="2300" b="1" u="sng" dirty="0">
                <a:solidFill>
                  <a:schemeClr val="tx1">
                    <a:lumMod val="50000"/>
                    <a:lumOff val="50000"/>
                  </a:schemeClr>
                </a:solidFill>
              </a:rPr>
              <a:t>LSE files</a:t>
            </a:r>
            <a:r>
              <a:rPr lang="en-US" sz="2300" b="1" dirty="0">
                <a:solidFill>
                  <a:schemeClr val="tx1">
                    <a:lumMod val="50000"/>
                    <a:lumOff val="50000"/>
                  </a:schemeClr>
                </a:solidFill>
              </a:rPr>
              <a:t>– </a:t>
            </a:r>
            <a:r>
              <a:rPr lang="en-US" sz="2300" dirty="0">
                <a:solidFill>
                  <a:schemeClr val="tx1">
                    <a:lumMod val="50000"/>
                    <a:lumOff val="50000"/>
                  </a:schemeClr>
                </a:solidFill>
              </a:rPr>
              <a:t>LP&amp;L is currently working to successfully update LSE files once actual data is received replacing earlier estimated data.</a:t>
            </a:r>
          </a:p>
          <a:p>
            <a:r>
              <a:rPr lang="en-US" sz="2700" dirty="0">
                <a:solidFill>
                  <a:schemeClr val="tx1">
                    <a:lumMod val="50000"/>
                    <a:lumOff val="50000"/>
                  </a:schemeClr>
                </a:solidFill>
              </a:rPr>
              <a:t>	</a:t>
            </a:r>
            <a:r>
              <a:rPr lang="en-US" sz="1800" dirty="0">
                <a:solidFill>
                  <a:schemeClr val="tx1">
                    <a:lumMod val="50000"/>
                    <a:lumOff val="50000"/>
                  </a:schemeClr>
                </a:solidFill>
              </a:rPr>
              <a:t>zero estimates will be reflected during outages</a:t>
            </a:r>
          </a:p>
          <a:p>
            <a:r>
              <a:rPr lang="en-US" sz="1800" dirty="0">
                <a:solidFill>
                  <a:schemeClr val="tx1">
                    <a:lumMod val="50000"/>
                    <a:lumOff val="50000"/>
                  </a:schemeClr>
                </a:solidFill>
              </a:rPr>
              <a:t>	sending single ESI files is a challenge and are currently testing</a:t>
            </a:r>
          </a:p>
          <a:p>
            <a:r>
              <a:rPr lang="en-US" sz="2000" dirty="0">
                <a:solidFill>
                  <a:schemeClr val="tx1">
                    <a:lumMod val="50000"/>
                    <a:lumOff val="50000"/>
                  </a:schemeClr>
                </a:solidFill>
              </a:rPr>
              <a:t>	</a:t>
            </a:r>
            <a:r>
              <a:rPr lang="en-US" sz="2000" b="1" i="1" dirty="0">
                <a:solidFill>
                  <a:schemeClr val="tx1">
                    <a:lumMod val="50000"/>
                    <a:lumOff val="50000"/>
                  </a:schemeClr>
                </a:solidFill>
              </a:rPr>
              <a:t>TSDP AMS Data Practices </a:t>
            </a:r>
            <a:r>
              <a:rPr lang="en-US" sz="2000" dirty="0">
                <a:solidFill>
                  <a:schemeClr val="tx1">
                    <a:lumMod val="50000"/>
                    <a:lumOff val="50000"/>
                  </a:schemeClr>
                </a:solidFill>
              </a:rPr>
              <a:t>will be updated at a later date</a:t>
            </a:r>
          </a:p>
          <a:p>
            <a:pPr marL="457200" indent="-457200">
              <a:buFont typeface="Arial" panose="020B0604020202020204" pitchFamily="34" charset="0"/>
              <a:buChar char="•"/>
            </a:pPr>
            <a:r>
              <a:rPr lang="en-US" sz="2300" b="1" u="sng" dirty="0">
                <a:solidFill>
                  <a:schemeClr val="tx1">
                    <a:lumMod val="50000"/>
                    <a:lumOff val="50000"/>
                  </a:schemeClr>
                </a:solidFill>
              </a:rPr>
              <a:t>SMT Readiness </a:t>
            </a:r>
            <a:r>
              <a:rPr lang="en-US" sz="2300" dirty="0">
                <a:solidFill>
                  <a:schemeClr val="tx1">
                    <a:lumMod val="50000"/>
                    <a:lumOff val="50000"/>
                  </a:schemeClr>
                </a:solidFill>
              </a:rPr>
              <a:t>– LP&amp;L plans to integrate with SMT after TXSET v5.0 is in place and likely in Q1 2025.</a:t>
            </a:r>
          </a:p>
          <a:p>
            <a:pPr marL="457200" indent="-457200">
              <a:buFont typeface="Arial" panose="020B0604020202020204" pitchFamily="34" charset="0"/>
              <a:buChar char="•"/>
            </a:pPr>
            <a:r>
              <a:rPr lang="en-US" sz="2300" b="1" u="sng" dirty="0">
                <a:solidFill>
                  <a:schemeClr val="tx1">
                    <a:lumMod val="50000"/>
                    <a:lumOff val="50000"/>
                  </a:schemeClr>
                </a:solidFill>
              </a:rPr>
              <a:t>TXSET 5.0 Readiness </a:t>
            </a:r>
            <a:r>
              <a:rPr lang="en-US" sz="2300" dirty="0">
                <a:solidFill>
                  <a:schemeClr val="tx1">
                    <a:lumMod val="50000"/>
                    <a:lumOff val="50000"/>
                  </a:schemeClr>
                </a:solidFill>
              </a:rPr>
              <a:t>– LP&amp;L confirms teams are working toward TXSET v5.0 preparedness.</a:t>
            </a:r>
          </a:p>
          <a:p>
            <a:r>
              <a:rPr lang="en-US" sz="2300" dirty="0">
                <a:solidFill>
                  <a:schemeClr val="tx1">
                    <a:lumMod val="50000"/>
                    <a:lumOff val="50000"/>
                  </a:schemeClr>
                </a:solidFill>
              </a:rPr>
              <a:t>	</a:t>
            </a:r>
            <a:endParaRPr lang="en-US" sz="2200" dirty="0"/>
          </a:p>
        </p:txBody>
      </p:sp>
    </p:spTree>
    <p:extLst>
      <p:ext uri="{BB962C8B-B14F-4D97-AF65-F5344CB8AC3E}">
        <p14:creationId xmlns:p14="http://schemas.microsoft.com/office/powerpoint/2010/main" val="386134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a:bodyPr>
          <a:lstStyle/>
          <a:p>
            <a:pPr algn="ctr"/>
            <a:r>
              <a:rPr lang="en-US" dirty="0"/>
              <a:t>LRITF meeting</a:t>
            </a:r>
            <a:br>
              <a:rPr lang="en-US" dirty="0"/>
            </a:br>
            <a:r>
              <a:rPr lang="en-US" dirty="0"/>
              <a:t>7/9/24 - continued</a:t>
            </a: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4673" y="863773"/>
            <a:ext cx="7597327" cy="6103558"/>
          </a:xfrm>
        </p:spPr>
        <p:txBody>
          <a:bodyPr>
            <a:normAutofit fontScale="77500" lnSpcReduction="20000"/>
          </a:bodyPr>
          <a:lstStyle/>
          <a:p>
            <a:pPr algn="ctr"/>
            <a:r>
              <a:rPr lang="en-US" sz="2800" b="1" dirty="0"/>
              <a:t>The Task Force also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solidFill>
                  <a:schemeClr val="tx1">
                    <a:lumMod val="50000"/>
                    <a:lumOff val="50000"/>
                  </a:schemeClr>
                </a:solidFill>
              </a:rPr>
              <a:t>Priority Codes </a:t>
            </a:r>
            <a:r>
              <a:rPr lang="en-US" sz="2300" dirty="0">
                <a:solidFill>
                  <a:schemeClr val="tx1">
                    <a:lumMod val="50000"/>
                    <a:lumOff val="50000"/>
                  </a:schemeClr>
                </a:solidFill>
              </a:rPr>
              <a:t>– MVIs on non-standard meters (AMSM) will be executed same day if the ‘02’ priority code is noted and the MVI is received prior to 3PM.  Previously, any MVI for an AMSM meter was being pushed two days despite the priority code.</a:t>
            </a:r>
          </a:p>
          <a:p>
            <a:pPr marL="457200" indent="-457200">
              <a:buFont typeface="Arial" panose="020B0604020202020204" pitchFamily="34" charset="0"/>
              <a:buChar char="•"/>
            </a:pPr>
            <a:r>
              <a:rPr lang="en-US" sz="2300" b="1" u="sng" dirty="0">
                <a:solidFill>
                  <a:schemeClr val="tx1">
                    <a:lumMod val="50000"/>
                    <a:lumOff val="50000"/>
                  </a:schemeClr>
                </a:solidFill>
              </a:rPr>
              <a:t>Premise Reclassifications </a:t>
            </a:r>
            <a:r>
              <a:rPr lang="en-US" sz="2300" dirty="0">
                <a:solidFill>
                  <a:schemeClr val="tx1">
                    <a:lumMod val="50000"/>
                    <a:lumOff val="50000"/>
                  </a:schemeClr>
                </a:solidFill>
              </a:rPr>
              <a:t>– Currently LP&amp;L systems will not allow a premise/ESI to be reclassified from residential to non-residential (and vice versa) with an 814_20 transaction.  Per LP&amp;L, the premise classification is fundamental to the ESI, thus if a change is confirmed, LP&amp;L will create a new ESI and the REP will need to submit an MVI on the new ESI and an MVO on the old ESI.  LP&amp;L will transfer the existing meter from the old to the new ESI.  Negative downstream impacts to the process were discussed.</a:t>
            </a:r>
          </a:p>
          <a:p>
            <a:pPr marL="457200" indent="-457200">
              <a:buFont typeface="Arial" panose="020B0604020202020204" pitchFamily="34" charset="0"/>
              <a:buChar char="•"/>
            </a:pPr>
            <a:r>
              <a:rPr lang="en-US" sz="2300" b="1" u="sng" dirty="0">
                <a:solidFill>
                  <a:schemeClr val="tx1">
                    <a:lumMod val="50000"/>
                    <a:lumOff val="50000"/>
                  </a:schemeClr>
                </a:solidFill>
              </a:rPr>
              <a:t>POLR Process </a:t>
            </a:r>
            <a:r>
              <a:rPr lang="en-US" sz="2300" dirty="0">
                <a:solidFill>
                  <a:schemeClr val="tx1">
                    <a:lumMod val="50000"/>
                    <a:lumOff val="50000"/>
                  </a:schemeClr>
                </a:solidFill>
              </a:rPr>
              <a:t>– LP&amp;L was noticeably absent from PUC worksheet. LP&amp;L is considering extending their current contracts with their POLR REP and VREPs in order to later align with the ERCOT schedule.  ERCOT will assist in administering distribution of ESIs in any POLR drop. </a:t>
            </a:r>
          </a:p>
          <a:p>
            <a:pPr marL="457200" indent="-457200">
              <a:buFont typeface="Arial" panose="020B0604020202020204" pitchFamily="34" charset="0"/>
              <a:buChar char="•"/>
            </a:pPr>
            <a:r>
              <a:rPr lang="en-US" sz="2300" b="1" u="sng" dirty="0">
                <a:solidFill>
                  <a:schemeClr val="tx1">
                    <a:lumMod val="50000"/>
                    <a:lumOff val="50000"/>
                  </a:schemeClr>
                </a:solidFill>
              </a:rPr>
              <a:t>Stabilization Issues </a:t>
            </a:r>
            <a:r>
              <a:rPr lang="en-US" sz="2300" b="1" dirty="0">
                <a:solidFill>
                  <a:schemeClr val="tx1">
                    <a:lumMod val="50000"/>
                    <a:lumOff val="50000"/>
                  </a:schemeClr>
                </a:solidFill>
              </a:rPr>
              <a:t>– </a:t>
            </a:r>
            <a:r>
              <a:rPr lang="en-US" sz="2300" dirty="0">
                <a:solidFill>
                  <a:schemeClr val="tx1">
                    <a:lumMod val="50000"/>
                    <a:lumOff val="50000"/>
                  </a:schemeClr>
                </a:solidFill>
              </a:rPr>
              <a:t>also discussed during weekly market calls </a:t>
            </a:r>
            <a:endParaRPr lang="en-US" sz="2300" b="1" u="sng" dirty="0">
              <a:solidFill>
                <a:schemeClr val="tx1">
                  <a:lumMod val="50000"/>
                  <a:lumOff val="50000"/>
                </a:schemeClr>
              </a:solidFill>
            </a:endParaRPr>
          </a:p>
          <a:p>
            <a:pPr marL="457200" indent="-457200">
              <a:buFont typeface="Arial" panose="020B0604020202020204" pitchFamily="34" charset="0"/>
              <a:buChar char="•"/>
            </a:pPr>
            <a:endParaRPr lang="en-US" sz="2300" b="1" dirty="0">
              <a:solidFill>
                <a:schemeClr val="tx1">
                  <a:lumMod val="50000"/>
                  <a:lumOff val="50000"/>
                </a:schemeClr>
              </a:solidFill>
            </a:endParaRPr>
          </a:p>
          <a:p>
            <a:r>
              <a:rPr lang="en-US" sz="2300" dirty="0">
                <a:solidFill>
                  <a:schemeClr val="tx1">
                    <a:lumMod val="50000"/>
                    <a:lumOff val="50000"/>
                  </a:schemeClr>
                </a:solidFill>
              </a:rPr>
              <a:t>	</a:t>
            </a:r>
          </a:p>
          <a:p>
            <a:r>
              <a:rPr lang="en-US" sz="2300" dirty="0">
                <a:solidFill>
                  <a:schemeClr val="tx1">
                    <a:lumMod val="50000"/>
                    <a:lumOff val="50000"/>
                  </a:schemeClr>
                </a:solidFill>
              </a:rPr>
              <a:t>	</a:t>
            </a:r>
            <a:endParaRPr lang="en-US" sz="2200" dirty="0"/>
          </a:p>
        </p:txBody>
      </p:sp>
    </p:spTree>
    <p:extLst>
      <p:ext uri="{BB962C8B-B14F-4D97-AF65-F5344CB8AC3E}">
        <p14:creationId xmlns:p14="http://schemas.microsoft.com/office/powerpoint/2010/main" val="373041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11095" y="1722628"/>
            <a:ext cx="4258214" cy="1017394"/>
          </a:xfrm>
        </p:spPr>
        <p:txBody>
          <a:bodyPr>
            <a:normAutofit fontScale="90000"/>
          </a:bodyPr>
          <a:lstStyle/>
          <a:p>
            <a:pPr algn="ctr"/>
            <a:r>
              <a:rPr lang="en-US" dirty="0"/>
              <a:t>Daily Market Calls</a:t>
            </a:r>
            <a:br>
              <a:rPr lang="en-US" dirty="0"/>
            </a:br>
            <a:r>
              <a:rPr lang="en-US" sz="2000" dirty="0"/>
              <a:t>Stabilization issues</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315626" y="401652"/>
            <a:ext cx="7757375" cy="6456348"/>
          </a:xfrm>
        </p:spPr>
        <p:txBody>
          <a:bodyPr>
            <a:normAutofit fontScale="92500" lnSpcReduction="20000"/>
          </a:bodyPr>
          <a:lstStyle/>
          <a:p>
            <a:pPr algn="ctr"/>
            <a:r>
              <a:rPr lang="en-US" sz="2800" b="1" dirty="0"/>
              <a:t>The weekly market calls will be held on Thursdays @ 10:00 AM to discuss any on-going issues:</a:t>
            </a:r>
          </a:p>
          <a:p>
            <a:pPr algn="ctr"/>
            <a:r>
              <a:rPr lang="en-US" sz="1800" u="sng" kern="100" dirty="0">
                <a:solidFill>
                  <a:srgbClr val="467886"/>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https://us06web.zoom.us/j/89361889543?pwd=olviNzrBXvZJHnEHKgOUZprYTpSDDV.1</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Meeting ID: 893 6188 9543</a:t>
            </a: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Passcode: 112233</a:t>
            </a:r>
            <a:endParaRPr lang="en-US" sz="2800" b="1" dirty="0"/>
          </a:p>
          <a:p>
            <a:pPr marL="342900" indent="-342900">
              <a:buFont typeface="Arial" panose="020B0604020202020204" pitchFamily="34" charset="0"/>
              <a:buChar char="•"/>
            </a:pPr>
            <a:r>
              <a:rPr lang="en-US" sz="2000" b="1" dirty="0"/>
              <a:t>DNP 650_01 RCNs processing </a:t>
            </a:r>
            <a:r>
              <a:rPr lang="en-US" sz="2000" dirty="0"/>
              <a:t>– REPs receiving ‘date in past’ rejections when transaction was submitted prior.  ROL requests were being pushed two days out thus causing RCN to be received prior to DNP being completed.  Temporary fix in place so RCNs are not rejected.  Permanent fix to not push DNPs two days with ROL notation is still undergoing testing.</a:t>
            </a:r>
          </a:p>
          <a:p>
            <a:pPr marL="342900" indent="-342900">
              <a:buFont typeface="Arial" panose="020B0604020202020204" pitchFamily="34" charset="0"/>
              <a:buChar char="•"/>
            </a:pPr>
            <a:r>
              <a:rPr lang="en-US" sz="2000" b="1" dirty="0"/>
              <a:t>DNP Discretionary Service Charges – </a:t>
            </a:r>
            <a:r>
              <a:rPr lang="en-US" sz="2000" dirty="0"/>
              <a:t>were received on separate 810 invoices.  REPs expecting charges to be included in monthly 810_02 charges.  Fix went into place 7/19.  Cancel/rebills for previous 810s are not expected.</a:t>
            </a:r>
          </a:p>
          <a:p>
            <a:pPr marL="342900" indent="-342900">
              <a:buFont typeface="Arial" panose="020B0604020202020204" pitchFamily="34" charset="0"/>
              <a:buChar char="•"/>
            </a:pPr>
            <a:r>
              <a:rPr lang="en-US" sz="2000" b="1" dirty="0"/>
              <a:t>867 IDR– </a:t>
            </a:r>
            <a:r>
              <a:rPr lang="en-US" sz="2000" dirty="0"/>
              <a:t>LP&amp;L has yet to determine root cause why some 867IDRs are hung at ESG due to validations</a:t>
            </a:r>
          </a:p>
          <a:p>
            <a:pPr marL="342900" indent="-342900">
              <a:buFont typeface="Arial" panose="020B0604020202020204" pitchFamily="34" charset="0"/>
              <a:buChar char="•"/>
            </a:pPr>
            <a:r>
              <a:rPr lang="en-US" sz="2000" b="1" dirty="0"/>
              <a:t>Siebel Changes for Out of Sync conditions</a:t>
            </a:r>
            <a:r>
              <a:rPr lang="en-US" sz="2000" dirty="0"/>
              <a:t>– ERCOT working with LP&amp;L to ensure RORs are aligned in systems.  LP&amp;L has requested a refreshed list.</a:t>
            </a:r>
          </a:p>
          <a:p>
            <a:pPr marL="342900" indent="-342900">
              <a:buFont typeface="Arial" panose="020B0604020202020204" pitchFamily="34" charset="0"/>
              <a:buChar char="•"/>
            </a:pPr>
            <a:r>
              <a:rPr lang="en-US" sz="2000" b="1" dirty="0"/>
              <a:t>BDMVIs submitted from transition until mid to late May </a:t>
            </a:r>
            <a:r>
              <a:rPr lang="en-US" sz="2000" dirty="0"/>
              <a:t>– LP&amp;L is unable to cancel an 810 for a BDMVI.  Fix is in place and seeking REP assistance to “ignore” 810s for a period where they were not ROR.  LP&amp;L to send list of impacted ESIs/transactions.  LP&amp;L is determining how REPs will be credited accordingly.</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1600310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53824" y="1987547"/>
            <a:ext cx="4258214" cy="1017394"/>
          </a:xfrm>
        </p:spPr>
        <p:txBody>
          <a:bodyPr>
            <a:normAutofit fontScale="90000"/>
          </a:bodyPr>
          <a:lstStyle/>
          <a:p>
            <a:pPr algn="ctr"/>
            <a:r>
              <a:rPr lang="en-US" dirty="0"/>
              <a:t>Daily Market Calls</a:t>
            </a:r>
            <a:br>
              <a:rPr lang="en-US" dirty="0"/>
            </a:br>
            <a:r>
              <a:rPr lang="en-US" sz="2000" dirty="0"/>
              <a:t>Stabilization issues- continued</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324172" y="1042587"/>
            <a:ext cx="7757375" cy="5691499"/>
          </a:xfrm>
        </p:spPr>
        <p:txBody>
          <a:bodyPr>
            <a:normAutofit fontScale="92500" lnSpcReduction="20000"/>
          </a:bodyPr>
          <a:lstStyle/>
          <a:p>
            <a:pPr algn="ctr"/>
            <a:r>
              <a:rPr lang="en-US" sz="2800" b="1" dirty="0"/>
              <a:t>The weekly market calls will be held on Thursdays @ 10:00 AM to discuss any on-going issues:</a:t>
            </a:r>
          </a:p>
          <a:p>
            <a:pPr algn="ctr"/>
            <a:r>
              <a:rPr lang="en-US" sz="1800" u="sng" kern="100" dirty="0">
                <a:solidFill>
                  <a:srgbClr val="467886"/>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https://us06web.zoom.us/j/89361889543?pwd=olviNzrBXvZJHnEHKgOUZprYTpSDDV.1</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Meeting ID: 893 6188 9543</a:t>
            </a: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Passcode: 112233</a:t>
            </a:r>
            <a:endParaRPr lang="en-US" sz="2800" b="1" dirty="0"/>
          </a:p>
          <a:p>
            <a:pPr marL="342900" indent="-342900">
              <a:buFont typeface="Arial" panose="020B0604020202020204" pitchFamily="34" charset="0"/>
              <a:buChar char="•"/>
            </a:pPr>
            <a:r>
              <a:rPr lang="en-US" sz="2000" b="1" dirty="0"/>
              <a:t>810s received, Missing 867s – </a:t>
            </a:r>
            <a:r>
              <a:rPr lang="en-US" sz="2000" dirty="0"/>
              <a:t>start/end reads on 867s were missing for some unmetered and metered situations.  LP&amp;L is in final stages of testing metered examples.  Unmetered cases should have received cancel/rebills.</a:t>
            </a:r>
            <a:endParaRPr lang="en-US" sz="2000" b="1" dirty="0"/>
          </a:p>
          <a:p>
            <a:pPr marL="342900" indent="-342900">
              <a:buFont typeface="Arial" panose="020B0604020202020204" pitchFamily="34" charset="0"/>
              <a:buChar char="•"/>
            </a:pPr>
            <a:r>
              <a:rPr lang="en-US" sz="2000" b="1" dirty="0"/>
              <a:t>Duplicate 810s – </a:t>
            </a:r>
            <a:r>
              <a:rPr lang="en-US" sz="2000" dirty="0"/>
              <a:t>LP&amp;L continues to work through clean up of duplicates, however, functionality should be corrected.  If any REPs are seeing duplicates, send a MarkeTrak for correction.</a:t>
            </a:r>
          </a:p>
          <a:p>
            <a:pPr marL="342900" indent="-342900">
              <a:buFont typeface="Arial" panose="020B0604020202020204" pitchFamily="34" charset="0"/>
              <a:buChar char="•"/>
            </a:pPr>
            <a:r>
              <a:rPr lang="en-US" sz="2000" b="1" dirty="0"/>
              <a:t>810s with weekend due dates </a:t>
            </a:r>
            <a:r>
              <a:rPr lang="en-US" sz="2000" dirty="0"/>
              <a:t>– LP&amp;L’s technical team was working on a fix and should move to production soon.  At this time, LP&amp;L is not assessing late fees until stabilization is nearly complete.</a:t>
            </a:r>
          </a:p>
          <a:p>
            <a:pPr marL="342900" indent="-342900">
              <a:buFont typeface="Arial" panose="020B0604020202020204" pitchFamily="34" charset="0"/>
              <a:buChar char="•"/>
            </a:pPr>
            <a:r>
              <a:rPr lang="en-US" sz="2000" b="1" dirty="0"/>
              <a:t>60 day bills </a:t>
            </a:r>
            <a:r>
              <a:rPr lang="en-US" sz="2000" dirty="0"/>
              <a:t>– any 60-day invoices should be submitted for correction via MarkeTrak.</a:t>
            </a:r>
          </a:p>
          <a:p>
            <a:pPr marL="342900" indent="-342900">
              <a:buFont typeface="Arial" panose="020B0604020202020204" pitchFamily="34" charset="0"/>
              <a:buChar char="•"/>
            </a:pPr>
            <a:r>
              <a:rPr lang="en-US" sz="2000" b="1" dirty="0"/>
              <a:t>650_04s with R8 terminate &amp; FA001 </a:t>
            </a:r>
            <a:r>
              <a:rPr lang="en-US" sz="2000" dirty="0"/>
              <a:t>– LP&amp;L was sending email requests to REPs for MVOs vs 650_04 notifications.  A fix is in place, yet LP&amp;L is working with field personnel on application.</a:t>
            </a:r>
          </a:p>
          <a:p>
            <a:pPr marL="342900" indent="-342900">
              <a:buFont typeface="Arial" panose="020B0604020202020204" pitchFamily="34" charset="0"/>
              <a:buChar char="•"/>
            </a:pPr>
            <a:r>
              <a:rPr lang="en-US" sz="2000" b="1" dirty="0"/>
              <a:t>LOA Historical Usage Requests </a:t>
            </a:r>
            <a:r>
              <a:rPr lang="en-US" sz="2000" dirty="0"/>
              <a:t>– LP&amp;L is working to comply with standard format.</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100558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p:txBody>
          <a:bodyPr/>
          <a:lstStyle/>
          <a:p>
            <a:r>
              <a:rPr lang="en-US" b="1" dirty="0"/>
              <a:t>Lessons learned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77500" lnSpcReduction="20000"/>
          </a:bodyPr>
          <a:lstStyle/>
          <a:p>
            <a:r>
              <a:rPr lang="en-US" dirty="0"/>
              <a:t>Customers with Multiple ESIs and DREP Process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TXSET Guides need updating </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85000" lnSpcReduction="10000"/>
          </a:bodyPr>
          <a:lstStyle/>
          <a:p>
            <a:r>
              <a:rPr lang="en-US" dirty="0"/>
              <a:t>Need Regulatory/Legal decisions at beginning of project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fontScale="92500" lnSpcReduction="20000"/>
          </a:bodyPr>
          <a:lstStyle/>
          <a:p>
            <a:r>
              <a:rPr lang="en-US" dirty="0"/>
              <a:t>Impact of Cycle Dates locked down and true MVI situations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Find a way to compare before defaulting – possibly provide customers with ESIs on their bundle bill prior to competition; create ESIs earlier in the process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p:txBody>
          <a:bodyPr/>
          <a:lstStyle/>
          <a:p>
            <a:r>
              <a:rPr lang="en-US" dirty="0"/>
              <a:t>We need to take some time and ensure we’ve captured the areas that need to be changed – ‘combo’ 814_05 </a:t>
            </a:r>
            <a:r>
              <a:rPr lang="en-US" dirty="0" err="1"/>
              <a:t>kH</a:t>
            </a:r>
            <a:r>
              <a:rPr lang="en-US" dirty="0"/>
              <a:t> vs KMON; Decimals; generalized practices  - perhaps a ‘utility orientation’</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Full awareness of any impacting legislation</a:t>
            </a:r>
          </a:p>
          <a:p>
            <a:pPr>
              <a:spcBef>
                <a:spcPts val="0"/>
              </a:spcBef>
            </a:pPr>
            <a:r>
              <a:rPr lang="en-US" dirty="0"/>
              <a:t>Early conversations</a:t>
            </a:r>
          </a:p>
          <a:p>
            <a:pPr>
              <a:spcBef>
                <a:spcPts val="0"/>
              </a:spcBef>
            </a:pPr>
            <a:r>
              <a:rPr lang="en-US" dirty="0"/>
              <a:t>LP&amp;L has paved the way for additional MOU/ECs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lstStyle/>
          <a:p>
            <a:pPr>
              <a:spcBef>
                <a:spcPts val="0"/>
              </a:spcBef>
            </a:pPr>
            <a:r>
              <a:rPr lang="en-US" dirty="0"/>
              <a:t>Impacts stacking logic at go-live</a:t>
            </a:r>
          </a:p>
          <a:p>
            <a:pPr>
              <a:spcBef>
                <a:spcPts val="0"/>
              </a:spcBef>
            </a:pPr>
            <a:r>
              <a:rPr lang="en-US" dirty="0"/>
              <a:t>Clear determination so REPs may design systems accordingly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6</a:t>
            </a:fld>
            <a:endParaRPr lang="en-US" dirty="0"/>
          </a:p>
        </p:txBody>
      </p:sp>
    </p:spTree>
    <p:extLst>
      <p:ext uri="{BB962C8B-B14F-4D97-AF65-F5344CB8AC3E}">
        <p14:creationId xmlns:p14="http://schemas.microsoft.com/office/powerpoint/2010/main" val="2407864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85000" lnSpcReduction="10000"/>
          </a:bodyPr>
          <a:lstStyle/>
          <a:p>
            <a:r>
              <a:rPr lang="en-US" dirty="0"/>
              <a:t>Phone Number formats &amp; Country Code issue</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Clean data for ESI creation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Addresses without descriptions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Decimals in meter reads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Update TXSET Guide</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lstStyle/>
          <a:p>
            <a:pPr>
              <a:spcBef>
                <a:spcPts val="0"/>
              </a:spcBef>
            </a:pPr>
            <a:r>
              <a:rPr lang="en-US" dirty="0"/>
              <a:t>Avoid creation of ‘bad’ ESIs only to have to retire</a:t>
            </a:r>
          </a:p>
          <a:p>
            <a:pPr>
              <a:spcBef>
                <a:spcPts val="0"/>
              </a:spcBef>
            </a:pPr>
            <a:r>
              <a:rPr lang="en-US" dirty="0"/>
              <a:t>Eliminates downstream confusion – customers, REPs</a:t>
            </a:r>
          </a:p>
          <a:p>
            <a:pPr>
              <a:spcBef>
                <a:spcPts val="0"/>
              </a:spcBef>
            </a:pPr>
            <a:r>
              <a:rPr lang="en-US" dirty="0"/>
              <a:t>Understanding for Munis, other utilities may be associated</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Systems should be able to use secondary address fields to help avoid inadvertent gain situations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With AMI being the standard meter type, this is an opportunity to allow decimals in meter reads.  We are already using them in IDR situations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7</a:t>
            </a:fld>
            <a:endParaRPr lang="en-US" dirty="0"/>
          </a:p>
        </p:txBody>
      </p:sp>
    </p:spTree>
    <p:extLst>
      <p:ext uri="{BB962C8B-B14F-4D97-AF65-F5344CB8AC3E}">
        <p14:creationId xmlns:p14="http://schemas.microsoft.com/office/powerpoint/2010/main" val="255973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92500" lnSpcReduction="20000"/>
          </a:bodyPr>
          <a:lstStyle/>
          <a:p>
            <a:r>
              <a:rPr lang="en-US" dirty="0"/>
              <a:t>Priority Codes for MVIs &amp;Reconnects</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TDSP Matrices in one location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Online enrollments – what options for multiple ESIs?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Cancel/rebill timing and LSE files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Should be included in the RMG along with other priority codes (service orders)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One place for:  AMS Data Practices, Emergency Operating Plans, Solar Practices, Transaction Timelines</a:t>
            </a:r>
          </a:p>
          <a:p>
            <a:pPr>
              <a:spcBef>
                <a:spcPts val="0"/>
              </a:spcBef>
            </a:pPr>
            <a:r>
              <a:rPr lang="en-US" dirty="0"/>
              <a:t>Including list in ERCOT opt-in checklist</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576938" y="3755394"/>
            <a:ext cx="5574766" cy="1010842"/>
          </a:xfrm>
        </p:spPr>
        <p:txBody>
          <a:bodyPr/>
          <a:lstStyle/>
          <a:p>
            <a:pPr>
              <a:spcBef>
                <a:spcPts val="0"/>
              </a:spcBef>
            </a:pPr>
            <a:r>
              <a:rPr lang="en-US" dirty="0"/>
              <a:t>Better customer experience if more than one ESI is to be enrolled</a:t>
            </a:r>
          </a:p>
          <a:p>
            <a:pPr>
              <a:spcBef>
                <a:spcPts val="0"/>
              </a:spcBef>
            </a:pPr>
            <a:r>
              <a:rPr lang="en-US" dirty="0"/>
              <a:t>Providing a postcard to each customer with ESI information prior to sales window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fontScale="92500"/>
          </a:bodyPr>
          <a:lstStyle/>
          <a:p>
            <a:pPr>
              <a:spcBef>
                <a:spcPts val="0"/>
              </a:spcBef>
            </a:pPr>
            <a:r>
              <a:rPr lang="en-US" dirty="0"/>
              <a:t>This information is not captured in any protocols or guides at ERCOT… it is more of an ERCOT business process that impacts utilities processes.  How can we capture for the next entrant? Opportunity to include in operating guide for settlements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8</a:t>
            </a:fld>
            <a:endParaRPr lang="en-US" dirty="0"/>
          </a:p>
        </p:txBody>
      </p:sp>
    </p:spTree>
    <p:extLst>
      <p:ext uri="{BB962C8B-B14F-4D97-AF65-F5344CB8AC3E}">
        <p14:creationId xmlns:p14="http://schemas.microsoft.com/office/powerpoint/2010/main" val="493883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Full testing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85000" lnSpcReduction="10000"/>
          </a:bodyPr>
          <a:lstStyle/>
          <a:p>
            <a:r>
              <a:rPr lang="en-US" dirty="0"/>
              <a:t>Awareness of all files and extracts on ERCOT MIS</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a:bodyPr>
          <a:lstStyle/>
          <a:p>
            <a:r>
              <a:rPr lang="en-US" dirty="0"/>
              <a:t>Shopping Fairs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Market Participants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Robust end to end testing with ‘real’ data including billing</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Understanding of extracts available and purpose of data</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625108" y="3250624"/>
            <a:ext cx="6260566" cy="1395430"/>
          </a:xfrm>
        </p:spPr>
        <p:txBody>
          <a:bodyPr>
            <a:normAutofit/>
          </a:bodyPr>
          <a:lstStyle/>
          <a:p>
            <a:pPr>
              <a:spcBef>
                <a:spcPts val="0"/>
              </a:spcBef>
            </a:pPr>
            <a:r>
              <a:rPr lang="en-US" dirty="0"/>
              <a:t>WIN!  Having a media market in a condensed geographical area resulted in effective communications to the residents</a:t>
            </a:r>
          </a:p>
          <a:p>
            <a:pPr>
              <a:spcBef>
                <a:spcPts val="0"/>
              </a:spcBef>
            </a:pPr>
            <a:r>
              <a:rPr lang="en-US" dirty="0"/>
              <a:t>Providing questions for consideration – shopping guide and partnership with PUCT</a:t>
            </a:r>
          </a:p>
          <a:p>
            <a:pPr>
              <a:spcBef>
                <a:spcPts val="0"/>
              </a:spcBef>
            </a:pPr>
            <a:r>
              <a:rPr lang="en-US" dirty="0"/>
              <a:t>Knowing the audience and conducting business/enrollments how the community wants to conduct business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Market participants were disengaged until the last minute</a:t>
            </a:r>
          </a:p>
          <a:p>
            <a:pPr>
              <a:spcBef>
                <a:spcPts val="0"/>
              </a:spcBef>
            </a:pPr>
            <a:r>
              <a:rPr lang="en-US" dirty="0"/>
              <a:t>Requiring participation in the task force meeting if REP wants to become active in the territory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Tree>
    <p:extLst>
      <p:ext uri="{BB962C8B-B14F-4D97-AF65-F5344CB8AC3E}">
        <p14:creationId xmlns:p14="http://schemas.microsoft.com/office/powerpoint/2010/main" val="1517553881"/>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4792</TotalTime>
  <Words>1749</Words>
  <Application>Microsoft Office PowerPoint</Application>
  <PresentationFormat>Widescreen</PresentationFormat>
  <Paragraphs>171</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Courier New</vt:lpstr>
      <vt:lpstr>Tenorite</vt:lpstr>
      <vt:lpstr>Office Theme</vt:lpstr>
      <vt:lpstr>Lubbock  Retail Integration Task Force – LRITF August 6th, 2024</vt:lpstr>
      <vt:lpstr>LRITF meeting 7/9/24 </vt:lpstr>
      <vt:lpstr>LRITF meeting 7/9/24 - continued </vt:lpstr>
      <vt:lpstr>Daily Market Calls Stabilization issues  </vt:lpstr>
      <vt:lpstr>Daily Market Calls Stabilization issues- continued  </vt:lpstr>
      <vt:lpstr>Lessons learned</vt:lpstr>
      <vt:lpstr>Lessons learned - continued</vt:lpstr>
      <vt:lpstr>Lessons learned - continued</vt:lpstr>
      <vt:lpstr>Lessons learned - continued</vt:lpstr>
      <vt:lpstr>Lessons learned - continued</vt:lpstr>
      <vt:lpstr>TIMELINE of Actions</vt:lpstr>
      <vt:lpstr>Lritf meeting 8/6/2024 @ 1:00PM  following RMS – ERCOT Met Center (and via Webex)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Hanson, Pamela</cp:lastModifiedBy>
  <cp:revision>59</cp:revision>
  <dcterms:created xsi:type="dcterms:W3CDTF">2022-10-07T18:03:56Z</dcterms:created>
  <dcterms:modified xsi:type="dcterms:W3CDTF">2024-07-31T22:06:16Z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y fmtid="{D5CDD505-2E9C-101B-9397-08002B2CF9AE}" pid="3" name="MSIP_Label_7084cbda-52b8-46fb-a7b7-cb5bd465ed85_Enabled">
    <vt:lpwstr>true</vt:lpwstr>
  </property>
  <property fmtid="{D5CDD505-2E9C-101B-9397-08002B2CF9AE}" pid="4" name="MSIP_Label_7084cbda-52b8-46fb-a7b7-cb5bd465ed85_SetDate">
    <vt:lpwstr>2024-07-31T22:06:00Z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a8da40ab-064c-4686-b32a-db3d7774eed6</vt:lpwstr>
  </property>
  <property fmtid="{D5CDD505-2E9C-101B-9397-08002B2CF9AE}" pid="9" name="MSIP_Label_7084cbda-52b8-46fb-a7b7-cb5bd465ed85_ContentBits">
    <vt:lpwstr>0</vt:lpwstr>
  </property>
</Properties>
</file>