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7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0129" autoAdjust="0"/>
  </p:normalViewPr>
  <p:slideViewPr>
    <p:cSldViewPr showGuides="1">
      <p:cViewPr varScale="1">
        <p:scale>
          <a:sx n="61" d="100"/>
          <a:sy n="61" d="100"/>
        </p:scale>
        <p:origin x="379" y="4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Sheet1!$A$11:$A$22</c:f>
              <c:strCache>
                <c:ptCount val="12"/>
                <c:pt idx="0">
                  <c:v>2023/08</c:v>
                </c:pt>
                <c:pt idx="1">
                  <c:v>2023/09</c:v>
                </c:pt>
                <c:pt idx="2">
                  <c:v>2023/10</c:v>
                </c:pt>
                <c:pt idx="3">
                  <c:v>2023/11</c:v>
                </c:pt>
                <c:pt idx="4">
                  <c:v>2023/12</c:v>
                </c:pt>
                <c:pt idx="5">
                  <c:v>2024/01</c:v>
                </c:pt>
                <c:pt idx="6">
                  <c:v>2024/02</c:v>
                </c:pt>
                <c:pt idx="7">
                  <c:v>2024/03</c:v>
                </c:pt>
                <c:pt idx="8">
                  <c:v>2024/04</c:v>
                </c:pt>
                <c:pt idx="9">
                  <c:v>2024/05</c:v>
                </c:pt>
                <c:pt idx="10">
                  <c:v>2024/06</c:v>
                </c:pt>
                <c:pt idx="11">
                  <c:v>2024/07</c:v>
                </c:pt>
              </c:strCache>
            </c:strRef>
          </c:cat>
          <c:val>
            <c:numRef>
              <c:f>Sheet1!$B$11:$B$22</c:f>
              <c:numCache>
                <c:formatCode>General</c:formatCode>
                <c:ptCount val="12"/>
                <c:pt idx="0">
                  <c:v>0.28000000000000003</c:v>
                </c:pt>
                <c:pt idx="1">
                  <c:v>0.35</c:v>
                </c:pt>
                <c:pt idx="2">
                  <c:v>0.35</c:v>
                </c:pt>
                <c:pt idx="3" formatCode="0.00">
                  <c:v>0.39</c:v>
                </c:pt>
                <c:pt idx="4">
                  <c:v>0.37</c:v>
                </c:pt>
                <c:pt idx="5">
                  <c:v>0.41</c:v>
                </c:pt>
                <c:pt idx="6">
                  <c:v>0.4</c:v>
                </c:pt>
                <c:pt idx="7">
                  <c:v>0.32</c:v>
                </c:pt>
                <c:pt idx="8">
                  <c:v>0.24</c:v>
                </c:pt>
                <c:pt idx="9">
                  <c:v>0.24</c:v>
                </c:pt>
                <c:pt idx="10">
                  <c:v>0.26</c:v>
                </c:pt>
                <c:pt idx="11">
                  <c:v>0.22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Sheet1!$A$11:$A$22</c:f>
              <c:strCache>
                <c:ptCount val="12"/>
                <c:pt idx="0">
                  <c:v>2023/08</c:v>
                </c:pt>
                <c:pt idx="1">
                  <c:v>2023/09</c:v>
                </c:pt>
                <c:pt idx="2">
                  <c:v>2023/10</c:v>
                </c:pt>
                <c:pt idx="3">
                  <c:v>2023/11</c:v>
                </c:pt>
                <c:pt idx="4">
                  <c:v>2023/12</c:v>
                </c:pt>
                <c:pt idx="5">
                  <c:v>2024/01</c:v>
                </c:pt>
                <c:pt idx="6">
                  <c:v>2024/02</c:v>
                </c:pt>
                <c:pt idx="7">
                  <c:v>2024/03</c:v>
                </c:pt>
                <c:pt idx="8">
                  <c:v>2024/04</c:v>
                </c:pt>
                <c:pt idx="9">
                  <c:v>2024/05</c:v>
                </c:pt>
                <c:pt idx="10">
                  <c:v>2024/06</c:v>
                </c:pt>
                <c:pt idx="11">
                  <c:v>2024/07</c:v>
                </c:pt>
              </c:strCache>
            </c:strRef>
          </c:cat>
          <c:val>
            <c:numRef>
              <c:f>Sheet1!$C$11:$C$22</c:f>
              <c:numCache>
                <c:formatCode>General</c:formatCode>
                <c:ptCount val="12"/>
                <c:pt idx="0">
                  <c:v>2.2599999999999998</c:v>
                </c:pt>
                <c:pt idx="1">
                  <c:v>2.4500000000000002</c:v>
                </c:pt>
                <c:pt idx="2">
                  <c:v>2.46</c:v>
                </c:pt>
                <c:pt idx="3" formatCode="0.00">
                  <c:v>2.0099999999999998</c:v>
                </c:pt>
                <c:pt idx="4">
                  <c:v>2.04</c:v>
                </c:pt>
                <c:pt idx="5">
                  <c:v>2.14</c:v>
                </c:pt>
                <c:pt idx="6">
                  <c:v>1.94</c:v>
                </c:pt>
                <c:pt idx="7">
                  <c:v>1.77</c:v>
                </c:pt>
                <c:pt idx="8">
                  <c:v>0.56999999999999995</c:v>
                </c:pt>
                <c:pt idx="9">
                  <c:v>0.66</c:v>
                </c:pt>
                <c:pt idx="10">
                  <c:v>0.69</c:v>
                </c:pt>
                <c:pt idx="11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Sheet1!$A$11:$A$22</c:f>
              <c:strCache>
                <c:ptCount val="12"/>
                <c:pt idx="0">
                  <c:v>2023/08</c:v>
                </c:pt>
                <c:pt idx="1">
                  <c:v>2023/09</c:v>
                </c:pt>
                <c:pt idx="2">
                  <c:v>2023/10</c:v>
                </c:pt>
                <c:pt idx="3">
                  <c:v>2023/11</c:v>
                </c:pt>
                <c:pt idx="4">
                  <c:v>2023/12</c:v>
                </c:pt>
                <c:pt idx="5">
                  <c:v>2024/01</c:v>
                </c:pt>
                <c:pt idx="6">
                  <c:v>2024/02</c:v>
                </c:pt>
                <c:pt idx="7">
                  <c:v>2024/03</c:v>
                </c:pt>
                <c:pt idx="8">
                  <c:v>2024/04</c:v>
                </c:pt>
                <c:pt idx="9">
                  <c:v>2024/05</c:v>
                </c:pt>
                <c:pt idx="10">
                  <c:v>2024/06</c:v>
                </c:pt>
                <c:pt idx="11">
                  <c:v>2024/07</c:v>
                </c:pt>
              </c:strCache>
            </c:strRef>
          </c:cat>
          <c:val>
            <c:numRef>
              <c:f>Sheet1!$D$11:$D$22</c:f>
              <c:numCache>
                <c:formatCode>General</c:formatCode>
                <c:ptCount val="12"/>
                <c:pt idx="0">
                  <c:v>0.49</c:v>
                </c:pt>
                <c:pt idx="1">
                  <c:v>0.49</c:v>
                </c:pt>
                <c:pt idx="2">
                  <c:v>0.52</c:v>
                </c:pt>
                <c:pt idx="3" formatCode="0.00">
                  <c:v>0.6</c:v>
                </c:pt>
                <c:pt idx="4">
                  <c:v>0.62</c:v>
                </c:pt>
                <c:pt idx="5">
                  <c:v>0.61</c:v>
                </c:pt>
                <c:pt idx="6">
                  <c:v>0.6</c:v>
                </c:pt>
                <c:pt idx="7">
                  <c:v>0.53</c:v>
                </c:pt>
                <c:pt idx="8">
                  <c:v>0.35</c:v>
                </c:pt>
                <c:pt idx="9">
                  <c:v>0.35</c:v>
                </c:pt>
                <c:pt idx="10">
                  <c:v>0.63</c:v>
                </c:pt>
                <c:pt idx="11">
                  <c:v>0.34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Sheet1!$A$13:$A$23</c:f>
              <c:strCache>
                <c:ptCount val="11"/>
                <c:pt idx="0">
                  <c:v>2023/08</c:v>
                </c:pt>
                <c:pt idx="1">
                  <c:v>2023/09</c:v>
                </c:pt>
                <c:pt idx="2">
                  <c:v>2023/10</c:v>
                </c:pt>
                <c:pt idx="3">
                  <c:v>2023/12</c:v>
                </c:pt>
                <c:pt idx="4">
                  <c:v>2024/01</c:v>
                </c:pt>
                <c:pt idx="5">
                  <c:v>2024/02</c:v>
                </c:pt>
                <c:pt idx="6">
                  <c:v>2024/03</c:v>
                </c:pt>
                <c:pt idx="7">
                  <c:v>2024/04</c:v>
                </c:pt>
                <c:pt idx="8">
                  <c:v>2024/05</c:v>
                </c:pt>
                <c:pt idx="9">
                  <c:v>2024/06</c:v>
                </c:pt>
                <c:pt idx="10">
                  <c:v>2024/07</c:v>
                </c:pt>
              </c:strCache>
            </c:strRef>
          </c:cat>
          <c:val>
            <c:numRef>
              <c:f>Sheet1!$B$13:$B$23</c:f>
              <c:numCache>
                <c:formatCode>General</c:formatCode>
                <c:ptCount val="11"/>
                <c:pt idx="0">
                  <c:v>631492</c:v>
                </c:pt>
                <c:pt idx="1">
                  <c:v>504795</c:v>
                </c:pt>
                <c:pt idx="2">
                  <c:v>395398</c:v>
                </c:pt>
                <c:pt idx="3">
                  <c:v>312236</c:v>
                </c:pt>
                <c:pt idx="4">
                  <c:v>458584</c:v>
                </c:pt>
                <c:pt idx="5">
                  <c:v>325727</c:v>
                </c:pt>
                <c:pt idx="6">
                  <c:v>391033</c:v>
                </c:pt>
                <c:pt idx="7">
                  <c:v>378310</c:v>
                </c:pt>
                <c:pt idx="8">
                  <c:v>505788</c:v>
                </c:pt>
                <c:pt idx="9">
                  <c:v>480493</c:v>
                </c:pt>
                <c:pt idx="10">
                  <c:v>524774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Sheet1!$A$10:$A$21</c:f>
              <c:strCache>
                <c:ptCount val="12"/>
                <c:pt idx="0">
                  <c:v>2023/08</c:v>
                </c:pt>
                <c:pt idx="1">
                  <c:v>2023/09</c:v>
                </c:pt>
                <c:pt idx="2">
                  <c:v>2023/10</c:v>
                </c:pt>
                <c:pt idx="3">
                  <c:v>2023/11</c:v>
                </c:pt>
                <c:pt idx="4">
                  <c:v>2023/12</c:v>
                </c:pt>
                <c:pt idx="5">
                  <c:v>2024/01</c:v>
                </c:pt>
                <c:pt idx="6">
                  <c:v>2024/02</c:v>
                </c:pt>
                <c:pt idx="7">
                  <c:v>2024/03</c:v>
                </c:pt>
                <c:pt idx="8">
                  <c:v>2024/04</c:v>
                </c:pt>
                <c:pt idx="9">
                  <c:v>2024/05</c:v>
                </c:pt>
                <c:pt idx="10">
                  <c:v>2024/06</c:v>
                </c:pt>
                <c:pt idx="11">
                  <c:v>2024/07</c:v>
                </c:pt>
              </c:strCache>
            </c:strRef>
          </c:cat>
          <c:val>
            <c:numRef>
              <c:f>Sheet1!$B$10:$B$21</c:f>
              <c:numCache>
                <c:formatCode>General</c:formatCode>
                <c:ptCount val="12"/>
                <c:pt idx="0">
                  <c:v>3491</c:v>
                </c:pt>
                <c:pt idx="1">
                  <c:v>3832</c:v>
                </c:pt>
                <c:pt idx="2">
                  <c:v>3876</c:v>
                </c:pt>
                <c:pt idx="3">
                  <c:v>3640</c:v>
                </c:pt>
                <c:pt idx="4">
                  <c:v>3532</c:v>
                </c:pt>
                <c:pt idx="5">
                  <c:v>3796</c:v>
                </c:pt>
                <c:pt idx="6">
                  <c:v>3496</c:v>
                </c:pt>
                <c:pt idx="7">
                  <c:v>3835</c:v>
                </c:pt>
                <c:pt idx="8">
                  <c:v>3821</c:v>
                </c:pt>
                <c:pt idx="9">
                  <c:v>3839</c:v>
                </c:pt>
                <c:pt idx="10">
                  <c:v>3876</c:v>
                </c:pt>
                <c:pt idx="11">
                  <c:v>3945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5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August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July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July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21</a:t>
            </a:r>
            <a:r>
              <a:rPr lang="en-US" sz="1600" kern="0" baseline="30000" dirty="0">
                <a:solidFill>
                  <a:srgbClr val="000000"/>
                </a:solidFill>
              </a:rPr>
              <a:t>st</a:t>
            </a:r>
            <a:r>
              <a:rPr lang="en-US" sz="1600" kern="0" dirty="0">
                <a:solidFill>
                  <a:srgbClr val="000000"/>
                </a:solidFill>
              </a:rPr>
              <a:t> Site Failover Performed </a:t>
            </a:r>
            <a:endParaRPr lang="en-US" sz="1200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–July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9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Planned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18</a:t>
            </a:r>
            <a:r>
              <a:rPr lang="en-US" sz="1600" kern="0" baseline="30000" dirty="0">
                <a:solidFill>
                  <a:srgbClr val="000000"/>
                </a:solidFill>
              </a:rPr>
              <a:t>th </a:t>
            </a:r>
            <a:r>
              <a:rPr lang="en-US" sz="1600" kern="0" dirty="0">
                <a:solidFill>
                  <a:srgbClr val="000000"/>
                </a:solidFill>
              </a:rPr>
              <a:t>ERCOT Planned Site Failover.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July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</a:t>
            </a:r>
            <a:endParaRPr lang="en-US" sz="1200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296305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1768374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3896 Posts</a:t>
            </a:r>
          </a:p>
          <a:p>
            <a:r>
              <a:rPr lang="en-US" sz="2000" dirty="0"/>
              <a:t>524774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112 Posts</a:t>
            </a:r>
          </a:p>
          <a:p>
            <a:pPr lvl="1"/>
            <a:r>
              <a:rPr lang="en-US" sz="2000" dirty="0"/>
              <a:t>14 New Subscriptions</a:t>
            </a:r>
          </a:p>
          <a:p>
            <a:pPr lvl="1"/>
            <a:r>
              <a:rPr lang="en-US" sz="2000" dirty="0"/>
              <a:t>1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1 Posts</a:t>
            </a:r>
          </a:p>
          <a:p>
            <a:pPr lvl="1"/>
            <a:r>
              <a:rPr lang="en-US" sz="2000" dirty="0"/>
              <a:t>0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7205058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492953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331BFF-F37A-07E5-C970-6963B0CFD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472683"/>
              </p:ext>
            </p:extLst>
          </p:nvPr>
        </p:nvGraphicFramePr>
        <p:xfrm>
          <a:off x="343640" y="838200"/>
          <a:ext cx="8647960" cy="5410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0508">
                  <a:extLst>
                    <a:ext uri="{9D8B030D-6E8A-4147-A177-3AD203B41FA5}">
                      <a16:colId xmlns:a16="http://schemas.microsoft.com/office/drawing/2014/main" val="1293354868"/>
                    </a:ext>
                  </a:extLst>
                </a:gridCol>
                <a:gridCol w="2042504">
                  <a:extLst>
                    <a:ext uri="{9D8B030D-6E8A-4147-A177-3AD203B41FA5}">
                      <a16:colId xmlns:a16="http://schemas.microsoft.com/office/drawing/2014/main" val="4044600383"/>
                    </a:ext>
                  </a:extLst>
                </a:gridCol>
                <a:gridCol w="3741867">
                  <a:extLst>
                    <a:ext uri="{9D8B030D-6E8A-4147-A177-3AD203B41FA5}">
                      <a16:colId xmlns:a16="http://schemas.microsoft.com/office/drawing/2014/main" val="3870166320"/>
                    </a:ext>
                  </a:extLst>
                </a:gridCol>
                <a:gridCol w="1013081">
                  <a:extLst>
                    <a:ext uri="{9D8B030D-6E8A-4147-A177-3AD203B41FA5}">
                      <a16:colId xmlns:a16="http://schemas.microsoft.com/office/drawing/2014/main" val="1438908229"/>
                    </a:ext>
                  </a:extLst>
                </a:gridCol>
              </a:tblGrid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7/22/2024 12:06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andrew.ekberg@IGS.COM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1567719116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6/9/2024 18:35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tanner@TXRYAN.COM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757409438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6/10/2024 7:09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kevin.nodarse@NEXTERAENERGY.COM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420413988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6/11/2024 0:00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Rcongi@ENERGYTEXAS.COM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AUTODEL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2019718845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6/16/2024 18:00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Swebb0274@YAHOO.COM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2424117933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6/19/2024 9:05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jparedes@TYRENERGY.COM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3972765401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6/24/2024 14:57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david.hunt@ONCOR.COM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837930547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6/25/2024 10:44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joscelyn32@GMAIL.COM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1900608966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6/26/2024 0:00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tywneshia.coleman@SHELLENERGY.COM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AUTODEL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3427038889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6/26/2024 6:52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Baggera777@YAHOO.COM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2581302900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6/28/2024 0:00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rvelasquez@AGRGROUPINC.COM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AUTODEL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473710290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7/3/2024 0:00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alinan@CNHINEWS.COM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AUTODEL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3973619141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7/11/2024 0:00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MMCaretrainingQA@EXELONCORP.COM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AUTODEL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1447901624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7/11/2024 16:32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btine@ENERGYWELL.COM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3642211614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7/12/2024 0:00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MMOPSTX@EXELONCORP.COM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AUTODEL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2115266935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7/12/2024 0:00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doriecomeaux@HOTMAIL.COM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AUTODEL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3133798967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7/15/2024 18:56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Jonfla@ATT.NET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1864175765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7/22/2024 12:06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dawn.compton@ONCOR.COM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3669350289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7/23/2024 22:49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z.scrog@GMAIL.COM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1636549104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7/31/2024 6:42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johntaggart73@GMAIL.COM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3476493837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8/2/2024 15:18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kad75043@YAHOO.COM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SIGNOFF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291353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SLA Discussion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C06D699-A051-9471-0C38-5F9436DA18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951339"/>
              </p:ext>
            </p:extLst>
          </p:nvPr>
        </p:nvGraphicFramePr>
        <p:xfrm>
          <a:off x="381000" y="990600"/>
          <a:ext cx="8229600" cy="43543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8488">
                  <a:extLst>
                    <a:ext uri="{9D8B030D-6E8A-4147-A177-3AD203B41FA5}">
                      <a16:colId xmlns:a16="http://schemas.microsoft.com/office/drawing/2014/main" val="2073263461"/>
                    </a:ext>
                  </a:extLst>
                </a:gridCol>
                <a:gridCol w="1848394">
                  <a:extLst>
                    <a:ext uri="{9D8B030D-6E8A-4147-A177-3AD203B41FA5}">
                      <a16:colId xmlns:a16="http://schemas.microsoft.com/office/drawing/2014/main" val="4109586588"/>
                    </a:ext>
                  </a:extLst>
                </a:gridCol>
                <a:gridCol w="2010374">
                  <a:extLst>
                    <a:ext uri="{9D8B030D-6E8A-4147-A177-3AD203B41FA5}">
                      <a16:colId xmlns:a16="http://schemas.microsoft.com/office/drawing/2014/main" val="3248868757"/>
                    </a:ext>
                  </a:extLst>
                </a:gridCol>
                <a:gridCol w="2752344">
                  <a:extLst>
                    <a:ext uri="{9D8B030D-6E8A-4147-A177-3AD203B41FA5}">
                      <a16:colId xmlns:a16="http://schemas.microsoft.com/office/drawing/2014/main" val="3571018753"/>
                    </a:ext>
                  </a:extLst>
                </a:gridCol>
              </a:tblGrid>
              <a:tr h="4971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ID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Type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Prod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Retail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049481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1/30-1/31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251307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2/26-2/27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5535855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3/26-3/27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3/30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953493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4/23-4/24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1995965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5/28-5/29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411617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6/25-6/26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8089826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7/24-7/25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290524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8/20-8/21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983022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9/24-9/25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5875265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10/22-10/23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6286966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12/10-12-11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11/9 and 12/14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44098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6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4319832"/>
          </a:xfrm>
        </p:spPr>
        <p:txBody>
          <a:bodyPr/>
          <a:lstStyle/>
          <a:p>
            <a:r>
              <a:rPr lang="en-US" dirty="0"/>
              <a:t>PROD Release Windows As Listed on the Schedule</a:t>
            </a:r>
          </a:p>
          <a:p>
            <a:pPr lvl="1"/>
            <a:r>
              <a:rPr lang="en-US" dirty="0"/>
              <a:t>Weekend Retail releases for longer scheduled deployments, system upgrades, major patching efforts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 lvl="1"/>
            <a:r>
              <a:rPr lang="en-US" dirty="0"/>
              <a:t>Weekday Retail releases for non-NAESB impacted efforts that are under an hour.</a:t>
            </a:r>
          </a:p>
          <a:p>
            <a:pPr lvl="2"/>
            <a:r>
              <a:rPr lang="en-US" dirty="0"/>
              <a:t>Follows the same cadence as all other system releases at ERCOT including Grid, Digital Services, Congestion Revenue Rights, Credit, Settlements </a:t>
            </a:r>
            <a:r>
              <a:rPr lang="en-US" dirty="0" err="1"/>
              <a:t>etc</a:t>
            </a:r>
            <a:r>
              <a:rPr lang="en-US" dirty="0"/>
              <a:t>… </a:t>
            </a:r>
          </a:p>
          <a:p>
            <a:pPr lvl="2"/>
            <a:r>
              <a:rPr lang="en-US" dirty="0"/>
              <a:t>Allows for shorter outages on the weekends. </a:t>
            </a:r>
          </a:p>
        </p:txBody>
      </p:sp>
    </p:spTree>
    <p:extLst>
      <p:ext uri="{BB962C8B-B14F-4D97-AF65-F5344CB8AC3E}">
        <p14:creationId xmlns:p14="http://schemas.microsoft.com/office/powerpoint/2010/main" val="21256460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40853</TotalTime>
  <Words>573</Words>
  <Application>Microsoft Office PowerPoint</Application>
  <PresentationFormat>On-screen Show (4:3)</PresentationFormat>
  <Paragraphs>218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Roboto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July ListServ Stats</vt:lpstr>
      <vt:lpstr>Weather Moratorium Removals</vt:lpstr>
      <vt:lpstr>SLA Discussion</vt:lpstr>
      <vt:lpstr>SLA Discussion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Hanson, Pamela</cp:lastModifiedBy>
  <cp:revision>349</cp:revision>
  <cp:lastPrinted>2019-05-06T20:09:17Z</cp:lastPrinted>
  <dcterms:created xsi:type="dcterms:W3CDTF">2016-01-21T15:20:31Z</dcterms:created>
  <dcterms:modified xsi:type="dcterms:W3CDTF">2024-08-06T13:43:45Z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