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303" r:id="rId6"/>
    <p:sldId id="311" r:id="rId7"/>
    <p:sldId id="315" r:id="rId8"/>
    <p:sldId id="324" r:id="rId9"/>
    <p:sldId id="322" r:id="rId10"/>
    <p:sldId id="318" r:id="rId11"/>
    <p:sldId id="323" r:id="rId12"/>
    <p:sldId id="321" r:id="rId13"/>
    <p:sldId id="31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3B5711-5C61-A01A-4E3B-4682DB130AA9}" v="71" dt="2024-08-06T18:42:41.0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76871" autoAdjust="0"/>
  </p:normalViewPr>
  <p:slideViewPr>
    <p:cSldViewPr showGuides="1">
      <p:cViewPr varScale="1">
        <p:scale>
          <a:sx n="52" d="100"/>
          <a:sy n="52" d="100"/>
        </p:scale>
        <p:origin x="523" y="4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00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74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41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82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75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/>
              <a:t>Are both RTC and single model for ESR in progress?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69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83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4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2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0"/>
            <a:ext cx="247396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6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28" y="5909898"/>
            <a:ext cx="942109" cy="50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447800"/>
            <a:ext cx="5553740" cy="28931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dirty="0"/>
              <a:t>IMM State of the Market – ERCOT 2023</a:t>
            </a:r>
            <a:endParaRPr lang="en-US" sz="2000" b="1" dirty="0">
              <a:cs typeface="Arial"/>
            </a:endParaRPr>
          </a:p>
          <a:p>
            <a:endParaRPr lang="en-US" b="1" dirty="0"/>
          </a:p>
          <a:p>
            <a:r>
              <a:rPr lang="en-US" i="1" dirty="0"/>
              <a:t>Jeff McDonald, Ph.D.</a:t>
            </a:r>
          </a:p>
          <a:p>
            <a:r>
              <a:rPr lang="en-US" dirty="0"/>
              <a:t>VP, ERCOT IMM Director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Wholesale Market Subcommittee Meeting</a:t>
            </a:r>
            <a:endParaRPr lang="en-US" dirty="0">
              <a:cs typeface="Arial"/>
            </a:endParaRPr>
          </a:p>
          <a:p>
            <a:endParaRPr lang="en-US" dirty="0"/>
          </a:p>
          <a:p>
            <a:r>
              <a:rPr lang="en-US" dirty="0"/>
              <a:t>August 7, 2024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083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Energy Prices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72" y="990600"/>
            <a:ext cx="8295328" cy="198120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Average real-time prices fell 13% from 2022 </a:t>
            </a:r>
            <a:endParaRPr lang="en-US" sz="17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Real-time energy value for 2023 was $30 billion.</a:t>
            </a:r>
          </a:p>
          <a:p>
            <a:r>
              <a:rPr lang="en-U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Primary Price Movers: lower natural gas prices (-60%), adverse effects of the ECRS implementation prohibited further price decrease. </a:t>
            </a:r>
          </a:p>
          <a:p>
            <a:r>
              <a:rPr lang="en-U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Tighter range of prices across zones, as seen prior to 2022.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B8C466-B828-BCEC-B9BA-43EA4364B8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88616"/>
            <a:ext cx="8108086" cy="2209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67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ECRS Impact on Price in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2"/>
            <a:ext cx="2667000" cy="48532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ECRS implementation created considerable excess cost in 2023</a:t>
            </a:r>
          </a:p>
          <a:p>
            <a:r>
              <a:rPr lang="en-US" sz="1800" dirty="0"/>
              <a:t>Doubled real-time energy price for June - December</a:t>
            </a:r>
          </a:p>
          <a:p>
            <a:r>
              <a:rPr lang="en-US" sz="1800" dirty="0"/>
              <a:t>Estimated excess cost was over $12b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6200" y="990600"/>
            <a:ext cx="426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Price Impact of ECRS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9A63DC-7B10-8FE1-4338-A557B634B44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" b="3808"/>
          <a:stretch/>
        </p:blipFill>
        <p:spPr bwMode="auto">
          <a:xfrm>
            <a:off x="2971800" y="1563439"/>
            <a:ext cx="5687060" cy="35337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6236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7924800" cy="114002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Total ERCOT load increased in 2023</a:t>
            </a:r>
          </a:p>
          <a:p>
            <a:r>
              <a:rPr lang="en-US" sz="1800" dirty="0"/>
              <a:t>Average load in ERCOT grew 3.4% from 2022</a:t>
            </a:r>
          </a:p>
          <a:p>
            <a:r>
              <a:rPr lang="en-US" sz="1800" dirty="0"/>
              <a:t>Record peak demand of 85.7 GW on August 10,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0" y="2130623"/>
            <a:ext cx="426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Annual Load Statistics by Zone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C1C301-B7F3-5CFA-73DF-827B94D4D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2438400"/>
            <a:ext cx="59436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68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EF13-1F5B-467B-9D11-15BEF47E3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Supply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3EDF5-D9B8-4041-88FA-474D8EBF5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2"/>
            <a:ext cx="3768921" cy="4853233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000" dirty="0"/>
              <a:t>Approximately 10,500 MW of new generation resources came online in 2023</a:t>
            </a:r>
          </a:p>
          <a:p>
            <a:pPr marL="556895" lvl="1" indent="-213995">
              <a:buFont typeface="Arial" panose="020B0604020202020204" pitchFamily="34" charset="0"/>
              <a:buChar char="•"/>
            </a:pPr>
            <a:r>
              <a:rPr lang="en-US" sz="1400" dirty="0"/>
              <a:t>1,800 MW of wind </a:t>
            </a:r>
            <a:endParaRPr lang="en-US" sz="1400" dirty="0">
              <a:cs typeface="Arial"/>
            </a:endParaRPr>
          </a:p>
          <a:p>
            <a:pPr marL="556895" lvl="1" indent="-213995">
              <a:buFont typeface="Arial" panose="020B0604020202020204" pitchFamily="34" charset="0"/>
              <a:buChar char="•"/>
            </a:pPr>
            <a:r>
              <a:rPr lang="en-US" sz="1400" dirty="0"/>
              <a:t>5,800 MW of solar</a:t>
            </a:r>
            <a:endParaRPr lang="en-US" sz="1400" dirty="0">
              <a:cs typeface="Arial" panose="020B0604020202020204"/>
            </a:endParaRPr>
          </a:p>
          <a:p>
            <a:pPr marL="556895" lvl="1" indent="-213995">
              <a:buFont typeface="Arial" panose="020B0604020202020204" pitchFamily="34" charset="0"/>
              <a:buChar char="•"/>
            </a:pPr>
            <a:r>
              <a:rPr lang="en-US" sz="1400" dirty="0"/>
              <a:t>1,900 MW of energy storage resources</a:t>
            </a:r>
            <a:endParaRPr lang="en-US" sz="1400" dirty="0">
              <a:cs typeface="Arial"/>
            </a:endParaRPr>
          </a:p>
          <a:p>
            <a:pPr marL="556895" lvl="1" indent="-213995">
              <a:buFont typeface="Arial" panose="020B0604020202020204" pitchFamily="34" charset="0"/>
              <a:buChar char="•"/>
            </a:pPr>
            <a:r>
              <a:rPr lang="en-US" sz="1400" dirty="0"/>
              <a:t>970 MW of natural gas resources</a:t>
            </a:r>
            <a:endParaRPr lang="en-US" sz="2300" dirty="0">
              <a:cs typeface="Arial" panose="020B0604020202020204"/>
            </a:endParaRPr>
          </a:p>
          <a:p>
            <a:pPr marL="42545" indent="0">
              <a:buNone/>
            </a:pPr>
            <a:r>
              <a:rPr lang="en-US" sz="2000" dirty="0"/>
              <a:t>The generation share from wind was 24.3% of the annual generation in 2023</a:t>
            </a:r>
            <a:endParaRPr lang="en-US" sz="2000" dirty="0">
              <a:cs typeface="Arial"/>
            </a:endParaRPr>
          </a:p>
          <a:p>
            <a:pPr marL="556895" lvl="1" indent="-213995">
              <a:buFont typeface="Arial" panose="020B0604020202020204" pitchFamily="34" charset="0"/>
              <a:buChar char="•"/>
            </a:pPr>
            <a:r>
              <a:rPr lang="en-US" sz="1400" dirty="0"/>
              <a:t>Solar contributed 7.3%</a:t>
            </a:r>
            <a:endParaRPr lang="en-US" sz="1400" dirty="0">
              <a:cs typeface="Arial"/>
            </a:endParaRPr>
          </a:p>
          <a:p>
            <a:pPr marL="556895" lvl="1" indent="-213995">
              <a:buFont typeface="Arial" panose="020B0604020202020204" pitchFamily="34" charset="0"/>
              <a:buChar char="•"/>
            </a:pPr>
            <a:r>
              <a:rPr lang="en-US" sz="1400" dirty="0"/>
              <a:t>Coal down from 16.6% in 2022 to 13.9% in 2023 </a:t>
            </a:r>
            <a:endParaRPr lang="en-US" sz="1400" dirty="0">
              <a:cs typeface="Arial" panose="020B0604020202020204"/>
            </a:endParaRPr>
          </a:p>
          <a:p>
            <a:pPr marL="556895" lvl="1" indent="-213995">
              <a:buFont typeface="Arial" panose="020B0604020202020204" pitchFamily="34" charset="0"/>
              <a:buChar char="•"/>
            </a:pPr>
            <a:endParaRPr lang="en-US" sz="1400" dirty="0">
              <a:cs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F675F-63BC-476F-880A-8E86D86FC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507435-7377-7E04-1DC6-646CA919EEFF}"/>
              </a:ext>
            </a:extLst>
          </p:cNvPr>
          <p:cNvSpPr txBox="1"/>
          <p:nvPr/>
        </p:nvSpPr>
        <p:spPr>
          <a:xfrm>
            <a:off x="4073721" y="970933"/>
            <a:ext cx="426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Annual Generation Mix</a:t>
            </a:r>
          </a:p>
        </p:txBody>
      </p:sp>
      <p:pic>
        <p:nvPicPr>
          <p:cNvPr id="7" name="Picture 6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2BB30D5C-EB6E-4C00-A7F4-BF2D775C41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2061" y="1206121"/>
            <a:ext cx="5332721" cy="319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69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988C3-224C-4BA8-9021-47C44E36E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Congestion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5A4EC-5142-4537-9BB1-DE6A821D7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2"/>
            <a:ext cx="2672720" cy="48532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Real-time congestion costs were down 15%, to $2.4B</a:t>
            </a:r>
          </a:p>
          <a:p>
            <a:r>
              <a:rPr lang="en-US" sz="1600" dirty="0"/>
              <a:t>Lower natural gas price contributed to decrease.</a:t>
            </a:r>
          </a:p>
          <a:p>
            <a:r>
              <a:rPr lang="en-US" sz="1600" dirty="0"/>
              <a:t>West zone high cost from high renewable output and growth of oil and gas loads.</a:t>
            </a:r>
          </a:p>
          <a:p>
            <a:r>
              <a:rPr lang="en-US" sz="1600" dirty="0"/>
              <a:t>Transmission upgrades relieved congestion cost in Houston area.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D75B9C-B702-4FF2-8546-DF5CF4C94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3BDF56-3C21-A49F-23D9-BEF6192A7E5E}"/>
              </a:ext>
            </a:extLst>
          </p:cNvPr>
          <p:cNvSpPr txBox="1"/>
          <p:nvPr/>
        </p:nvSpPr>
        <p:spPr>
          <a:xfrm>
            <a:off x="3784195" y="1238231"/>
            <a:ext cx="426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Congestion Cost by Zone</a:t>
            </a:r>
          </a:p>
        </p:txBody>
      </p:sp>
      <p:pic>
        <p:nvPicPr>
          <p:cNvPr id="7" name="Picture 6" descr="A graph with different colored bars&#10;&#10;Description automatically generated">
            <a:extLst>
              <a:ext uri="{FF2B5EF4-FFF2-40B4-BE49-F238E27FC236}">
                <a16:creationId xmlns:a16="http://schemas.microsoft.com/office/drawing/2014/main" id="{B868FE0F-FE23-9AB8-C25A-2E2E0BF10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5995" y="1625600"/>
            <a:ext cx="5943600" cy="36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336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F1F9-1B3D-D9A0-9702-97A872ECC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Revenues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56606-0BB1-61C3-EF36-48B84CA75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3"/>
            <a:ext cx="8305800" cy="914398"/>
          </a:xfrm>
        </p:spPr>
        <p:txBody>
          <a:bodyPr/>
          <a:lstStyle/>
          <a:p>
            <a:r>
              <a:rPr lang="en-US" sz="1800" dirty="0"/>
              <a:t>Gross revenues minus production costs were well above the estimated cost of new entry for a CT in all zones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0C950-16EF-79CF-83F0-9419051DA0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9F1FC8-6093-ACCF-DE62-B900F0F63498}"/>
              </a:ext>
            </a:extLst>
          </p:cNvPr>
          <p:cNvSpPr txBox="1"/>
          <p:nvPr/>
        </p:nvSpPr>
        <p:spPr>
          <a:xfrm>
            <a:off x="4038600" y="1863893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Combustion Turbine Net Revenues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C06229-A9AA-3FE6-402E-ADE4F45800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02447"/>
            <a:ext cx="5943600" cy="35890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105F081-9FC6-6280-6046-FDB7FFF14CDA}"/>
              </a:ext>
            </a:extLst>
          </p:cNvPr>
          <p:cNvSpPr txBox="1">
            <a:spLocks/>
          </p:cNvSpPr>
          <p:nvPr/>
        </p:nvSpPr>
        <p:spPr>
          <a:xfrm>
            <a:off x="304800" y="1981201"/>
            <a:ext cx="2362200" cy="3810266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The effect of ECRS pushed net revenues from in the range of CONE to well above.</a:t>
            </a:r>
          </a:p>
        </p:txBody>
      </p:sp>
    </p:spTree>
    <p:extLst>
      <p:ext uri="{BB962C8B-B14F-4D97-AF65-F5344CB8AC3E}">
        <p14:creationId xmlns:p14="http://schemas.microsoft.com/office/powerpoint/2010/main" val="3092902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315A6-818E-407B-8CB0-20D52739B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9D915-EDC2-403B-92DA-016209330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1A2C267-CEA1-2E68-446B-F94F448B2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2"/>
            <a:ext cx="3276600" cy="4853233"/>
          </a:xfrm>
        </p:spPr>
        <p:txBody>
          <a:bodyPr/>
          <a:lstStyle/>
          <a:p>
            <a:r>
              <a:rPr lang="en-US" sz="2000" dirty="0"/>
              <a:t>4 new recommendations</a:t>
            </a:r>
          </a:p>
          <a:p>
            <a:r>
              <a:rPr lang="en-US" sz="2000" dirty="0"/>
              <a:t>Continue to prioritize implementation of RTC and single model for energy storage resources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E9696E-6866-8790-3AEB-3589CAED1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5609" y="937965"/>
            <a:ext cx="5181600" cy="497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22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Full 2023 State of the Market Report can be found [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add link</a:t>
            </a:r>
            <a:r>
              <a:rPr lang="en-US" dirty="0"/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9225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1D64889CA9AA4BAF94CDEC203E3053" ma:contentTypeVersion="13" ma:contentTypeDescription="Create a new document." ma:contentTypeScope="" ma:versionID="7691e61904c6412b6fb69ccdefc00457">
  <xsd:schema xmlns:xsd="http://www.w3.org/2001/XMLSchema" xmlns:xs="http://www.w3.org/2001/XMLSchema" xmlns:p="http://schemas.microsoft.com/office/2006/metadata/properties" xmlns:ns3="9db26bd9-1f0d-4b78-ae5a-197e0b59dc5b" xmlns:ns4="74e7ac1a-52ba-4a33-8e3b-e9daa75d413e" targetNamespace="http://schemas.microsoft.com/office/2006/metadata/properties" ma:root="true" ma:fieldsID="0a1ed6f2ea3d1868274eec574abe7794" ns3:_="" ns4:_="">
    <xsd:import namespace="9db26bd9-1f0d-4b78-ae5a-197e0b59dc5b"/>
    <xsd:import namespace="74e7ac1a-52ba-4a33-8e3b-e9daa75d413e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ingHintHash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b26bd9-1f0d-4b78-ae5a-197e0b59dc5b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e7ac1a-52ba-4a33-8e3b-e9daa75d413e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hidden="true" ma:internalName="SharingHintHash" ma:readOnly="true">
      <xsd:simpleType>
        <xsd:restriction base="dms:Text"/>
      </xsd:simpleType>
    </xsd:element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db26bd9-1f0d-4b78-ae5a-197e0b59dc5b" xsi:nil="true"/>
  </documentManagement>
</p:properties>
</file>

<file path=customXml/itemProps1.xml><?xml version="1.0" encoding="utf-8"?>
<ds:datastoreItem xmlns:ds="http://schemas.openxmlformats.org/officeDocument/2006/customXml" ds:itemID="{0C3463E6-5DB2-4812-BECA-F4E89F56B2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48D68B-E628-4102-A19D-6FD51FFA9D2E}">
  <ds:schemaRefs>
    <ds:schemaRef ds:uri="74e7ac1a-52ba-4a33-8e3b-e9daa75d413e"/>
    <ds:schemaRef ds:uri="9db26bd9-1f0d-4b78-ae5a-197e0b59dc5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BE06015-0E77-49CD-897C-985ABF797683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74e7ac1a-52ba-4a33-8e3b-e9daa75d413e"/>
    <ds:schemaRef ds:uri="9db26bd9-1f0d-4b78-ae5a-197e0b59dc5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367</Words>
  <Application>Microsoft Office PowerPoint</Application>
  <PresentationFormat>On-screen Show (4:3)</PresentationFormat>
  <Paragraphs>67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Inside pages</vt:lpstr>
      <vt:lpstr>PowerPoint Presentation</vt:lpstr>
      <vt:lpstr>2023 Energy Prices </vt:lpstr>
      <vt:lpstr>ECRS Impact on Price in 2023</vt:lpstr>
      <vt:lpstr>Load Trends</vt:lpstr>
      <vt:lpstr>Supply Changes</vt:lpstr>
      <vt:lpstr>Transmission Congestion</vt:lpstr>
      <vt:lpstr>Net Revenues</vt:lpstr>
      <vt:lpstr>Recommendations 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</cp:revision>
  <dcterms:created xsi:type="dcterms:W3CDTF">2021-11-22T15:21:01Z</dcterms:created>
  <dcterms:modified xsi:type="dcterms:W3CDTF">2024-08-06T19:08:04Z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0x010100461D64889CA9AA4BAF94CDEC203E3053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2024-08-06T19:07:47Z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8e958de5-3dfc-4d8b-b9a8-4b4d58d004dd</vt:lpwstr>
  </property>
  <property fmtid="{D5CDD505-2E9C-101B-9397-08002B2CF9AE}" pid="9" name="MSIP_Label_7084cbda-52b8-46fb-a7b7-cb5bd465ed85_ContentBits">
    <vt:lpwstr>0</vt:lpwstr>
  </property>
</Properties>
</file>