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  <p:sldMasterId id="2147483663" r:id="rId5"/>
    <p:sldMasterId id="2147483739" r:id="rId6"/>
  </p:sldMasterIdLst>
  <p:notesMasterIdLst>
    <p:notesMasterId r:id="rId10"/>
  </p:notesMasterIdLst>
  <p:handoutMasterIdLst>
    <p:handoutMasterId r:id="rId11"/>
  </p:handoutMasterIdLst>
  <p:sldIdLst>
    <p:sldId id="260" r:id="rId7"/>
    <p:sldId id="553" r:id="rId8"/>
    <p:sldId id="552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93C61"/>
    <a:srgbClr val="00AEC7"/>
    <a:srgbClr val="E6EBF0"/>
    <a:srgbClr val="98C3FA"/>
    <a:srgbClr val="70CDD9"/>
    <a:srgbClr val="8DC3E5"/>
    <a:srgbClr val="A9E5EA"/>
    <a:srgbClr val="5B6770"/>
    <a:srgbClr val="26D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211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13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124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53683"/>
            <a:ext cx="8534400" cy="2042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650E65A-77F2-BD31-7884-036E0E1C769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38600"/>
            <a:ext cx="8340436" cy="2057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07E5F9A-4C8E-B655-9F97-B41B055E27A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219201"/>
            <a:ext cx="8305800" cy="2042317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51088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0BA04B7-EE99-D736-11AC-D183C0DF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5A8A3F-3706-273B-1AFB-760A102730E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29BC0-04FA-F2B5-5399-0E40A64D35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838199"/>
            <a:ext cx="3352800" cy="54102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2EE9DFC8-B2E5-E793-2150-517381008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78E2229-F384-0D03-A606-DDA1EF9C159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1692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A025B271-82B7-1F6E-F1D4-5CDE1CA26D6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0267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84D1CB6-92C2-F892-BEE2-D7DE748AC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206629"/>
            <a:ext cx="73914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8241" y="3962400"/>
            <a:ext cx="554416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D3E071B-3191-735B-1E53-53195D771F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F5775D9C-A163-0AE2-B1A6-0B1992510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EF50F-9FD6-D876-630B-1BB9772ED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ECA9812F-1971-A6EB-3683-540A75704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53FC956-A879-5B22-35BA-D236C87FB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A410FC-F79C-D1EE-BC59-B3D7D4980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A8D8C4E-4BE2-888F-3F85-54FC3D912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73ABB5D-9742-CBF2-15A7-11E66774A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and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42DC6D-47B2-4BEB-A8AA-8A0002CC1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922C3B1-E57B-52E5-9F21-33863CDB2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89977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3182A6B-DC34-4468-C956-97A4DC543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7AFAAF5-F226-6389-E586-DC04636007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9807EB-47DD-8DF6-305A-C4E5A3D89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84264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4A3320-2AAB-0F80-784F-76D0C98A4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17BDA0E-C1F9-FF52-4A21-937465BDD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4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3CF171C-297F-4950-0C7E-D8D375822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B5CE23-0801-2645-C33A-9F9E19FF4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8A263E8-3DE1-FE29-FE2A-6585C0D4DCC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A24D0FB-E176-3A85-94A0-3D5271A74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0988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699664-72AA-34F1-784C-6E6582F03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106EE49-B184-8DE1-DEB3-C9D706F27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0830282-F265-20EB-31BA-835917B411D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2C17FD-3EC6-0937-A579-73189B20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1638300" y="1127931"/>
            <a:ext cx="7213840" cy="26284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 marL="914400" indent="0">
              <a:buNone/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638300" y="3962400"/>
            <a:ext cx="7213840" cy="2268313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FB956A1-A25D-DD57-0C23-A5E2DB94E5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F52A6F6-BF09-CAD7-9F06-9654C6694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514600"/>
          </a:xfrm>
          <a:prstGeom prst="rect">
            <a:avLst/>
          </a:prstGeom>
        </p:spPr>
        <p:txBody>
          <a:bodyPr lIns="274320" tIns="274320" rIns="274320" bIns="36576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4290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0386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800600"/>
            <a:ext cx="8534400" cy="1295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7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13" r:id="rId5"/>
    <p:sldLayoutId id="2147483714" r:id="rId6"/>
    <p:sldLayoutId id="2147483715" r:id="rId7"/>
    <p:sldLayoutId id="2147483716" r:id="rId8"/>
    <p:sldLayoutId id="2147483755" r:id="rId9"/>
    <p:sldLayoutId id="2147483756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22" r:id="rId16"/>
    <p:sldLayoutId id="2147483737" r:id="rId17"/>
    <p:sldLayoutId id="2147483721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2" y="5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 userDrawn="1"/>
        </p:nvCxnSpPr>
        <p:spPr>
          <a:xfrm flipH="1">
            <a:off x="914400" y="6019800"/>
            <a:ext cx="3" cy="4572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627B9B1-E043-8DC1-3EC7-0618B8D4608F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0C3A2F-8F20-B658-C764-43B7B4E03C14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B88D08-DDEE-00ED-73FF-063414CEEA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AB031E7-226A-613D-9699-D5B9B138274C}"/>
              </a:ext>
            </a:extLst>
          </p:cNvPr>
          <p:cNvCxnSpPr>
            <a:cxnSpLocks/>
          </p:cNvCxnSpPr>
          <p:nvPr userDrawn="1"/>
        </p:nvCxnSpPr>
        <p:spPr>
          <a:xfrm>
            <a:off x="914402" y="6477005"/>
            <a:ext cx="813815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4A18A6C-1485-2DE6-42D7-00D0F66FEAE0}"/>
              </a:ext>
            </a:extLst>
          </p:cNvPr>
          <p:cNvSpPr txBox="1"/>
          <p:nvPr userDrawn="1"/>
        </p:nvSpPr>
        <p:spPr>
          <a:xfrm>
            <a:off x="838200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09247" y="1630432"/>
            <a:ext cx="441063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CARD/CRRBA Allocation Methodology Options</a:t>
            </a:r>
          </a:p>
          <a:p>
            <a:r>
              <a:rPr lang="en-US" sz="2400" b="1" dirty="0"/>
              <a:t>(NPRR1030 Replacement) </a:t>
            </a:r>
          </a:p>
          <a:p>
            <a:endParaRPr lang="en-US" sz="2000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August 2024 WMS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1034B-4283-2FAD-1E8C-9114A031B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Recap and New Option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15164-51BD-04BD-62E9-1DCC3BF20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Discussed background of issue and history of NPRR1030</a:t>
            </a:r>
          </a:p>
          <a:p>
            <a:endParaRPr lang="en-US" dirty="0"/>
          </a:p>
          <a:p>
            <a:r>
              <a:rPr lang="en-US" dirty="0"/>
              <a:t>ERCOT was looking for an endorsement from WMS on one of three options at today’s WMS meeting</a:t>
            </a:r>
          </a:p>
          <a:p>
            <a:endParaRPr lang="en-US" dirty="0"/>
          </a:p>
          <a:p>
            <a:r>
              <a:rPr lang="en-US" dirty="0"/>
              <a:t>ERCOT plans to sponsor an NPRR incorporating the endorsed option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Since the July meeting, additional discussions have brought forth another option</a:t>
            </a:r>
          </a:p>
          <a:p>
            <a:endParaRPr lang="en-US" dirty="0"/>
          </a:p>
          <a:p>
            <a:r>
              <a:rPr lang="en-US" dirty="0"/>
              <a:t>ERCOT now would like to get an endorsement from WMS at the September meeting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9AC13B-E2A9-6DF6-EB21-4ADE98E401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96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4258E-BEB6-8512-3517-FFC191C4C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FF813-D3EC-1A7A-9361-D1A222122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233" y="440088"/>
            <a:ext cx="8534400" cy="5662246"/>
          </a:xfrm>
        </p:spPr>
        <p:txBody>
          <a:bodyPr/>
          <a:lstStyle/>
          <a:p>
            <a:r>
              <a:rPr lang="en-US" dirty="0"/>
              <a:t>ERCOT Preferred Option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Monthly Load Ratio Share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Use load ratio share as per originally proposed in NPRR1030</a:t>
            </a:r>
          </a:p>
          <a:p>
            <a:pPr lvl="3"/>
            <a:r>
              <a:rPr lang="en-US" dirty="0">
                <a:solidFill>
                  <a:schemeClr val="tx1"/>
                </a:solidFill>
              </a:rPr>
              <a:t>QSE Monthly MWH / ERCOT Monthly MWH</a:t>
            </a:r>
          </a:p>
          <a:p>
            <a:r>
              <a:rPr lang="en-US" dirty="0"/>
              <a:t>Alternate Option 1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Daily Load Ratio Share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Use a daily load ratio share based upon the day which includes the 15-minute peak demand for the calendar month</a:t>
            </a:r>
            <a:endParaRPr lang="en-US" dirty="0"/>
          </a:p>
          <a:p>
            <a:r>
              <a:rPr lang="en-US" dirty="0"/>
              <a:t>Alternate Option 2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Blended/Weighted Ratio Share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Use a load ratio share that is a mix of ERCOT Preferred Option and Alternate Option 1.  Each option would be assigned a percentage with the sum of the two equaling 100%.  If Alternate Option 2 selected, ERCOT recommends assigning a minimum of 50% to the ERCOT Preferred Option</a:t>
            </a:r>
          </a:p>
          <a:p>
            <a:r>
              <a:rPr lang="en-US" dirty="0">
                <a:solidFill>
                  <a:srgbClr val="0000FF"/>
                </a:solidFill>
              </a:rPr>
              <a:t>Alternate Option 4 (New Option)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8 Peak Hours Per Day for All Days of Month 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Use load ratio share based upon the 8 peak hours per day for all days of the month</a:t>
            </a:r>
          </a:p>
          <a:p>
            <a:pPr marL="914400" lvl="2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30C9F5-23F4-7CFC-EB1E-BBB5F02470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67355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  <Dimensions xmlns="8d5ee879-813f-4fb9-b7c2-a59846c21aeb">Default Width</Dimensions>
    <Month xmlns="8d5ee879-813f-4fb9-b7c2-a59846c21ae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7" ma:contentTypeDescription="Create a new document." ma:contentTypeScope="" ma:versionID="f334b19ed6e11c8a018bfc43c5e9f5e2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6d0723ded436bfb6175ba8e1f6eccadf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  <xsd:element ref="ns2:Dimensions" minOccurs="0"/>
                <xsd:element ref="ns2:MediaServiceObjectDetectorVersions" minOccurs="0"/>
                <xsd:element ref="ns2:Mont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Confidential"/>
          <xsd:enumeration value="Public"/>
          <xsd:enumeration value="Internal"/>
          <xsd:enumeration value="Board of Directors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Dimensions" ma:index="12" nillable="true" ma:displayName="Dimensions" ma:format="Dropdown" ma:internalName="Dimensions">
      <xsd:simpleType>
        <xsd:restriction base="dms:Choice">
          <xsd:enumeration value="Widescreen (16:9)"/>
          <xsd:enumeration value="Default Width"/>
          <xsd:enumeration value="HD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onth" ma:index="14" nillable="true" ma:displayName="Month" ma:format="Dropdown" ma:internalName="Month">
      <xsd:simpleType>
        <xsd:restriction base="dms:Choice">
          <xsd:enumeration value="January"/>
          <xsd:enumeration value="February"/>
          <xsd:enumeration value="March"/>
          <xsd:enumeration value="April"/>
          <xsd:enumeration value="MAy"/>
          <xsd:enumeration value="June"/>
          <xsd:enumeration value="July"/>
          <xsd:enumeration value="August"/>
          <xsd:enumeration value="September"/>
          <xsd:enumeration value="October"/>
          <xsd:enumeration value="November"/>
          <xsd:enumeration value="December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526C54-2038-4DDB-9077-84C80FF069E0}">
  <ds:schemaRefs>
    <ds:schemaRef ds:uri="http://schemas.microsoft.com/office/2006/documentManagement/types"/>
    <ds:schemaRef ds:uri="http://purl.org/dc/elements/1.1/"/>
    <ds:schemaRef ds:uri="8d5ee879-813f-4fb9-b7c2-a59846c21aeb"/>
    <ds:schemaRef ds:uri="http://purl.org/dc/terms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86A6CD9-B3E1-40D4-996B-E55652A7B6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</TotalTime>
  <Words>231</Words>
  <Application>Microsoft Office PowerPoint</Application>
  <PresentationFormat>On-screen Show (4:3)</PresentationFormat>
  <Paragraphs>34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Cover Slide</vt:lpstr>
      <vt:lpstr>Horizontal Theme</vt:lpstr>
      <vt:lpstr>Vertical Theme</vt:lpstr>
      <vt:lpstr>PowerPoint Presentation</vt:lpstr>
      <vt:lpstr>July Recap and New Option</vt:lpstr>
      <vt:lpstr>Four Options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Hanson, Pamela</cp:lastModifiedBy>
  <cp:revision>13</cp:revision>
  <cp:lastPrinted>2017-10-10T21:31:05Z</cp:lastPrinted>
  <dcterms:created xsi:type="dcterms:W3CDTF">2016-01-21T15:20:31Z</dcterms:created>
  <dcterms:modified xsi:type="dcterms:W3CDTF">2024-08-06T19:52:24Z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2023-04-04T20:11:24Z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2ffd7455-2a10-4c42-ab9a-33fe7556bcb5</vt:lpwstr>
  </property>
  <property fmtid="{D5CDD505-2E9C-101B-9397-08002B2CF9AE}" pid="9" name="MSIP_Label_7084cbda-52b8-46fb-a7b7-cb5bd465ed85_ContentBits">
    <vt:lpwstr>0</vt:lpwstr>
  </property>
</Properties>
</file>