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6" r:id="rId3"/>
    <p:sldId id="268" r:id="rId4"/>
    <p:sldId id="269" r:id="rId5"/>
    <p:sldId id="258" r:id="rId6"/>
    <p:sldId id="270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3D31"/>
    <a:srgbClr val="67A5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77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2T18:16:12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15982 24575,'0'-1647'0,"4"1580"0,22-125 0,0 9 0,-19 93 0,22-400 0,-22 367 0,6 0 0,6 2 0,39-140 0,-9 13 0,7-29 0,43-209 0,-60 286 0,4-35 0,-39 200 0,35-503 0,-40 380 0,19-419 0,-7 475 0,88-605 0,-56 505 0,93-266 0,-46 176 0,-36 104 0,95-279 0,-61 127 0,-53 173 0,-26 117 0,28-98 0,-28 118 0,-1 1 0,5-47 0,-12 57 0,2 1 0,0 1 0,1-2 0,0 1 0,1 2 0,1-2 0,1 1 0,1 0 0,1 2 0,13-24 0,-12 25 0,-2 1 0,0-1 0,-1-1 0,-1 1 0,0-2 0,-1 1 0,0-1 0,-2 1 0,1-2 0,-2 2 0,0-18 0,9-34 0,13-25 0,-16 68 0,-1-1 0,-1 0 0,4-39 0,-7-63 0,-1 53 0,20-140 0,30 7 0,-27 115 0,-2-40 0,-17 88 0,22-74 0,-4 50 0,36-66 0,-12 25 0,34-66 0,-66 138 0,34-52 0,-29 53 0,23-50 0,95-220 0,-87 188 0,35-89 0,-15 39 0,-4 12 0,-14-32 0,7-14 0,-54 178 0,-1-1 0,-2-1 0,5-36 0,-8 41 0,2 0 0,1 0 0,0-1 0,1 2 0,16-38 0,151-266 0,6-10 0,-119 226 0,108-152 0,15-21 0,-138 201 0,151-248 0,-145 272 0,-41 47 0,1-1 0,-1 0 0,0 0 0,-2-1 0,12-17 0,36-91 0,-25 55 0,2 0 0,47-69 0,-37 75 0,-19 29 0,-1-2 0,-2-1 0,-1 1 0,26-63 0,-32 60-1365,2 2-5461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2T21:28:45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24575,'1'19'0,"1"-1"0,1 1 0,1-1 0,1 0 0,9 23 0,7 31 0,-20-66 0,0-1 0,0 1 0,1-1 0,0 0 0,0 1 0,0-1 0,1 0 0,0 0 0,0-1 0,0 1 0,0 0 0,1-1 0,0 0 0,5 5 0,-3-5 0,1 0 0,-1-1 0,0 0 0,1 0 0,0-1 0,0 1 0,0-1 0,0-1 0,0 0 0,11 1 0,-3 1 0,1 1 0,-1 0 0,0 1 0,-1 0 0,0 2 0,0-1 0,0 2 0,0 0 0,-1 0 0,22 20 0,-10-10 0,-20-14 0,1-1 0,0 0 0,0 0 0,0 0 0,0-1 0,1 0 0,-1 0 0,0-1 0,1 1 0,7-1 0,73-1 0,-71-2 0,0 2 0,1 0 0,-1 0 0,0 2 0,17 3 0,10 3 0,0-2 0,1-2 0,-1-1 0,78-7 0,-20 2 0,-70 1 0,-14 0 0,-1 1 0,28 3 0,-40-2 0,0-1 0,0 1 0,0 0 0,0 0 0,0 1 0,0-1 0,0 1 0,-1 0 0,1 0 0,-1 0 0,1 1 0,-1-1 0,0 1 0,0 0 0,5 5 0,-4-3 0,0 0 0,1 0 0,0-1 0,0 0 0,0 0 0,0 0 0,1 0 0,0-1 0,-1 0 0,1 0 0,13 4 0,3-1 0,0-1 0,27 3 0,13 2 0,-36-4 0,1-1 0,-1-2 0,1-1 0,0 0 0,0-3 0,-1 0 0,1-1 0,0-2 0,-1 0 0,0-2 0,43-16 0,-40 12 0,1 1 0,1 1 0,-1 2 0,1 1 0,37-1 0,162 6 0,-106 2 0,116-2-1365,-213 0-5461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2T21:28:48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2T21:28:52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 24575,'0'-4'0,"5"-2"0,1-4 0,0-5 0,-2 1-8191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2T23:05:11.45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27,'542'0,"-523"-1,0-1,34-7,-32 4,-1 1,25 0,374 3,-204 2,-187-1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2T23:05:16.28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53,'873'0,"-847"-2,1 0,26-7,36-3,9-1,-68 7,54-2,494 7,-270 2,-270-1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2T23:05:23.44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30,'13'-1,"-1"-1,1 0,19-6,26-3,363 6,-231 7,830-2,-990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2T23:05:30.81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1,'2323'0,"-2282"0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2T23:05:40.30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29,'15'-1,"1"-1,-1 0,19-6,38-4,463 9,-272 6,1277-3,-1503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2T23:05:49.68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0 103,'643'0,"-605"-2,54-9,-53 5,50-1,-36 7,-2 0,-1-1,77-13,-59 1,-1 2,106-2,-154 12,0 0,34-9,27-2,332 12,-397 1,-3-2,0 2,-1 0,1 0,0 1,0 0,-1 1,17 7,-75-4,-638-5,332-3,326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2T23:05:58.91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0,'797'33,"-458"-14,-303-19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2T21:27:40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1110 494 24575,'-1'-30'0,"-2"1"0,-8-39 0,6 36 0,2 15 0,0 0 0,-1 0 0,-10-27 0,11 38 0,-1 0 0,1 0 0,-1 0 0,0 1 0,0-1 0,0 1 0,-1 0 0,0 0 0,0 1 0,0-1 0,0 1 0,-9-5 0,-155-82 0,155 84 0,-1 1 0,0 0 0,-1 1 0,1 0 0,-1 2 0,-17-3 0,-43-12 0,55 13 0,1 0 0,-1 1 0,0 1 0,0 1 0,0 1 0,0 0 0,-1 2 0,1 1 0,0 0 0,-36 10 0,25 0 0,1 2 0,-33 20 0,35-18 0,-1-1 0,-42 15 0,-18 1-1365,73-23-5461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2T23:06:01.78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4,'252'-3,"269"6,-361 12,-109-11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2T23:06:05.78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54,'118'2,"127"-5,-80-22,-116 15,0 2,69-1,146 10,-245-1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2T23:06:08.71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1,'895'0,"-866"0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2T23:06:11.90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0,'15'2,"0"0,0 0,0 1,0 1,21 9,-18-7,0 0,0-1,22 2,58-1,98-8,-59 0,-112 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2T23:06:13.94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1,'779'0,"-741"0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2T21:27:51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541 0 24575,'-20'54'0,"18"-41"0,0-1 0,-1 0 0,-1 0 0,0-1 0,-1 1 0,0-1 0,-1 0 0,0 0 0,0 0 0,-1-1 0,-1 0 0,0-1 0,0 1 0,-1-2 0,0 1 0,0-1 0,-1 0 0,0-1 0,0 0 0,-1-1 0,-15 7 0,-52 23 0,49-24 0,1 0 0,1 3 0,0 0 0,-29 22 0,49-31 0,0 0 0,0 0 0,1 1 0,0 0 0,0 0 0,1 0 0,0 1 0,0 0 0,0 0 0,1 0 0,1 1 0,-1-1 0,1 1 0,1 0 0,0 0 0,0 0 0,1 0 0,-1 14 0,-10 95 0,6-74 0,0 51 0,6-92 0,-1 38 0,1 1 0,3 0 0,1-1 0,18 73 0,-5-37 0,-15-59 0,2-1 0,0 1 0,1-1 0,14 31 0,-8-27 0,0 1 0,-1 0 0,-1 1 0,-1 0 0,-1 0 0,-1 0 0,-1 1 0,-1 0 0,2 36 0,-8 7 0,1-14 0,5 59 0,-2-95 0,1 0 0,0 0 0,1-1 0,1 1 0,0-1 0,1 0 0,14 24 0,103 149 0,-108-169 0,0-1 0,2-1 0,0-1 0,36 29 0,-32-29 0,-3-2 0,0-1 0,26 15 0,-36-25 0,0 0 0,1 0 0,-1-1 0,1 0 0,0-1 0,0 0 0,0 0 0,0-1 0,10 0 0,264-3 0,-277 2 0,0 0 0,1-1 0,-1 1 0,1-1 0,-1-1 0,0 0 0,0 1 0,1-2 0,-1 1 0,-1-1 0,1 0 0,0 0 0,5-4 0,-3 0 0,0 0 0,0-1 0,-1 0 0,0 0 0,-1 0 0,0-1 0,6-11 0,-7 14 0,0 1 0,0-1 0,0 1 0,0 0 0,1 0 0,0 0 0,0 1 0,0 0 0,0 0 0,1 1 0,0 0 0,0 0 0,0 0 0,0 1 0,0 0 0,12-2 0,9-1 0,-1 2 0,1 1 0,30 1 0,-13 0 0,73-12 0,-50 4 0,-45 5 0,-1 0 0,0-2 0,0 0 0,0-1 0,0-2 0,-1 0 0,29-17 0,-21 7 0,0-1 0,-1-1 0,-1-1 0,28-31 0,6-4 0,-36 34 0,0 0 0,36-48 0,-44 41 0,-15 25 0,1 1 0,-1-1 0,1 0 0,0 1 0,0 0 0,1-1 0,3-3 0,-5 7 0,0 0 0,0-1 0,0 1 0,0 0 0,0 0 0,0 0 0,1 1 0,-1-1 0,0 0 0,1 1 0,-1 0 0,0-1 0,1 1 0,-1 0 0,1 0 0,-1 0 0,0 1 0,1-1 0,-1 0 0,4 2 0,6 2 0,1 0 0,0 0 0,-1 2 0,0 0 0,0 0 0,-1 1 0,0 0 0,0 1 0,16 15 0,2 5 0,46 59 0,-54-57 0,-1 1 0,-1 1 0,26 63 0,-44-93 0,10 22 0,1-1 0,1-1 0,0-1 0,2 1 0,1-2 0,20 22 0,-28-34 0,1 0 0,0 0 0,0-1 0,1 0 0,0 0 0,0-1 0,0 0 0,1-1 0,0-1 0,0 1 0,0-2 0,1 1 0,-1-2 0,1 1 0,16 0 0,82 9 108,-74-6-845,49 1 1,-63-7-6090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2T21:27:53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1 280 24575,'43'2'0,"59"10"0,-70-7 0,1-1 0,-1-1 0,61-3 0,-91-1 0,1 1 0,0-1 0,0 0 0,-1 0 0,1 0 0,-1 0 0,1 0 0,-1-1 0,1 1 0,-1-1 0,0 1 0,1-1 0,-1 0 0,0 0 0,0 0 0,-1 0 0,1 0 0,0-1 0,-1 1 0,1-1 0,-1 1 0,0-1 0,0 1 0,0-1 0,0 1 0,0-1 0,0 0 0,-1 0 0,0 1 0,1-6 0,1-11 0,-2 0 0,0-1 0,-3-29 0,0 14 0,1-43-1365,2 56-5461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2T21:28:02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1979 24575,'66'1'0,"73"-3"0,-137 2 0,1-1 0,-1 1 0,1-1 0,-1 1 0,1-1 0,-1 0 0,0 0 0,1 0 0,-1-1 0,0 1 0,0 0 0,0-1 0,0 0 0,0 1 0,0-1 0,0 0 0,0 0 0,-1 0 0,1 0 0,-1 0 0,1 0 0,-1-1 0,2-3 0,1-5 0,0-1 0,-1 0 0,4-24 0,3-13 0,12-4 0,6-20 0,-6-3 0,-11 41 0,10-56 0,-11 33 0,-5 29 0,-1 1 0,2-38 0,-7 18 0,0 14 0,2 1 0,1-1 0,11-59 0,-7 52 0,-1 0 0,-2 0 0,-2 0 0,-7-71 0,5 105 0,0 0 0,0-1 0,-1 1 0,0 0 0,-1 0 0,1 0 0,-1 0 0,-1 1 0,1-1 0,-9-10 0,10 14 0,0 1 0,0-1 0,0 1 0,0 0 0,0 0 0,0 0 0,-1 0 0,1 1 0,-1-1 0,1 0 0,-1 1 0,0 0 0,1 0 0,-1 0 0,0 0 0,0 0 0,0 0 0,0 1 0,0-1 0,0 1 0,0 0 0,0 0 0,0 0 0,0 0 0,0 1 0,0-1 0,0 1 0,0 0 0,-3 1 0,1 1 0,-1 1 0,1 0 0,0 0 0,0 0 0,1 1 0,-1-1 0,1 1 0,0 1 0,1-1 0,-1 0 0,-5 12 0,-25 31 0,17-32 0,0-1 0,-1 0 0,0-2 0,-36 20 0,48-29 0,-1-1 0,0 0 0,0 0 0,0-1 0,0 0 0,0 0 0,-1 0 0,1-1 0,-1 0 0,1-1 0,-1 1 0,1-2 0,-1 1 0,1-1 0,-1 0 0,1 0 0,0-1 0,-11-4 0,15 4 0,0 0 0,1 0 0,-1-1 0,0 1 0,1-1 0,-1 0 0,1 1 0,0-1 0,0 0 0,0-1 0,0 1 0,1 0 0,-1 0 0,1-1 0,0 1 0,0-1 0,0 1 0,1-1 0,-1 1 0,1-1 0,-1 0 0,2-5 0,-2-13 0,2 0 0,4-29 0,-5 46 0,2-5 0,0 0 0,1 0 0,0 1 0,1-1 0,0 1 0,0 0 0,1 0 0,0 0 0,1 1 0,7-11 0,20-31 0,-31 46 0,1 0 0,-1 0 0,-1 0 0,1 0 0,-1-1 0,1 1 0,-1 0 0,0-1 0,-1 1 0,1-1 0,-1 1 0,0-1 0,0 1 0,0-1 0,-1 1 0,1 0 0,-1-1 0,0 1 0,-3-9 0,-2 3 0,0-1 0,-1 1 0,0 0 0,-1 0 0,-14-14 0,-15-20 0,35 42 0,0-1 0,0 1 0,0-1 0,1 0 0,-1 1 0,1-1 0,0 0 0,0 0 0,0 0 0,0 0 0,0 0 0,1 0 0,-1 0 0,1 0 0,0 0 0,0 0 0,0 0 0,0 0 0,1 0 0,-1 0 0,1 0 0,1-6 0,0 6 0,0 0 0,0 1 0,0-1 0,0 0 0,0 1 0,1-1 0,-1 1 0,1 0 0,-1 0 0,1 0 0,0 0 0,0 0 0,0 1 0,0-1 0,0 1 0,0 0 0,0 0 0,1 0 0,-1 0 0,6 0 0,3-1 0,0-1 0,1 1 0,-1-2 0,-1 0 0,1 0 0,12-7 0,-19 8 0,0-1 0,0 1 0,-1-1 0,1 0 0,-1 0 0,0 0 0,0 0 0,0-1 0,0 0 0,-1 1 0,0-1 0,0-1 0,0 1 0,3-11 0,-4 12 0,0-2 0,0 0 0,0 0 0,0 0 0,-1 0 0,1 0 0,-2-1 0,1-8 0,-1 13 0,-1-1 0,1 1 0,-1 0 0,0 0 0,0 0 0,0 0 0,0-1 0,0 1 0,0 0 0,-1 1 0,1-1 0,-1 0 0,1 0 0,-1 1 0,0-1 0,0 1 0,0-1 0,1 1 0,-1 0 0,-1 0 0,1-1 0,0 2 0,-4-3 0,-7-1-195,-1-1 0,1 1 0,-1 1 0,0 1 0,0 0 0,-26 0 0,14 1-6631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2T21:28:05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0 310 24575,'27'1'0,"-1"-2"0,1-1 0,-1-1 0,30-8 0,-47 8 0,0 1 0,0-2 0,0 1 0,0-1 0,-1 0 0,0-1 0,0 0 0,0-1 0,-1 1 0,1-1 0,-1-1 0,-1 1 0,1-1 0,-1 0 0,5-9 0,-5 7 0,4-8 0,1 1 0,1 0 0,0 1 0,1 0 0,22-19 0,-23 24 0,0 2 0,1-1 0,1 2 0,-1 0 0,1 0 0,0 1 0,1 1 0,-1 0 0,1 1 0,28-4 0,7 4 0,100 3 0,-77 2 0,-62-1-273,-1 1 0,1 0 0,0 0 0,19 6 0,-13-1-6553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2T21:28:14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0 643 24575,'83'2'0,"91"-5"0,-166 2 0,0 0 0,0 0 0,0-1 0,0 0 0,0-1 0,-1 0 0,1 0 0,-1-1 0,0 0 0,0 0 0,0 0 0,-1-1 0,1 0 0,-1 0 0,7-9 0,3-5 0,-1-1 0,-1-1 0,18-35 0,-24 39 0,1 1 0,1 0 0,0 0 0,1 1 0,0 1 0,1 0 0,1 0 0,16-12 0,-8 11 0,14-8 0,-1-2 0,0-1 0,-2-2 0,-2 0 0,47-57 0,-74 80 0,1 0 0,0 1 0,0-1 0,0 1 0,1 0 0,-1 0 0,1 1 0,0-1 0,0 1 0,0 0 0,0 0 0,1 1 0,8-4 0,0 3 0,-1 1 0,1 1 0,-1 0 0,27 1 0,578 2 0,-589-3 0,58-11 0,-57 6 0,55-2 0,552 9 0,-612 1 0,0 0 0,-1 2 0,1 1 0,-1 0 0,36 15 0,-36-11 0,0 1 0,-1 1 0,30 20 0,-43-24 0,1 1 0,-1 1 0,0 0 0,0 0 0,-1 1 0,-1 0 0,0 1 0,9 14 0,1 5 0,-1 1 0,-2 1 0,-1 1 0,10 34 0,-16-39 0,-2 0 0,0 0 0,-2 0 0,-1 1 0,-1 31 0,-3 608 0,-1-653 0,1 0 0,-2 0 0,0 0 0,-1-1 0,0 1 0,-1-1 0,-1 0 0,0-1 0,-1 1 0,-12 17 0,-7 17 0,-6 27 0,25-56 0,-1 0 0,0-1 0,-1 0 0,-1-1 0,-18 24 0,19-28 0,1 0 0,-1 1 0,2 0 0,0 0 0,-9 28 0,10-24 0,-1-1 0,-1 0 0,-17 28 0,11-22 0,1 0 0,1 0 0,1 1 0,1 1 0,1-1 0,1 2 0,1-1 0,-5 42 0,8-47-1365,-2-3-5461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2T21:28:19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899 284 24575,'-2'-2'0,"0"-1"0,0 1 0,0 0 0,0 0 0,0 0 0,-1 0 0,0 0 0,1 0 0,-1 0 0,0 1 0,1 0 0,-1-1 0,0 1 0,0 0 0,0 0 0,-4 0 0,-10-5 0,-31-20 0,16 8 0,-46-17 0,61 27 0,-1-1 0,1 0 0,1-1 0,-27-22 0,26 18 0,-1 2 0,0 0 0,-30-14 0,29 18 0,1 1 0,-2 1 0,1 1 0,0 1 0,-1 1 0,0 0 0,0 2 0,-33 1 0,33 0 0,1 0 0,0 0 0,1 2 0,-23 4 0,34-5 0,0 2 0,0-1 0,0 1 0,1 0 0,-1 0 0,1 1 0,0 0 0,0 0 0,0 0 0,0 1 0,-7 8 0,8-8-111,-31 26-1143,21-24-5572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2T21:28:38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723 0 24575,'0'5'0,"0"-1"0,-1 1 0,1-1 0,-1 0 0,0 1 0,-1-1 0,1 0 0,-1 0 0,0 0 0,0 0 0,0 0 0,0 0 0,-1 0 0,1-1 0,-1 1 0,0-1 0,-6 5 0,-4 3 0,-1-1 0,0 0 0,-22 11 0,22-14 0,0 1 0,1 1 0,-13 10 0,18-9 0,1 0 0,0 0 0,0 1 0,1 0 0,0 0 0,1 0 0,1 1 0,-1-1 0,2 1 0,0 0 0,-3 22 0,-14 42 0,3-8 0,13-50 0,0 0 0,-1 0 0,-9 19 0,12-32 0,-1 0 0,0 0 0,0 0 0,0 0 0,-1-1 0,1 1 0,-1-1 0,0 0 0,-1 0 0,1 0 0,-1-1 0,1 1 0,-1-1 0,-6 3 0,-62 26 0,43-20 0,1 1 0,-44 28 0,64-32 0,0 0 0,0 1 0,1 0 0,0 1 0,1 0 0,0 0 0,1 0 0,0 1 0,1 0 0,-6 17 0,-18 36 0,24-55 0,0 1 0,1 0 0,0 0 0,1 1 0,0-1 0,1 0 0,0 1 0,0 12 0,4 100 0,1-53 0,-3-63 0,1 0 0,0 0 0,0 0 0,1 0 0,0 0 0,1 0 0,0 0 0,0-1 0,0 1 0,1-1 0,0 0 0,0 0 0,8 9 0,8 6 0,0-1 0,35 29 0,-36-34 0,0 1 0,-1 0 0,26 34 0,-13-9 0,-11-15 0,25 43 0,-41-63 0,0 0 0,-1 0 0,0 1 0,0 0 0,-1 0 0,0 0 0,0 0 0,-1 0 0,0 0 0,0 0 0,-1 11 0,-3-10-1365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6.png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" Type="http://schemas.microsoft.com/office/2007/relationships/hdphoto" Target="../media/hdphoto1.wdp"/><Relationship Id="rId21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customXml" Target="../ink/ink4.xml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2" Type="http://schemas.openxmlformats.org/officeDocument/2006/relationships/image" Target="../media/image11.png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24" Type="http://schemas.openxmlformats.org/officeDocument/2006/relationships/customXml" Target="../ink/ink10.xml"/><Relationship Id="rId5" Type="http://schemas.openxmlformats.org/officeDocument/2006/relationships/customXml" Target="../ink/ink1.xml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openxmlformats.org/officeDocument/2006/relationships/customXml" Target="../ink/ink12.xml"/><Relationship Id="rId10" Type="http://schemas.openxmlformats.org/officeDocument/2006/relationships/customXml" Target="../ink/ink3.xml"/><Relationship Id="rId19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29.png"/><Relationship Id="rId18" Type="http://schemas.openxmlformats.org/officeDocument/2006/relationships/customXml" Target="../ink/ink19.xml"/><Relationship Id="rId26" Type="http://schemas.openxmlformats.org/officeDocument/2006/relationships/customXml" Target="../ink/ink23.xml"/><Relationship Id="rId3" Type="http://schemas.microsoft.com/office/2007/relationships/hdphoto" Target="../media/hdphoto1.wdp"/><Relationship Id="rId21" Type="http://schemas.openxmlformats.org/officeDocument/2006/relationships/image" Target="../media/image33.png"/><Relationship Id="rId7" Type="http://schemas.openxmlformats.org/officeDocument/2006/relationships/image" Target="../media/image26.png"/><Relationship Id="rId12" Type="http://schemas.openxmlformats.org/officeDocument/2006/relationships/customXml" Target="../ink/ink16.xml"/><Relationship Id="rId17" Type="http://schemas.openxmlformats.org/officeDocument/2006/relationships/image" Target="../media/image31.png"/><Relationship Id="rId25" Type="http://schemas.openxmlformats.org/officeDocument/2006/relationships/image" Target="../media/image35.png"/><Relationship Id="rId2" Type="http://schemas.openxmlformats.org/officeDocument/2006/relationships/image" Target="../media/image6.png"/><Relationship Id="rId16" Type="http://schemas.openxmlformats.org/officeDocument/2006/relationships/customXml" Target="../ink/ink18.xml"/><Relationship Id="rId20" Type="http://schemas.openxmlformats.org/officeDocument/2006/relationships/customXml" Target="../ink/ink20.xml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3.xml"/><Relationship Id="rId11" Type="http://schemas.openxmlformats.org/officeDocument/2006/relationships/image" Target="../media/image28.png"/><Relationship Id="rId24" Type="http://schemas.openxmlformats.org/officeDocument/2006/relationships/customXml" Target="../ink/ink22.xml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23" Type="http://schemas.openxmlformats.org/officeDocument/2006/relationships/image" Target="../media/image34.png"/><Relationship Id="rId28" Type="http://schemas.openxmlformats.org/officeDocument/2006/relationships/customXml" Target="../ink/ink24.xml"/><Relationship Id="rId10" Type="http://schemas.openxmlformats.org/officeDocument/2006/relationships/customXml" Target="../ink/ink15.xml"/><Relationship Id="rId19" Type="http://schemas.openxmlformats.org/officeDocument/2006/relationships/image" Target="../media/image32.png"/><Relationship Id="rId4" Type="http://schemas.openxmlformats.org/officeDocument/2006/relationships/image" Target="../media/image7.png"/><Relationship Id="rId9" Type="http://schemas.openxmlformats.org/officeDocument/2006/relationships/image" Target="../media/image27.png"/><Relationship Id="rId14" Type="http://schemas.openxmlformats.org/officeDocument/2006/relationships/customXml" Target="../ink/ink17.xml"/><Relationship Id="rId22" Type="http://schemas.openxmlformats.org/officeDocument/2006/relationships/customXml" Target="../ink/ink21.xml"/><Relationship Id="rId27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urricane@tnmp.com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5500-250B-09D1-74FC-AB7DE3396F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C3C7A-610F-ABBE-992A-A333F188A9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8E5204-1383-CEF9-0E7E-4ADF95CA1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6000" intensity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1"/>
            <a:ext cx="12192000" cy="674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23D1F6-9787-F0A5-29C3-975E3D357736}"/>
              </a:ext>
            </a:extLst>
          </p:cNvPr>
          <p:cNvSpPr txBox="1"/>
          <p:nvPr/>
        </p:nvSpPr>
        <p:spPr>
          <a:xfrm>
            <a:off x="258618" y="280504"/>
            <a:ext cx="772159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2060"/>
                </a:solidFill>
              </a:rPr>
              <a:t>TNMP Update on Hurricane Beryl</a:t>
            </a:r>
          </a:p>
          <a:p>
            <a:pPr algn="ctr"/>
            <a:endParaRPr lang="en-US" sz="1200" dirty="0">
              <a:solidFill>
                <a:srgbClr val="C00000"/>
              </a:solidFill>
            </a:endParaRPr>
          </a:p>
          <a:p>
            <a:pPr algn="ctr"/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99C6F7-FA74-5BBE-A305-E79B68572550}"/>
              </a:ext>
            </a:extLst>
          </p:cNvPr>
          <p:cNvSpPr txBox="1"/>
          <p:nvPr/>
        </p:nvSpPr>
        <p:spPr>
          <a:xfrm>
            <a:off x="1320219" y="2857779"/>
            <a:ext cx="39679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Impacts Communications</a:t>
            </a:r>
          </a:p>
          <a:p>
            <a:r>
              <a:rPr lang="en-US" sz="4000" dirty="0">
                <a:solidFill>
                  <a:srgbClr val="C00000"/>
                </a:solidFill>
              </a:rPr>
              <a:t>Service Orders</a:t>
            </a:r>
          </a:p>
          <a:p>
            <a:r>
              <a:rPr lang="en-US" sz="4000" dirty="0">
                <a:solidFill>
                  <a:srgbClr val="C00000"/>
                </a:solidFill>
              </a:rPr>
              <a:t>Meter Data Restoration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B99935-63B2-085E-D6D4-C87D1E354D36}"/>
              </a:ext>
            </a:extLst>
          </p:cNvPr>
          <p:cNvSpPr txBox="1"/>
          <p:nvPr/>
        </p:nvSpPr>
        <p:spPr>
          <a:xfrm>
            <a:off x="5166620" y="6027878"/>
            <a:ext cx="184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By Rob Bevill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9801F4C-D570-4A47-9724-C9C2F1EE9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4060" y="5184506"/>
            <a:ext cx="1733333" cy="1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4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5500-250B-09D1-74FC-AB7DE3396F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C3C7A-610F-ABBE-992A-A333F188A9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8E5204-1383-CEF9-0E7E-4ADF95CA1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6000" intensity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104"/>
            <a:ext cx="12192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057CE3-5333-91C4-B774-A626E0C0894B}"/>
              </a:ext>
            </a:extLst>
          </p:cNvPr>
          <p:cNvSpPr txBox="1"/>
          <p:nvPr/>
        </p:nvSpPr>
        <p:spPr>
          <a:xfrm>
            <a:off x="771796" y="273315"/>
            <a:ext cx="43948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TNMP serves 275,000 homes and businesses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C15FB4-94B8-96CA-D4FC-DFA2D62F73E4}"/>
              </a:ext>
            </a:extLst>
          </p:cNvPr>
          <p:cNvSpPr txBox="1"/>
          <p:nvPr/>
        </p:nvSpPr>
        <p:spPr>
          <a:xfrm>
            <a:off x="5676621" y="735499"/>
            <a:ext cx="53539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52% are in the Gulf Coast Region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6CDFD7B0-8FEB-BE6C-B985-358411CACADD}"/>
              </a:ext>
            </a:extLst>
          </p:cNvPr>
          <p:cNvSpPr/>
          <p:nvPr/>
        </p:nvSpPr>
        <p:spPr>
          <a:xfrm>
            <a:off x="3487918" y="3598339"/>
            <a:ext cx="358218" cy="34206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445588-0BE0-8899-ADF5-861B444BE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4558" y="5305576"/>
            <a:ext cx="1733333" cy="1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9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5500-250B-09D1-74FC-AB7DE3396F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C3C7A-610F-ABBE-992A-A333F188A9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8E5204-1383-CEF9-0E7E-4ADF95CA1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92"/>
            <a:ext cx="12192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812659-2D84-7C95-A1B1-37340BBFB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2"/>
            <a:ext cx="12192000" cy="68401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0E59ED-F1ED-ECCB-95FA-8C6E788D383D}"/>
              </a:ext>
            </a:extLst>
          </p:cNvPr>
          <p:cNvSpPr txBox="1"/>
          <p:nvPr/>
        </p:nvSpPr>
        <p:spPr>
          <a:xfrm>
            <a:off x="840397" y="454917"/>
            <a:ext cx="52503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TNMP </a:t>
            </a:r>
          </a:p>
          <a:p>
            <a:r>
              <a:rPr lang="en-US" sz="4800" b="1" dirty="0">
                <a:solidFill>
                  <a:srgbClr val="002060"/>
                </a:solidFill>
              </a:rPr>
              <a:t>service territories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8F563F-DD8B-A963-56D2-3EB896868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75" y="5512966"/>
            <a:ext cx="1733333" cy="1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83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5500-250B-09D1-74FC-AB7DE3396F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C3C7A-610F-ABBE-992A-A333F188A9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8E5204-1383-CEF9-0E7E-4ADF95CA1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6000" intensity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0"/>
            <a:ext cx="12192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TNMP">
            <a:extLst>
              <a:ext uri="{FF2B5EF4-FFF2-40B4-BE49-F238E27FC236}">
                <a16:creationId xmlns:a16="http://schemas.microsoft.com/office/drawing/2014/main" id="{7615239C-EC54-3DA1-AA0A-74ADD722E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394" y="5904113"/>
            <a:ext cx="111442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1D3DE36F-B735-E0EE-DAB7-2E3F4C4FAFFC}"/>
              </a:ext>
            </a:extLst>
          </p:cNvPr>
          <p:cNvSpPr/>
          <p:nvPr/>
        </p:nvSpPr>
        <p:spPr>
          <a:xfrm>
            <a:off x="3675184" y="3534508"/>
            <a:ext cx="219807" cy="19343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45D4520-00C4-B6E9-6736-8C02A2BE4990}"/>
              </a:ext>
            </a:extLst>
          </p:cNvPr>
          <p:cNvSpPr/>
          <p:nvPr/>
        </p:nvSpPr>
        <p:spPr>
          <a:xfrm>
            <a:off x="3420206" y="3727938"/>
            <a:ext cx="219807" cy="19343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62485B4-43D2-BC90-1DD6-7BB94C558E7C}"/>
              </a:ext>
            </a:extLst>
          </p:cNvPr>
          <p:cNvCxnSpPr>
            <a:cxnSpLocks/>
          </p:cNvCxnSpPr>
          <p:nvPr/>
        </p:nvCxnSpPr>
        <p:spPr>
          <a:xfrm flipV="1">
            <a:off x="3246692" y="1533892"/>
            <a:ext cx="1861610" cy="38103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BCA4803-D541-7E29-71A7-225608AA3556}"/>
              </a:ext>
            </a:extLst>
          </p:cNvPr>
          <p:cNvCxnSpPr/>
          <p:nvPr/>
        </p:nvCxnSpPr>
        <p:spPr>
          <a:xfrm flipV="1">
            <a:off x="2315887" y="1530639"/>
            <a:ext cx="1861610" cy="37696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Arrow: Curved Right 24">
            <a:extLst>
              <a:ext uri="{FF2B5EF4-FFF2-40B4-BE49-F238E27FC236}">
                <a16:creationId xmlns:a16="http://schemas.microsoft.com/office/drawing/2014/main" id="{142D147A-DA14-49A7-B04F-ADE14C7D52C8}"/>
              </a:ext>
            </a:extLst>
          </p:cNvPr>
          <p:cNvSpPr/>
          <p:nvPr/>
        </p:nvSpPr>
        <p:spPr>
          <a:xfrm rot="1763537">
            <a:off x="2837368" y="4062530"/>
            <a:ext cx="295563" cy="541103"/>
          </a:xfrm>
          <a:prstGeom prst="curv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Arrow: Curved Right 25">
            <a:extLst>
              <a:ext uri="{FF2B5EF4-FFF2-40B4-BE49-F238E27FC236}">
                <a16:creationId xmlns:a16="http://schemas.microsoft.com/office/drawing/2014/main" id="{E57DB0D0-C3CF-067A-321C-E7E964435CAD}"/>
              </a:ext>
            </a:extLst>
          </p:cNvPr>
          <p:cNvSpPr/>
          <p:nvPr/>
        </p:nvSpPr>
        <p:spPr>
          <a:xfrm rot="13093593">
            <a:off x="3254839" y="4377655"/>
            <a:ext cx="295563" cy="541103"/>
          </a:xfrm>
          <a:prstGeom prst="curv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Arrow: Curved Right 26">
            <a:extLst>
              <a:ext uri="{FF2B5EF4-FFF2-40B4-BE49-F238E27FC236}">
                <a16:creationId xmlns:a16="http://schemas.microsoft.com/office/drawing/2014/main" id="{5AD21E24-A1E9-788D-9513-00D52AC401F2}"/>
              </a:ext>
            </a:extLst>
          </p:cNvPr>
          <p:cNvSpPr/>
          <p:nvPr/>
        </p:nvSpPr>
        <p:spPr>
          <a:xfrm rot="1763537">
            <a:off x="3538342" y="2627303"/>
            <a:ext cx="295563" cy="541103"/>
          </a:xfrm>
          <a:prstGeom prst="curv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Arrow: Curved Right 27">
            <a:extLst>
              <a:ext uri="{FF2B5EF4-FFF2-40B4-BE49-F238E27FC236}">
                <a16:creationId xmlns:a16="http://schemas.microsoft.com/office/drawing/2014/main" id="{79B9ECD9-78C5-D340-EA72-4800BEB56BDB}"/>
              </a:ext>
            </a:extLst>
          </p:cNvPr>
          <p:cNvSpPr/>
          <p:nvPr/>
        </p:nvSpPr>
        <p:spPr>
          <a:xfrm rot="13093593">
            <a:off x="3977773" y="2894210"/>
            <a:ext cx="295563" cy="541103"/>
          </a:xfrm>
          <a:prstGeom prst="curv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8BC41CB-D047-87C6-8C16-A1AFE1ABD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4558" y="5305576"/>
            <a:ext cx="1733333" cy="117142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ABA12FB-7D97-7435-0C93-F2CC256B551C}"/>
              </a:ext>
            </a:extLst>
          </p:cNvPr>
          <p:cNvSpPr txBox="1"/>
          <p:nvPr/>
        </p:nvSpPr>
        <p:spPr>
          <a:xfrm>
            <a:off x="276979" y="105540"/>
            <a:ext cx="93769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Direct Hit.  </a:t>
            </a:r>
            <a:r>
              <a:rPr lang="en-US" sz="4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Beryl knocked out </a:t>
            </a:r>
          </a:p>
          <a:p>
            <a:r>
              <a:rPr lang="en-US" sz="4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power to 80% of our Gulf Coast customers</a:t>
            </a:r>
          </a:p>
        </p:txBody>
      </p:sp>
    </p:spTree>
    <p:extLst>
      <p:ext uri="{BB962C8B-B14F-4D97-AF65-F5344CB8AC3E}">
        <p14:creationId xmlns:p14="http://schemas.microsoft.com/office/powerpoint/2010/main" val="6344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5500-250B-09D1-74FC-AB7DE3396F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C3C7A-610F-ABBE-992A-A333F188A9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8E5204-1383-CEF9-0E7E-4ADF95CA1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78"/>
            <a:ext cx="12192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713C8F-0E90-4C01-30B9-083927DA1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802" y="341713"/>
            <a:ext cx="7015747" cy="61745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CFE0C2C-4B25-DE75-360D-0EF0F9C4F9ED}"/>
                  </a:ext>
                </a:extLst>
              </p14:cNvPr>
              <p14:cNvContentPartPr/>
              <p14:nvPr/>
            </p14:nvContentPartPr>
            <p14:xfrm>
              <a:off x="6780090" y="594925"/>
              <a:ext cx="1486485" cy="5753454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CFE0C2C-4B25-DE75-360D-0EF0F9C4F9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71090" y="585925"/>
                <a:ext cx="1504126" cy="5771094"/>
              </a:xfrm>
              <a:prstGeom prst="rect">
                <a:avLst/>
              </a:prstGeom>
            </p:spPr>
          </p:pic>
        </mc:Fallback>
      </mc:AlternateContent>
      <p:sp>
        <p:nvSpPr>
          <p:cNvPr id="6" name="Arrow: Curved Up 5">
            <a:extLst>
              <a:ext uri="{FF2B5EF4-FFF2-40B4-BE49-F238E27FC236}">
                <a16:creationId xmlns:a16="http://schemas.microsoft.com/office/drawing/2014/main" id="{4C8AB487-5C70-9806-6548-32A2B95C566A}"/>
              </a:ext>
            </a:extLst>
          </p:cNvPr>
          <p:cNvSpPr/>
          <p:nvPr/>
        </p:nvSpPr>
        <p:spPr>
          <a:xfrm rot="16887489">
            <a:off x="6821007" y="2919467"/>
            <a:ext cx="4042879" cy="1531219"/>
          </a:xfrm>
          <a:prstGeom prst="curvedUpArrow">
            <a:avLst/>
          </a:prstGeom>
          <a:gradFill flip="none" rotWithShape="1">
            <a:gsLst>
              <a:gs pos="0">
                <a:srgbClr val="DD3D31">
                  <a:tint val="66000"/>
                  <a:satMod val="160000"/>
                  <a:alpha val="10000"/>
                </a:srgbClr>
              </a:gs>
              <a:gs pos="50000">
                <a:srgbClr val="DD3D31">
                  <a:tint val="44500"/>
                  <a:satMod val="160000"/>
                </a:srgbClr>
              </a:gs>
              <a:gs pos="100000">
                <a:srgbClr val="DD3D31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urved Up 6">
            <a:extLst>
              <a:ext uri="{FF2B5EF4-FFF2-40B4-BE49-F238E27FC236}">
                <a16:creationId xmlns:a16="http://schemas.microsoft.com/office/drawing/2014/main" id="{AD9B7AE7-574E-F489-F6EF-8EAF4E96CB8E}"/>
              </a:ext>
            </a:extLst>
          </p:cNvPr>
          <p:cNvSpPr/>
          <p:nvPr/>
        </p:nvSpPr>
        <p:spPr>
          <a:xfrm rot="6367096">
            <a:off x="4020644" y="2117258"/>
            <a:ext cx="3951387" cy="1531221"/>
          </a:xfrm>
          <a:prstGeom prst="curvedUpArrow">
            <a:avLst/>
          </a:prstGeom>
          <a:gradFill flip="none" rotWithShape="1">
            <a:gsLst>
              <a:gs pos="55000">
                <a:srgbClr val="00B0F0">
                  <a:tint val="66000"/>
                  <a:satMod val="160000"/>
                  <a:alpha val="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66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B9556A-2998-5B50-736D-45BAFB947D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9940" y="5474147"/>
            <a:ext cx="1733333" cy="11714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4934D90-52A3-94E9-9A76-748BF2E2F7CF}"/>
                  </a:ext>
                </a:extLst>
              </p14:cNvPr>
              <p14:cNvContentPartPr/>
              <p14:nvPr/>
            </p14:nvContentPartPr>
            <p14:xfrm>
              <a:off x="8679687" y="3045731"/>
              <a:ext cx="399960" cy="178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4934D90-52A3-94E9-9A76-748BF2E2F7C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70687" y="3036731"/>
                <a:ext cx="417600" cy="19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0F7FC5CF-3FD2-D56D-9B53-C1B77E2EB3C7}"/>
              </a:ext>
            </a:extLst>
          </p:cNvPr>
          <p:cNvGrpSpPr/>
          <p:nvPr/>
        </p:nvGrpSpPr>
        <p:grpSpPr>
          <a:xfrm>
            <a:off x="8311767" y="3260291"/>
            <a:ext cx="1591200" cy="915120"/>
            <a:chOff x="8311767" y="3260291"/>
            <a:chExt cx="1591200" cy="91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2FB7C08-9D17-BA46-B970-47CA93A5F907}"/>
                    </a:ext>
                  </a:extLst>
                </p14:cNvPr>
                <p14:cNvContentPartPr/>
                <p14:nvPr/>
              </p14:nvContentPartPr>
              <p14:xfrm>
                <a:off x="8311767" y="3260291"/>
                <a:ext cx="1117080" cy="851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2FB7C08-9D17-BA46-B970-47CA93A5F90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303127" y="3251291"/>
                  <a:ext cx="1134720" cy="86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EFCF30B-338F-2962-00FD-3970503AC906}"/>
                    </a:ext>
                  </a:extLst>
                </p14:cNvPr>
                <p14:cNvContentPartPr/>
                <p14:nvPr/>
              </p14:nvContentPartPr>
              <p14:xfrm>
                <a:off x="9568527" y="4064891"/>
                <a:ext cx="141840" cy="110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EFCF30B-338F-2962-00FD-3970503AC90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559887" y="4055891"/>
                  <a:ext cx="159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60964BA-F8F0-13D7-157C-9FC4B8D85F39}"/>
                    </a:ext>
                  </a:extLst>
                </p14:cNvPr>
                <p14:cNvContentPartPr/>
                <p14:nvPr/>
              </p14:nvContentPartPr>
              <p14:xfrm>
                <a:off x="9708927" y="3425531"/>
                <a:ext cx="194040" cy="713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60964BA-F8F0-13D7-157C-9FC4B8D85F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700287" y="3416531"/>
                  <a:ext cx="211680" cy="73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FF937E1-8BF5-193D-B1A1-B62B71259DA3}"/>
                  </a:ext>
                </a:extLst>
              </p14:cNvPr>
              <p14:cNvContentPartPr/>
              <p14:nvPr/>
            </p14:nvContentPartPr>
            <p14:xfrm>
              <a:off x="9079287" y="3074891"/>
              <a:ext cx="335880" cy="111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FF937E1-8BF5-193D-B1A1-B62B71259DA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70287" y="3066251"/>
                <a:ext cx="3535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A594AB4-EF75-65FE-FE8D-DBFF7CA5F528}"/>
                  </a:ext>
                </a:extLst>
              </p14:cNvPr>
              <p14:cNvContentPartPr/>
              <p14:nvPr/>
            </p14:nvContentPartPr>
            <p14:xfrm>
              <a:off x="7370367" y="4285211"/>
              <a:ext cx="1081080" cy="790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A594AB4-EF75-65FE-FE8D-DBFF7CA5F52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61367" y="4276211"/>
                <a:ext cx="1098720" cy="80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C99DCB4-89FD-218F-644B-D1C97CF5A107}"/>
                  </a:ext>
                </a:extLst>
              </p14:cNvPr>
              <p14:cNvContentPartPr/>
              <p14:nvPr/>
            </p14:nvContentPartPr>
            <p14:xfrm>
              <a:off x="7046727" y="4423451"/>
              <a:ext cx="324000" cy="102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C99DCB4-89FD-218F-644B-D1C97CF5A10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37727" y="4414811"/>
                <a:ext cx="34164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A74AA4-AFCB-17FC-D8C7-8A5A6263F677}"/>
                  </a:ext>
                </a:extLst>
              </p14:cNvPr>
              <p14:cNvContentPartPr/>
              <p14:nvPr/>
            </p14:nvContentPartPr>
            <p14:xfrm>
              <a:off x="6648207" y="4525691"/>
              <a:ext cx="260640" cy="646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A74AA4-AFCB-17FC-D8C7-8A5A6263F67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39207" y="4516691"/>
                <a:ext cx="278280" cy="66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AFB6F7E-6853-861F-D5A2-E08E83F51B88}"/>
                  </a:ext>
                </a:extLst>
              </p14:cNvPr>
              <p14:cNvContentPartPr/>
              <p14:nvPr/>
            </p14:nvContentPartPr>
            <p14:xfrm>
              <a:off x="6871407" y="5412371"/>
              <a:ext cx="956160" cy="214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AFB6F7E-6853-861F-D5A2-E08E83F51B8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62767" y="5403371"/>
                <a:ext cx="9738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4FC5CA6-ED9E-E3D5-CCA3-033044E6670D}"/>
                  </a:ext>
                </a:extLst>
              </p14:cNvPr>
              <p14:cNvContentPartPr/>
              <p14:nvPr/>
            </p14:nvContentPartPr>
            <p14:xfrm>
              <a:off x="8312487" y="5107451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4FC5CA6-ED9E-E3D5-CCA3-033044E6670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03847" y="50988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0E6FF5E-0A68-5F12-0AD6-3BB643DADE50}"/>
                  </a:ext>
                </a:extLst>
              </p14:cNvPr>
              <p14:cNvContentPartPr/>
              <p14:nvPr/>
            </p14:nvContentPartPr>
            <p14:xfrm>
              <a:off x="7841247" y="5570051"/>
              <a:ext cx="7920" cy="18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0E6FF5E-0A68-5F12-0AD6-3BB643DADE5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832247" y="5561411"/>
                <a:ext cx="2556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21C99DB-85CC-3FE8-AB9A-90F6B73B7403}"/>
              </a:ext>
            </a:extLst>
          </p:cNvPr>
          <p:cNvSpPr/>
          <p:nvPr/>
        </p:nvSpPr>
        <p:spPr>
          <a:xfrm>
            <a:off x="99048" y="341713"/>
            <a:ext cx="4329286" cy="6369337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CA3CAB-19A9-FA7E-2B7F-293487C82A03}"/>
              </a:ext>
            </a:extLst>
          </p:cNvPr>
          <p:cNvSpPr txBox="1"/>
          <p:nvPr/>
        </p:nvSpPr>
        <p:spPr>
          <a:xfrm>
            <a:off x="238728" y="478575"/>
            <a:ext cx="428100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116,000 Outages</a:t>
            </a:r>
            <a:endParaRPr lang="en-US" sz="3200" b="1" u="sng" dirty="0">
              <a:solidFill>
                <a:srgbClr val="002060"/>
              </a:solidFill>
            </a:endParaRPr>
          </a:p>
          <a:p>
            <a:endParaRPr lang="en-US" sz="900" b="1" u="sng" dirty="0">
              <a:solidFill>
                <a:srgbClr val="002060"/>
              </a:solidFill>
            </a:endParaRPr>
          </a:p>
          <a:p>
            <a:r>
              <a:rPr lang="en-US" sz="3200" b="1" u="sng" dirty="0">
                <a:solidFill>
                  <a:srgbClr val="002060"/>
                </a:solidFill>
              </a:rPr>
              <a:t>Brazoria County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Brazoria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West Columbia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Angleton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sz="3200" b="1" u="sng" dirty="0">
                <a:solidFill>
                  <a:srgbClr val="002060"/>
                </a:solidFill>
              </a:rPr>
              <a:t>Galveston County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Alvin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Dickinson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League City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Texas City</a:t>
            </a:r>
          </a:p>
          <a:p>
            <a:endParaRPr lang="en-US" sz="1100" b="1" dirty="0">
              <a:solidFill>
                <a:srgbClr val="002060"/>
              </a:solidFill>
            </a:endParaRPr>
          </a:p>
          <a:p>
            <a:r>
              <a:rPr lang="en-US" sz="3200" b="1" dirty="0">
                <a:solidFill>
                  <a:srgbClr val="C00000"/>
                </a:solidFill>
              </a:rPr>
              <a:t>No Industrial Outages</a:t>
            </a:r>
          </a:p>
        </p:txBody>
      </p:sp>
    </p:spTree>
    <p:extLst>
      <p:ext uri="{BB962C8B-B14F-4D97-AF65-F5344CB8AC3E}">
        <p14:creationId xmlns:p14="http://schemas.microsoft.com/office/powerpoint/2010/main" val="1366297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68E5204-1383-CEF9-0E7E-4ADF95CA1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6000" intensity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0"/>
            <a:ext cx="12192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DEBB1A-B497-AEC9-B25E-4155792CC7ED}"/>
              </a:ext>
            </a:extLst>
          </p:cNvPr>
          <p:cNvSpPr/>
          <p:nvPr/>
        </p:nvSpPr>
        <p:spPr>
          <a:xfrm>
            <a:off x="6233436" y="299136"/>
            <a:ext cx="5792309" cy="5843046"/>
          </a:xfrm>
          <a:prstGeom prst="round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258EB-30A8-0D94-671F-6FB34C89BEC4}"/>
              </a:ext>
            </a:extLst>
          </p:cNvPr>
          <p:cNvSpPr txBox="1"/>
          <p:nvPr/>
        </p:nvSpPr>
        <p:spPr>
          <a:xfrm>
            <a:off x="6437745" y="434110"/>
            <a:ext cx="561152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002060"/>
              </a:solidFill>
            </a:endParaRPr>
          </a:p>
          <a:p>
            <a:r>
              <a:rPr lang="en-US" sz="3200" b="1" u="sng" dirty="0">
                <a:solidFill>
                  <a:srgbClr val="FF0000"/>
                </a:solidFill>
              </a:rPr>
              <a:t>After the Storm</a:t>
            </a:r>
          </a:p>
          <a:p>
            <a:endParaRPr lang="en-US" sz="1000" b="1" u="sng" dirty="0">
              <a:solidFill>
                <a:srgbClr val="FF0000"/>
              </a:solidFill>
            </a:endParaRPr>
          </a:p>
          <a:p>
            <a:r>
              <a:rPr lang="en-US" sz="2000" b="1" u="sng" dirty="0">
                <a:solidFill>
                  <a:srgbClr val="FF0000"/>
                </a:solidFill>
              </a:rPr>
              <a:t>Beryl Impact Summary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FF000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116,000 customers lost power 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transmission circuits locked out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 distribution circuits damaged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2060"/>
              </a:solidFill>
            </a:endParaRPr>
          </a:p>
          <a:p>
            <a:r>
              <a:rPr lang="en-US" sz="2000" b="1" u="sng" dirty="0">
                <a:solidFill>
                  <a:srgbClr val="FF0000"/>
                </a:solidFill>
              </a:rPr>
              <a:t>Immediate Restoration Activity (by Tues)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FF000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500 linemen, 250 vegetation crew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transmission circuits restored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FF000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45 distribution circuits restored</a:t>
            </a:r>
            <a:endParaRPr lang="en-US" sz="2000" dirty="0">
              <a:solidFill>
                <a:srgbClr val="FF0000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FF000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50% </a:t>
            </a:r>
            <a:r>
              <a:rPr lang="en-US" sz="20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restored within 24 hours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en-US" sz="1000" dirty="0">
              <a:solidFill>
                <a:srgbClr val="FF0000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u="sng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Crews Added after Tuesday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FF000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860 linemen, 760 veg management &amp; 44 damage assessors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internal + external crew: 1880</a:t>
            </a:r>
          </a:p>
          <a:p>
            <a:pPr lvl="1"/>
            <a:endParaRPr lang="en-US" sz="2000" dirty="0">
              <a:solidFill>
                <a:srgbClr val="FF0000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AB605CF-3ACD-EBC5-9BBA-422CE890D657}"/>
              </a:ext>
            </a:extLst>
          </p:cNvPr>
          <p:cNvSpPr/>
          <p:nvPr/>
        </p:nvSpPr>
        <p:spPr>
          <a:xfrm>
            <a:off x="142727" y="322431"/>
            <a:ext cx="5947982" cy="5843046"/>
          </a:xfrm>
          <a:prstGeom prst="round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FC8E9-1696-25B1-F9A7-6EFF52F825FE}"/>
              </a:ext>
            </a:extLst>
          </p:cNvPr>
          <p:cNvSpPr txBox="1"/>
          <p:nvPr/>
        </p:nvSpPr>
        <p:spPr>
          <a:xfrm>
            <a:off x="369763" y="641842"/>
            <a:ext cx="579230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2060"/>
                </a:solidFill>
              </a:rPr>
              <a:t>Before the Storm</a:t>
            </a:r>
          </a:p>
          <a:p>
            <a:endParaRPr lang="en-US" sz="1200" b="1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Over the weekend, TNMP deployed additional linemen and vegetation management personnel and staged them strategically throughout the service territory in advance of the storm. </a:t>
            </a:r>
          </a:p>
          <a:p>
            <a:endParaRPr lang="en-US" sz="2000" dirty="0">
              <a:solidFill>
                <a:srgbClr val="002060"/>
              </a:solidFill>
              <a:latin typeface="Aptos" panose="020B0004020202020204" pitchFamily="34" charset="0"/>
              <a:ea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These crews included internal resources from other parts of the state as well as contractor crews. </a:t>
            </a:r>
          </a:p>
          <a:p>
            <a:endParaRPr lang="en-US" sz="2000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ptos" panose="020B0004020202020204" pitchFamily="34" charset="0"/>
              </a:rPr>
              <a:t>Crews began damage assessments by 11am Monday morning. </a:t>
            </a:r>
          </a:p>
          <a:p>
            <a:endParaRPr lang="en-US" sz="2000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ptos" panose="020B0004020202020204" pitchFamily="34" charset="0"/>
              </a:rPr>
              <a:t>All Pending DNP Orders were rejected on Sunday</a:t>
            </a:r>
          </a:p>
          <a:p>
            <a:endParaRPr lang="en-US" sz="2200" b="1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002060"/>
              </a:solidFill>
            </a:endParaRPr>
          </a:p>
          <a:p>
            <a:pPr lvl="1"/>
            <a:endParaRPr lang="en-US" sz="2000" dirty="0">
              <a:solidFill>
                <a:srgbClr val="FF0000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8BC41CB-D047-87C6-8C16-A1AFE1ABD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6" y="5867495"/>
            <a:ext cx="1375917" cy="92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92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5500-250B-09D1-74FC-AB7DE3396F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C3C7A-610F-ABBE-992A-A333F188A9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8E5204-1383-CEF9-0E7E-4ADF95CA1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6000" intensity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0"/>
            <a:ext cx="12192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8BC41CB-D047-87C6-8C16-A1AFE1ABD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8195" y="5625944"/>
            <a:ext cx="1733333" cy="11714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4BCA20-FF24-B661-5B33-F6FB518F9137}"/>
              </a:ext>
            </a:extLst>
          </p:cNvPr>
          <p:cNvSpPr txBox="1"/>
          <p:nvPr/>
        </p:nvSpPr>
        <p:spPr>
          <a:xfrm>
            <a:off x="430981" y="312153"/>
            <a:ext cx="6470744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</a:rPr>
              <a:t>Market &amp; Public 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en-US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Notice #1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Tuesday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7/9 - 116k outages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Notice #2: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Thursday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7/11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29k outages - 75% Restored</a:t>
            </a:r>
            <a:endParaRPr lang="en-US" b="1" dirty="0">
              <a:solidFill>
                <a:srgbClr val="FF0000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Outage map showed 52k outages</a:t>
            </a:r>
            <a:endParaRPr lang="en-US" dirty="0">
              <a:solidFill>
                <a:srgbClr val="FF0000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AMS meter data indicated </a:t>
            </a:r>
            <a:r>
              <a:rPr lang="en-US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29k outages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Lag traced to cellular network outages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 from 250 to 420 tree trimmers</a:t>
            </a:r>
            <a:endParaRPr lang="en-US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Outage tracker &amp; market notices updated to use AMS data</a:t>
            </a:r>
            <a:endParaRPr lang="en-US" dirty="0">
              <a:solidFill>
                <a:srgbClr val="FF0000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Notice #3</a:t>
            </a:r>
            <a:r>
              <a:rPr lang="en-US" sz="18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Saturday 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7/13</a:t>
            </a:r>
            <a:endParaRPr lang="en-US" sz="1800" b="1" dirty="0">
              <a:solidFill>
                <a:srgbClr val="FF0000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12k outages.  </a:t>
            </a:r>
            <a:r>
              <a:rPr lang="en-US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AMS counts by city provided</a:t>
            </a: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en-US" sz="1000" dirty="0">
              <a:solidFill>
                <a:srgbClr val="FF0000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Notice #4: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Sun. 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7/14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8.5k outages. 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AMS level data provided. </a:t>
            </a:r>
            <a:endParaRPr lang="en-US" dirty="0">
              <a:solidFill>
                <a:srgbClr val="FF0000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Notice #5: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 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7/15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5k outages. 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AMS-level data provided.</a:t>
            </a:r>
            <a:endParaRPr lang="en-US" dirty="0">
              <a:solidFill>
                <a:srgbClr val="FF0000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Notice #</a:t>
            </a:r>
            <a:r>
              <a:rPr lang="en-US" sz="18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6: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Tues. 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7/16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3.2k outages.   </a:t>
            </a:r>
            <a:endParaRPr lang="en-US" sz="1800" dirty="0">
              <a:solidFill>
                <a:srgbClr val="FF0000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Notice #7: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Wed. 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7/17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&lt; 1k outages.  </a:t>
            </a:r>
            <a:endParaRPr lang="en-US" sz="1800" dirty="0">
              <a:solidFill>
                <a:srgbClr val="FF0000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Notice #8: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Thur. 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7/18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Restoration complete.   </a:t>
            </a:r>
            <a:endParaRPr lang="en-US" sz="1800" dirty="0">
              <a:solidFill>
                <a:srgbClr val="FF0000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000" dirty="0">
              <a:solidFill>
                <a:srgbClr val="FF0000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4D20E5-0355-76D9-1E28-9B969D802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8610" y="1128980"/>
            <a:ext cx="2732697" cy="41190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F3815EB-397E-2026-C859-DA62D79346CA}"/>
              </a:ext>
            </a:extLst>
          </p:cNvPr>
          <p:cNvCxnSpPr>
            <a:cxnSpLocks/>
          </p:cNvCxnSpPr>
          <p:nvPr/>
        </p:nvCxnSpPr>
        <p:spPr>
          <a:xfrm flipV="1">
            <a:off x="5394036" y="3334327"/>
            <a:ext cx="2547363" cy="5515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C7E58E0-75DB-82A6-17C5-CCC38741A727}"/>
              </a:ext>
            </a:extLst>
          </p:cNvPr>
          <p:cNvSpPr txBox="1"/>
          <p:nvPr/>
        </p:nvSpPr>
        <p:spPr>
          <a:xfrm>
            <a:off x="7240801" y="623848"/>
            <a:ext cx="4428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</a:rPr>
              <a:t>AMS Meters Not Communicating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32C4447-F566-7C95-FE00-3F50D4104A66}"/>
                  </a:ext>
                </a:extLst>
              </p14:cNvPr>
              <p14:cNvContentPartPr/>
              <p14:nvPr/>
            </p14:nvContentPartPr>
            <p14:xfrm>
              <a:off x="8266047" y="1551011"/>
              <a:ext cx="497880" cy="10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32C4447-F566-7C95-FE00-3F50D4104A6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30407" y="1479371"/>
                <a:ext cx="5695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64E9221-FF5F-284D-6CD9-773C28E8A5DB}"/>
                  </a:ext>
                </a:extLst>
              </p14:cNvPr>
              <p14:cNvContentPartPr/>
              <p14:nvPr/>
            </p14:nvContentPartPr>
            <p14:xfrm>
              <a:off x="8275407" y="1745051"/>
              <a:ext cx="793800" cy="19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64E9221-FF5F-284D-6CD9-773C28E8A5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39767" y="1673051"/>
                <a:ext cx="8654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FB61FDD-F10A-AAD3-0F11-F926B055AFAF}"/>
                  </a:ext>
                </a:extLst>
              </p14:cNvPr>
              <p14:cNvContentPartPr/>
              <p14:nvPr/>
            </p14:nvContentPartPr>
            <p14:xfrm>
              <a:off x="8312487" y="2206211"/>
              <a:ext cx="644760" cy="10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FB61FDD-F10A-AAD3-0F11-F926B055AFA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76847" y="2134571"/>
                <a:ext cx="7164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C9D683A-4BDD-64BF-EE71-1073A8FE7738}"/>
                  </a:ext>
                </a:extLst>
              </p14:cNvPr>
              <p14:cNvContentPartPr/>
              <p14:nvPr/>
            </p14:nvContentPartPr>
            <p14:xfrm>
              <a:off x="8275407" y="2650451"/>
              <a:ext cx="85140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C9D683A-4BDD-64BF-EE71-1073A8FE773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39767" y="2578811"/>
                <a:ext cx="9230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9873B0A-C712-08CB-266A-E50346836EB6}"/>
                  </a:ext>
                </a:extLst>
              </p14:cNvPr>
              <p14:cNvContentPartPr/>
              <p14:nvPr/>
            </p14:nvContentPartPr>
            <p14:xfrm>
              <a:off x="8275407" y="3748811"/>
              <a:ext cx="910080" cy="10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9873B0A-C712-08CB-266A-E50346836EB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39767" y="3677171"/>
                <a:ext cx="9817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42C2C19-196D-8C3E-89AF-A74D39EA45F2}"/>
                  </a:ext>
                </a:extLst>
              </p14:cNvPr>
              <p14:cNvContentPartPr/>
              <p14:nvPr/>
            </p14:nvContentPartPr>
            <p14:xfrm>
              <a:off x="8257047" y="5033651"/>
              <a:ext cx="791640" cy="37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42C2C19-196D-8C3E-89AF-A74D39EA45F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21047" y="4962011"/>
                <a:ext cx="8632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080D67F-AB28-A21B-6A4D-AAE4325F0D84}"/>
                  </a:ext>
                </a:extLst>
              </p14:cNvPr>
              <p14:cNvContentPartPr/>
              <p14:nvPr/>
            </p14:nvContentPartPr>
            <p14:xfrm>
              <a:off x="10178007" y="1551731"/>
              <a:ext cx="422640" cy="19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080D67F-AB28-A21B-6A4D-AAE4325F0D8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142367" y="1479731"/>
                <a:ext cx="49428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1E88022-C36D-7E02-F8EE-1814C03B5A8B}"/>
                  </a:ext>
                </a:extLst>
              </p14:cNvPr>
              <p14:cNvContentPartPr/>
              <p14:nvPr/>
            </p14:nvContentPartPr>
            <p14:xfrm>
              <a:off x="10196727" y="1753691"/>
              <a:ext cx="354600" cy="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1E88022-C36D-7E02-F8EE-1814C03B5A8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160727" y="1682051"/>
                <a:ext cx="4262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C39FAD4-6A20-2BEC-4A77-FF2529591BFB}"/>
                  </a:ext>
                </a:extLst>
              </p14:cNvPr>
              <p14:cNvContentPartPr/>
              <p14:nvPr/>
            </p14:nvContentPartPr>
            <p14:xfrm>
              <a:off x="10187367" y="2206571"/>
              <a:ext cx="370440" cy="20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C39FAD4-6A20-2BEC-4A77-FF2529591BF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151727" y="2134931"/>
                <a:ext cx="4420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6BC0280-A380-A6BE-E145-64D9F1A99A21}"/>
                  </a:ext>
                </a:extLst>
              </p14:cNvPr>
              <p14:cNvContentPartPr/>
              <p14:nvPr/>
            </p14:nvContentPartPr>
            <p14:xfrm>
              <a:off x="10252167" y="2650451"/>
              <a:ext cx="33300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6BC0280-A380-A6BE-E145-64D9F1A99A2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216167" y="2578811"/>
                <a:ext cx="4046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EBFF956-1C82-74CF-1FFE-3AEDAE23AF89}"/>
                  </a:ext>
                </a:extLst>
              </p14:cNvPr>
              <p14:cNvContentPartPr/>
              <p14:nvPr/>
            </p14:nvContentPartPr>
            <p14:xfrm>
              <a:off x="10270527" y="3740531"/>
              <a:ext cx="238680" cy="20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EBFF956-1C82-74CF-1FFE-3AEDAE23AF8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234887" y="3668531"/>
                <a:ext cx="3103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B7F846A-459D-7E39-FB36-A3235ACC320A}"/>
                  </a:ext>
                </a:extLst>
              </p14:cNvPr>
              <p14:cNvContentPartPr/>
              <p14:nvPr/>
            </p14:nvContentPartPr>
            <p14:xfrm>
              <a:off x="10261167" y="5098451"/>
              <a:ext cx="29412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B7F846A-459D-7E39-FB36-A3235ACC320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225167" y="5026811"/>
                <a:ext cx="36576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429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5500-250B-09D1-74FC-AB7DE3396F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C3C7A-610F-ABBE-992A-A333F188A9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8E5204-1383-CEF9-0E7E-4ADF95CA1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6000" intensity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0"/>
            <a:ext cx="12192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TNMP">
            <a:extLst>
              <a:ext uri="{FF2B5EF4-FFF2-40B4-BE49-F238E27FC236}">
                <a16:creationId xmlns:a16="http://schemas.microsoft.com/office/drawing/2014/main" id="{7615239C-EC54-3DA1-AA0A-74ADD722E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394" y="5904113"/>
            <a:ext cx="11144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8BC41CB-D047-87C6-8C16-A1AFE1ABD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4558" y="5305576"/>
            <a:ext cx="1733333" cy="11714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0D2D29-BD7B-7DBD-EE7E-1B9D2A59E251}"/>
              </a:ext>
            </a:extLst>
          </p:cNvPr>
          <p:cNvSpPr txBox="1"/>
          <p:nvPr/>
        </p:nvSpPr>
        <p:spPr>
          <a:xfrm>
            <a:off x="503382" y="377277"/>
            <a:ext cx="61606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</a:rPr>
              <a:t>Market &amp; Public Communications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691783-190F-5574-3699-4C04BAA7D98B}"/>
              </a:ext>
            </a:extLst>
          </p:cNvPr>
          <p:cNvSpPr txBox="1"/>
          <p:nvPr/>
        </p:nvSpPr>
        <p:spPr>
          <a:xfrm>
            <a:off x="882980" y="1045506"/>
            <a:ext cx="650611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Social Media and Website Were Updated Throughout Storm Recovery</a:t>
            </a:r>
          </a:p>
          <a:p>
            <a:endParaRPr lang="en-US" sz="12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Email address created for customers without cell service: </a:t>
            </a:r>
            <a:r>
              <a:rPr lang="en-US" sz="2400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Hurricane@tnmp.com</a:t>
            </a:r>
            <a:endParaRPr lang="en-US" sz="24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400" b="1" u="sng" dirty="0">
                <a:solidFill>
                  <a:srgbClr val="002060"/>
                </a:solidFill>
              </a:rPr>
              <a:t>Service 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orders that could not be automatically completed by AMS were dispatched to the field and either completed or unexecuted due to safety.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2060"/>
              </a:solidFill>
            </a:endParaRPr>
          </a:p>
          <a:p>
            <a:r>
              <a:rPr lang="en-US" sz="2400" b="1" u="sng" dirty="0">
                <a:solidFill>
                  <a:srgbClr val="002060"/>
                </a:solidFill>
              </a:rPr>
              <a:t>Usage &amp; Billing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LSE files for Tuesday 8/9 were delayed by one day.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Transactions and LSE files were populated with estimated data when actual data was not available. 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Non-com meters were estimated with zeros.  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77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5500-250B-09D1-74FC-AB7DE3396F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C3C7A-610F-ABBE-992A-A333F188A9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8E5204-1383-CEF9-0E7E-4ADF95CA1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6000" intensity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0" y="-987"/>
            <a:ext cx="12192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TNMP">
            <a:extLst>
              <a:ext uri="{FF2B5EF4-FFF2-40B4-BE49-F238E27FC236}">
                <a16:creationId xmlns:a16="http://schemas.microsoft.com/office/drawing/2014/main" id="{7615239C-EC54-3DA1-AA0A-74ADD722E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394" y="5904113"/>
            <a:ext cx="11144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8BC41CB-D047-87C6-8C16-A1AFE1ABD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4558" y="5305576"/>
            <a:ext cx="1733333" cy="11714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0D2D29-BD7B-7DBD-EE7E-1B9D2A59E251}"/>
              </a:ext>
            </a:extLst>
          </p:cNvPr>
          <p:cNvSpPr txBox="1"/>
          <p:nvPr/>
        </p:nvSpPr>
        <p:spPr>
          <a:xfrm>
            <a:off x="1716149" y="1228290"/>
            <a:ext cx="61606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1" u="sng" dirty="0">
                <a:solidFill>
                  <a:srgbClr val="002060"/>
                </a:solidFill>
              </a:rPr>
              <a:t>Questions?</a:t>
            </a:r>
            <a:endParaRPr lang="en-US" sz="2400" b="1" u="sng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691783-190F-5574-3699-4C04BAA7D98B}"/>
              </a:ext>
            </a:extLst>
          </p:cNvPr>
          <p:cNvSpPr txBox="1"/>
          <p:nvPr/>
        </p:nvSpPr>
        <p:spPr>
          <a:xfrm>
            <a:off x="689017" y="1041911"/>
            <a:ext cx="65061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13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E8B826"/>
      </a:accent1>
      <a:accent2>
        <a:srgbClr val="E2CA72"/>
      </a:accent2>
      <a:accent3>
        <a:srgbClr val="BD723B"/>
      </a:accent3>
      <a:accent4>
        <a:srgbClr val="AE9376"/>
      </a:accent4>
      <a:accent5>
        <a:srgbClr val="A77F41"/>
      </a:accent5>
      <a:accent6>
        <a:srgbClr val="A1AE79"/>
      </a:accent6>
      <a:hlink>
        <a:srgbClr val="F1D06A"/>
      </a:hlink>
      <a:folHlink>
        <a:srgbClr val="EDDCA8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D5CBAF11-69B7-47EA-BC01-41F77058C2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1456</TotalTime>
  <Words>431</Words>
  <Application>Microsoft Office PowerPoint</Application>
  <PresentationFormat>Widescreen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Calisto MT</vt:lpstr>
      <vt:lpstr>Symbol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Bevill, Robert</dc:creator>
  <cp:lastModifiedBy>Hanson, Pamela</cp:lastModifiedBy>
  <cp:revision>2</cp:revision>
  <dcterms:created xsi:type="dcterms:W3CDTF">2024-08-01T21:31:48Z</dcterms:created>
  <dcterms:modified xsi:type="dcterms:W3CDTF">2024-08-05T13:47:53Z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367428c-8df2-41b3-925f-2e32f93f53ed_Enabled">
    <vt:lpwstr>true</vt:lpwstr>
  </property>
  <property fmtid="{D5CDD505-2E9C-101B-9397-08002B2CF9AE}" pid="3" name="MSIP_Label_f367428c-8df2-41b3-925f-2e32f93f53ed_SetDate">
    <vt:lpwstr>2024-08-02T00:33:03Z</vt:lpwstr>
  </property>
  <property fmtid="{D5CDD505-2E9C-101B-9397-08002B2CF9AE}" pid="4" name="MSIP_Label_f367428c-8df2-41b3-925f-2e32f93f53ed_Method">
    <vt:lpwstr>Standard</vt:lpwstr>
  </property>
  <property fmtid="{D5CDD505-2E9C-101B-9397-08002B2CF9AE}" pid="5" name="MSIP_Label_f367428c-8df2-41b3-925f-2e32f93f53ed_Name">
    <vt:lpwstr>f367428c-8df2-41b3-925f-2e32f93f53ed</vt:lpwstr>
  </property>
  <property fmtid="{D5CDD505-2E9C-101B-9397-08002B2CF9AE}" pid="6" name="MSIP_Label_f367428c-8df2-41b3-925f-2e32f93f53ed_SiteId">
    <vt:lpwstr>6c1ea1fd-d5ee-4dc8-bcfe-8877bd40388b</vt:lpwstr>
  </property>
  <property fmtid="{D5CDD505-2E9C-101B-9397-08002B2CF9AE}" pid="7" name="MSIP_Label_f367428c-8df2-41b3-925f-2e32f93f53ed_ActionId">
    <vt:lpwstr>49afb3eb-a970-4a21-b679-57b65fe000c3</vt:lpwstr>
  </property>
  <property fmtid="{D5CDD505-2E9C-101B-9397-08002B2CF9AE}" pid="8" name="MSIP_Label_f367428c-8df2-41b3-925f-2e32f93f53ed_ContentBits">
    <vt:lpwstr>0</vt:lpwstr>
  </property>
  <property fmtid="{D5CDD505-2E9C-101B-9397-08002B2CF9AE}" pid="9" name="MSIP_Label_7084cbda-52b8-46fb-a7b7-cb5bd465ed85_Enabled">
    <vt:lpwstr>true</vt:lpwstr>
  </property>
  <property fmtid="{D5CDD505-2E9C-101B-9397-08002B2CF9AE}" pid="10" name="MSIP_Label_7084cbda-52b8-46fb-a7b7-cb5bd465ed85_SetDate">
    <vt:lpwstr>2024-08-05T13:46:58Z</vt:lpwstr>
  </property>
  <property fmtid="{D5CDD505-2E9C-101B-9397-08002B2CF9AE}" pid="11" name="MSIP_Label_7084cbda-52b8-46fb-a7b7-cb5bd465ed85_Method">
    <vt:lpwstr>Standard</vt:lpwstr>
  </property>
  <property fmtid="{D5CDD505-2E9C-101B-9397-08002B2CF9AE}" pid="12" name="MSIP_Label_7084cbda-52b8-46fb-a7b7-cb5bd465ed85_Name">
    <vt:lpwstr>Internal</vt:lpwstr>
  </property>
  <property fmtid="{D5CDD505-2E9C-101B-9397-08002B2CF9AE}" pid="13" name="MSIP_Label_7084cbda-52b8-46fb-a7b7-cb5bd465ed85_SiteId">
    <vt:lpwstr>0afb747d-bff7-4596-a9fc-950ef9e0ec45</vt:lpwstr>
  </property>
  <property fmtid="{D5CDD505-2E9C-101B-9397-08002B2CF9AE}" pid="14" name="MSIP_Label_7084cbda-52b8-46fb-a7b7-cb5bd465ed85_ActionId">
    <vt:lpwstr>2885bf87-acc0-47c0-bc13-b92d76e3a5fd</vt:lpwstr>
  </property>
  <property fmtid="{D5CDD505-2E9C-101B-9397-08002B2CF9AE}" pid="15" name="MSIP_Label_7084cbda-52b8-46fb-a7b7-cb5bd465ed85_ContentBits">
    <vt:lpwstr>0</vt:lpwstr>
  </property>
</Properties>
</file>