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08/05/2024</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08/06/2024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08/06/24</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7" name="Table 6">
            <a:extLst>
              <a:ext uri="{FF2B5EF4-FFF2-40B4-BE49-F238E27FC236}">
                <a16:creationId xmlns:a16="http://schemas.microsoft.com/office/drawing/2014/main" id="{508361AD-49B4-D801-FB4E-8D443C79B266}"/>
              </a:ext>
            </a:extLst>
          </p:cNvPr>
          <p:cNvGraphicFramePr>
            <a:graphicFrameLocks noGrp="1"/>
          </p:cNvGraphicFramePr>
          <p:nvPr>
            <p:extLst>
              <p:ext uri="{D42A27DB-BD31-4B8C-83A1-F6EECF244321}">
                <p14:modId xmlns:p14="http://schemas.microsoft.com/office/powerpoint/2010/main" val="275058597"/>
              </p:ext>
            </p:extLst>
          </p:nvPr>
        </p:nvGraphicFramePr>
        <p:xfrm>
          <a:off x="380994" y="914401"/>
          <a:ext cx="8382000" cy="5181606"/>
        </p:xfrm>
        <a:graphic>
          <a:graphicData uri="http://schemas.openxmlformats.org/drawingml/2006/table">
            <a:tbl>
              <a:tblPr/>
              <a:tblGrid>
                <a:gridCol w="698500">
                  <a:extLst>
                    <a:ext uri="{9D8B030D-6E8A-4147-A177-3AD203B41FA5}">
                      <a16:colId xmlns:a16="http://schemas.microsoft.com/office/drawing/2014/main" val="2740985928"/>
                    </a:ext>
                  </a:extLst>
                </a:gridCol>
                <a:gridCol w="698500">
                  <a:extLst>
                    <a:ext uri="{9D8B030D-6E8A-4147-A177-3AD203B41FA5}">
                      <a16:colId xmlns:a16="http://schemas.microsoft.com/office/drawing/2014/main" val="4149224784"/>
                    </a:ext>
                  </a:extLst>
                </a:gridCol>
                <a:gridCol w="698500">
                  <a:extLst>
                    <a:ext uri="{9D8B030D-6E8A-4147-A177-3AD203B41FA5}">
                      <a16:colId xmlns:a16="http://schemas.microsoft.com/office/drawing/2014/main" val="3326843999"/>
                    </a:ext>
                  </a:extLst>
                </a:gridCol>
                <a:gridCol w="698500">
                  <a:extLst>
                    <a:ext uri="{9D8B030D-6E8A-4147-A177-3AD203B41FA5}">
                      <a16:colId xmlns:a16="http://schemas.microsoft.com/office/drawing/2014/main" val="3656716947"/>
                    </a:ext>
                  </a:extLst>
                </a:gridCol>
                <a:gridCol w="698500">
                  <a:extLst>
                    <a:ext uri="{9D8B030D-6E8A-4147-A177-3AD203B41FA5}">
                      <a16:colId xmlns:a16="http://schemas.microsoft.com/office/drawing/2014/main" val="1646989199"/>
                    </a:ext>
                  </a:extLst>
                </a:gridCol>
                <a:gridCol w="698500">
                  <a:extLst>
                    <a:ext uri="{9D8B030D-6E8A-4147-A177-3AD203B41FA5}">
                      <a16:colId xmlns:a16="http://schemas.microsoft.com/office/drawing/2014/main" val="3846553388"/>
                    </a:ext>
                  </a:extLst>
                </a:gridCol>
                <a:gridCol w="698500">
                  <a:extLst>
                    <a:ext uri="{9D8B030D-6E8A-4147-A177-3AD203B41FA5}">
                      <a16:colId xmlns:a16="http://schemas.microsoft.com/office/drawing/2014/main" val="102512007"/>
                    </a:ext>
                  </a:extLst>
                </a:gridCol>
                <a:gridCol w="698500">
                  <a:extLst>
                    <a:ext uri="{9D8B030D-6E8A-4147-A177-3AD203B41FA5}">
                      <a16:colId xmlns:a16="http://schemas.microsoft.com/office/drawing/2014/main" val="499961605"/>
                    </a:ext>
                  </a:extLst>
                </a:gridCol>
                <a:gridCol w="698500">
                  <a:extLst>
                    <a:ext uri="{9D8B030D-6E8A-4147-A177-3AD203B41FA5}">
                      <a16:colId xmlns:a16="http://schemas.microsoft.com/office/drawing/2014/main" val="3666361124"/>
                    </a:ext>
                  </a:extLst>
                </a:gridCol>
                <a:gridCol w="698500">
                  <a:extLst>
                    <a:ext uri="{9D8B030D-6E8A-4147-A177-3AD203B41FA5}">
                      <a16:colId xmlns:a16="http://schemas.microsoft.com/office/drawing/2014/main" val="3544320670"/>
                    </a:ext>
                  </a:extLst>
                </a:gridCol>
                <a:gridCol w="698500">
                  <a:extLst>
                    <a:ext uri="{9D8B030D-6E8A-4147-A177-3AD203B41FA5}">
                      <a16:colId xmlns:a16="http://schemas.microsoft.com/office/drawing/2014/main" val="2534960965"/>
                    </a:ext>
                  </a:extLst>
                </a:gridCol>
                <a:gridCol w="698500">
                  <a:extLst>
                    <a:ext uri="{9D8B030D-6E8A-4147-A177-3AD203B41FA5}">
                      <a16:colId xmlns:a16="http://schemas.microsoft.com/office/drawing/2014/main" val="2212689389"/>
                    </a:ext>
                  </a:extLst>
                </a:gridCol>
              </a:tblGrid>
              <a:tr h="246054">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9910828"/>
                  </a:ext>
                </a:extLst>
              </a:tr>
              <a:tr h="5065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99894135"/>
                  </a:ext>
                </a:extLst>
              </a:tr>
              <a:tr h="246054">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64430397"/>
                  </a:ext>
                </a:extLst>
              </a:tr>
              <a:tr h="246054">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3,201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27324699"/>
                  </a:ext>
                </a:extLst>
              </a:tr>
              <a:tr h="246054">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35449885"/>
                  </a:ext>
                </a:extLst>
              </a:tr>
              <a:tr h="246054">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94408892"/>
                  </a:ext>
                </a:extLst>
              </a:tr>
              <a:tr h="246054">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94138480"/>
                  </a:ext>
                </a:extLst>
              </a:tr>
              <a:tr h="246054">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81,175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229,065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310,240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296121"/>
                  </a:ext>
                </a:extLst>
              </a:tr>
              <a:tr h="246054">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2,036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07139468"/>
                  </a:ext>
                </a:extLst>
              </a:tr>
              <a:tr h="246054">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4007416"/>
                  </a:ext>
                </a:extLst>
              </a:tr>
              <a:tr h="246054">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2707525"/>
                  </a:ext>
                </a:extLst>
              </a:tr>
              <a:tr h="246054">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4,535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45530710"/>
                  </a:ext>
                </a:extLst>
              </a:tr>
              <a:tr h="246054">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5946487"/>
                  </a:ext>
                </a:extLst>
              </a:tr>
              <a:tr h="246054">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1,582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3091042"/>
                  </a:ext>
                </a:extLst>
              </a:tr>
              <a:tr h="246054">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45257561"/>
                  </a:ext>
                </a:extLst>
              </a:tr>
              <a:tr h="246054">
                <a:tc>
                  <a:txBody>
                    <a:bodyPr/>
                    <a:lstStyle/>
                    <a:p>
                      <a:pPr algn="ctr" fontAlgn="b"/>
                      <a:r>
                        <a:rPr lang="en-US" sz="800" b="0" i="0" u="none" strike="noStrike">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10824034"/>
                  </a:ext>
                </a:extLst>
              </a:tr>
              <a:tr h="246054">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1664933"/>
                  </a:ext>
                </a:extLst>
              </a:tr>
              <a:tr h="246054">
                <a:tc>
                  <a:txBody>
                    <a:bodyPr/>
                    <a:lstStyle/>
                    <a:p>
                      <a:pPr algn="ctr" fontAlgn="b"/>
                      <a:r>
                        <a:rPr lang="en-US" sz="800" b="0" i="0" u="none" strike="noStrike">
                          <a:solidFill>
                            <a:srgbClr val="000000"/>
                          </a:solidFill>
                          <a:effectLst/>
                          <a:latin typeface="Calibri" panose="020F0502020204030204" pitchFamily="34" charset="0"/>
                        </a:rPr>
                        <a:t>2024-03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115,446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252,603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368,049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0189079"/>
                  </a:ext>
                </a:extLst>
              </a:tr>
              <a:tr h="246054">
                <a:tc>
                  <a:txBody>
                    <a:bodyPr/>
                    <a:lstStyle/>
                    <a:p>
                      <a:pPr algn="ctr" fontAlgn="b"/>
                      <a:r>
                        <a:rPr lang="en-US" sz="800" b="0" i="0" u="none" strike="noStrike">
                          <a:solidFill>
                            <a:srgbClr val="000000"/>
                          </a:solidFill>
                          <a:effectLst/>
                          <a:latin typeface="Calibri" panose="020F0502020204030204" pitchFamily="34" charset="0"/>
                        </a:rPr>
                        <a:t>2024-04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251,888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397,397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4,704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0391178"/>
                  </a:ext>
                </a:extLst>
              </a:tr>
              <a:tr h="246054">
                <a:tc>
                  <a:txBody>
                    <a:bodyPr/>
                    <a:lstStyle/>
                    <a:p>
                      <a:pPr algn="ctr" fontAlgn="b"/>
                      <a:r>
                        <a:rPr lang="en-US" sz="800" b="0" i="0" u="none" strike="noStrike">
                          <a:solidFill>
                            <a:srgbClr val="000000"/>
                          </a:solidFill>
                          <a:effectLst/>
                          <a:latin typeface="Calibri" panose="020F0502020204030204" pitchFamily="34" charset="0"/>
                        </a:rPr>
                        <a:t>2024-05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89,974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253,661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343,635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9357839"/>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08/06/24</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May 2024 - IAG/IAL Statistics</a:t>
            </a:r>
          </a:p>
          <a:p>
            <a:r>
              <a:rPr lang="en-US" altLang="en-US" dirty="0"/>
              <a:t>Top 10 – May 2024 -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May 2024 -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08/06/24</a:t>
            </a:r>
          </a:p>
        </p:txBody>
      </p:sp>
      <p:graphicFrame>
        <p:nvGraphicFramePr>
          <p:cNvPr id="5" name="Table 4">
            <a:extLst>
              <a:ext uri="{FF2B5EF4-FFF2-40B4-BE49-F238E27FC236}">
                <a16:creationId xmlns:a16="http://schemas.microsoft.com/office/drawing/2014/main" id="{C24F15E3-B5D4-BFCF-6EFB-4517D3D0503C}"/>
              </a:ext>
            </a:extLst>
          </p:cNvPr>
          <p:cNvGraphicFramePr>
            <a:graphicFrameLocks noGrp="1"/>
          </p:cNvGraphicFramePr>
          <p:nvPr>
            <p:extLst>
              <p:ext uri="{D42A27DB-BD31-4B8C-83A1-F6EECF244321}">
                <p14:modId xmlns:p14="http://schemas.microsoft.com/office/powerpoint/2010/main" val="820694746"/>
              </p:ext>
            </p:extLst>
          </p:nvPr>
        </p:nvGraphicFramePr>
        <p:xfrm>
          <a:off x="2120899" y="1102234"/>
          <a:ext cx="4902201" cy="3914775"/>
        </p:xfrm>
        <a:graphic>
          <a:graphicData uri="http://schemas.openxmlformats.org/drawingml/2006/table">
            <a:tbl>
              <a:tblPr/>
              <a:tblGrid>
                <a:gridCol w="1148953">
                  <a:extLst>
                    <a:ext uri="{9D8B030D-6E8A-4147-A177-3AD203B41FA5}">
                      <a16:colId xmlns:a16="http://schemas.microsoft.com/office/drawing/2014/main" val="2937535092"/>
                    </a:ext>
                  </a:extLst>
                </a:gridCol>
                <a:gridCol w="938312">
                  <a:extLst>
                    <a:ext uri="{9D8B030D-6E8A-4147-A177-3AD203B41FA5}">
                      <a16:colId xmlns:a16="http://schemas.microsoft.com/office/drawing/2014/main" val="4225854540"/>
                    </a:ext>
                  </a:extLst>
                </a:gridCol>
                <a:gridCol w="938312">
                  <a:extLst>
                    <a:ext uri="{9D8B030D-6E8A-4147-A177-3AD203B41FA5}">
                      <a16:colId xmlns:a16="http://schemas.microsoft.com/office/drawing/2014/main" val="415590142"/>
                    </a:ext>
                  </a:extLst>
                </a:gridCol>
                <a:gridCol w="938312">
                  <a:extLst>
                    <a:ext uri="{9D8B030D-6E8A-4147-A177-3AD203B41FA5}">
                      <a16:colId xmlns:a16="http://schemas.microsoft.com/office/drawing/2014/main" val="308832456"/>
                    </a:ext>
                  </a:extLst>
                </a:gridCol>
                <a:gridCol w="938312">
                  <a:extLst>
                    <a:ext uri="{9D8B030D-6E8A-4147-A177-3AD203B41FA5}">
                      <a16:colId xmlns:a16="http://schemas.microsoft.com/office/drawing/2014/main" val="1342822858"/>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1.12%</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359679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58062307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75712259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91505511"/>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3,312</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8769012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7558942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736165282"/>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5676053"/>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555</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78822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4243674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207619701"/>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21094175"/>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1880863"/>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37026899"/>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75426350"/>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4229337339"/>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2003812296"/>
                  </a:ext>
                </a:extLst>
              </a:tr>
            </a:tbl>
          </a:graphicData>
        </a:graphic>
      </p:graphicFrame>
      <p:graphicFrame>
        <p:nvGraphicFramePr>
          <p:cNvPr id="8" name="Object 7">
            <a:extLst>
              <a:ext uri="{FF2B5EF4-FFF2-40B4-BE49-F238E27FC236}">
                <a16:creationId xmlns:a16="http://schemas.microsoft.com/office/drawing/2014/main" id="{3CEB6D5A-2F4D-EDE6-C234-DAA7AC920AAE}"/>
              </a:ext>
            </a:extLst>
          </p:cNvPr>
          <p:cNvGraphicFramePr>
            <a:graphicFrameLocks noChangeAspect="1"/>
          </p:cNvGraphicFramePr>
          <p:nvPr>
            <p:extLst>
              <p:ext uri="{D42A27DB-BD31-4B8C-83A1-F6EECF244321}">
                <p14:modId xmlns:p14="http://schemas.microsoft.com/office/powerpoint/2010/main" val="522411226"/>
              </p:ext>
            </p:extLst>
          </p:nvPr>
        </p:nvGraphicFramePr>
        <p:xfrm>
          <a:off x="4114799" y="528104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14799" y="528104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May 2024 -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08/06/24</a:t>
            </a:r>
          </a:p>
        </p:txBody>
      </p:sp>
      <p:pic>
        <p:nvPicPr>
          <p:cNvPr id="5" name="Picture 4" descr="Chart, scatter chart&#10;&#10;Description automatically generated">
            <a:extLst>
              <a:ext uri="{FF2B5EF4-FFF2-40B4-BE49-F238E27FC236}">
                <a16:creationId xmlns:a16="http://schemas.microsoft.com/office/drawing/2014/main" id="{4CAA5D39-DA5A-5EC0-6501-AD0AE2FD13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6" y="1008133"/>
            <a:ext cx="9144000" cy="1524000"/>
          </a:xfrm>
          <a:prstGeom prst="rect">
            <a:avLst/>
          </a:prstGeom>
        </p:spPr>
      </p:pic>
      <p:sp>
        <p:nvSpPr>
          <p:cNvPr id="7" name="TextBox 6">
            <a:extLst>
              <a:ext uri="{FF2B5EF4-FFF2-40B4-BE49-F238E27FC236}">
                <a16:creationId xmlns:a16="http://schemas.microsoft.com/office/drawing/2014/main" id="{99ED5669-9502-7D2E-C404-AF8EA463A8F8}"/>
              </a:ext>
            </a:extLst>
          </p:cNvPr>
          <p:cNvSpPr txBox="1"/>
          <p:nvPr/>
        </p:nvSpPr>
        <p:spPr>
          <a:xfrm>
            <a:off x="6096000" y="905998"/>
            <a:ext cx="3810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5</a:t>
            </a:r>
          </a:p>
        </p:txBody>
      </p:sp>
      <p:pic>
        <p:nvPicPr>
          <p:cNvPr id="9" name="Picture 8" descr="Chart, box and whisker chart&#10;&#10;Description automatically generated">
            <a:extLst>
              <a:ext uri="{FF2B5EF4-FFF2-40B4-BE49-F238E27FC236}">
                <a16:creationId xmlns:a16="http://schemas.microsoft.com/office/drawing/2014/main" id="{E1B7282B-5416-EE79-FFE7-781E26C08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waterfall chart&#10;&#10;Description automatically generated">
            <a:extLst>
              <a:ext uri="{FF2B5EF4-FFF2-40B4-BE49-F238E27FC236}">
                <a16:creationId xmlns:a16="http://schemas.microsoft.com/office/drawing/2014/main" id="{5C2B7BA4-C05B-E38B-7532-55D4AE4D8F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25867"/>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May 2024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08/06/24</a:t>
            </a:r>
          </a:p>
        </p:txBody>
      </p:sp>
      <p:pic>
        <p:nvPicPr>
          <p:cNvPr id="4" name="Picture 3" descr="Chart, scatter chart&#10;&#10;Description automatically generated">
            <a:extLst>
              <a:ext uri="{FF2B5EF4-FFF2-40B4-BE49-F238E27FC236}">
                <a16:creationId xmlns:a16="http://schemas.microsoft.com/office/drawing/2014/main" id="{B4F61519-A38C-146E-A761-DE6A99E706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5389"/>
            <a:ext cx="9144000" cy="1524000"/>
          </a:xfrm>
          <a:prstGeom prst="rect">
            <a:avLst/>
          </a:prstGeom>
        </p:spPr>
      </p:pic>
      <p:sp>
        <p:nvSpPr>
          <p:cNvPr id="8" name="TextBox 7">
            <a:extLst>
              <a:ext uri="{FF2B5EF4-FFF2-40B4-BE49-F238E27FC236}">
                <a16:creationId xmlns:a16="http://schemas.microsoft.com/office/drawing/2014/main" id="{54CB6D25-FAA4-D50F-E5F2-01D0CB2A337A}"/>
              </a:ext>
            </a:extLst>
          </p:cNvPr>
          <p:cNvSpPr txBox="1"/>
          <p:nvPr/>
        </p:nvSpPr>
        <p:spPr>
          <a:xfrm>
            <a:off x="8001000" y="924289"/>
            <a:ext cx="3810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4</a:t>
            </a:r>
          </a:p>
        </p:txBody>
      </p:sp>
      <p:pic>
        <p:nvPicPr>
          <p:cNvPr id="9" name="Picture 8" descr="Chart, box and whisker chart&#10;&#10;Description automatically generated">
            <a:extLst>
              <a:ext uri="{FF2B5EF4-FFF2-40B4-BE49-F238E27FC236}">
                <a16:creationId xmlns:a16="http://schemas.microsoft.com/office/drawing/2014/main" id="{FF775396-441C-AEF5-84FA-6BB6A42761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10;&#10;Description automatically generated">
            <a:extLst>
              <a:ext uri="{FF2B5EF4-FFF2-40B4-BE49-F238E27FC236}">
                <a16:creationId xmlns:a16="http://schemas.microsoft.com/office/drawing/2014/main" id="{22ABA876-6AE0-5BBF-C07B-BDC1A172AF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8611"/>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08/06/24</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08/06/24</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May 2024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08/06/24</a:t>
            </a:r>
          </a:p>
        </p:txBody>
      </p:sp>
      <p:pic>
        <p:nvPicPr>
          <p:cNvPr id="5" name="Picture 4" descr="Chart, bar chart&#10;&#10;Description automatically generated">
            <a:extLst>
              <a:ext uri="{FF2B5EF4-FFF2-40B4-BE49-F238E27FC236}">
                <a16:creationId xmlns:a16="http://schemas.microsoft.com/office/drawing/2014/main" id="{FAD9F117-E366-2BE0-8235-2EBB4D7ABF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08/06/24</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21708</TotalTime>
  <Words>1168</Words>
  <Application>Microsoft Office PowerPoint</Application>
  <PresentationFormat>On-screen Show (4:3)</PresentationFormat>
  <Paragraphs>359</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May 2024 - IAG/IAL Statistics</vt:lpstr>
      <vt:lpstr>Top 10 - May 2024 - IAG/IAL % Greater Than 1% of Enrollments With number of months Greater Than 1%  </vt:lpstr>
      <vt:lpstr>Top 10 - 12 Month Average IAG/IAL % Greater Than 1% of Enrollments thru May 2024 With number of months Greater Than 1% </vt:lpstr>
      <vt:lpstr>Explanation of IAG/IAL Slides Data</vt:lpstr>
      <vt:lpstr>Explanation of IAG/IAL Slides Data (Cont)</vt:lpstr>
      <vt:lpstr>Top - 12 Month Average Rescission % Greater Than 1% of Switches thru May 2024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463</cp:revision>
  <cp:lastPrinted>2016-01-21T20:53:15Z</cp:lastPrinted>
  <dcterms:created xsi:type="dcterms:W3CDTF">2016-01-21T15:20:31Z</dcterms:created>
  <dcterms:modified xsi:type="dcterms:W3CDTF">2024-08-05T21:10:02Z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