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685" r:id="rId2"/>
    <p:sldMasterId id="2147483687" r:id="rId3"/>
  </p:sldMasterIdLst>
  <p:notesMasterIdLst>
    <p:notesMasterId r:id="rId5"/>
  </p:notesMasterIdLst>
  <p:sldIdLst>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CCD7DF"/>
    <a:srgbClr val="FFE6CC"/>
    <a:srgbClr val="E8CEDD"/>
    <a:srgbClr val="335F82"/>
    <a:srgbClr val="CCEF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A1EF8-D23B-4F63-AFF9-11D2541C0B61}" v="11" dt="2024-08-02T16:15:05.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5759" autoAdjust="0"/>
  </p:normalViewPr>
  <p:slideViewPr>
    <p:cSldViewPr snapToGrid="0">
      <p:cViewPr varScale="1">
        <p:scale>
          <a:sx n="119" d="100"/>
          <a:sy n="119" d="100"/>
        </p:scale>
        <p:origin x="132"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70861EF9-79AB-45F2-93CA-69CD1094480E}"/>
    <pc:docChg chg="undo redo custSel modSld">
      <pc:chgData name="Mago, Nitika" userId="eb4dfd7f-5a13-4bd1-acb0-2d627733e6c8" providerId="ADAL" clId="{70861EF9-79AB-45F2-93CA-69CD1094480E}" dt="2024-08-02T16:45:52.304" v="149" actId="14100"/>
      <pc:docMkLst>
        <pc:docMk/>
      </pc:docMkLst>
      <pc:sldChg chg="modSp mod">
        <pc:chgData name="Mago, Nitika" userId="eb4dfd7f-5a13-4bd1-acb0-2d627733e6c8" providerId="ADAL" clId="{70861EF9-79AB-45F2-93CA-69CD1094480E}" dt="2024-08-02T16:45:52.304" v="149" actId="14100"/>
        <pc:sldMkLst>
          <pc:docMk/>
          <pc:sldMk cId="1455442111" sldId="257"/>
        </pc:sldMkLst>
        <pc:spChg chg="mod">
          <ac:chgData name="Mago, Nitika" userId="eb4dfd7f-5a13-4bd1-acb0-2d627733e6c8" providerId="ADAL" clId="{70861EF9-79AB-45F2-93CA-69CD1094480E}" dt="2024-08-02T16:38:12.654" v="143" actId="14100"/>
          <ac:spMkLst>
            <pc:docMk/>
            <pc:sldMk cId="1455442111" sldId="257"/>
            <ac:spMk id="4" creationId="{BDCA200F-5C53-3507-A2E6-A217094A22A5}"/>
          </ac:spMkLst>
        </pc:spChg>
        <pc:spChg chg="mod">
          <ac:chgData name="Mago, Nitika" userId="eb4dfd7f-5a13-4bd1-acb0-2d627733e6c8" providerId="ADAL" clId="{70861EF9-79AB-45F2-93CA-69CD1094480E}" dt="2024-08-02T16:38:10.512" v="142" actId="14100"/>
          <ac:spMkLst>
            <pc:docMk/>
            <pc:sldMk cId="1455442111" sldId="257"/>
            <ac:spMk id="5" creationId="{95EE969F-7E9E-8EA7-B861-0A8EDD06D2A3}"/>
          </ac:spMkLst>
        </pc:spChg>
        <pc:spChg chg="mod">
          <ac:chgData name="Mago, Nitika" userId="eb4dfd7f-5a13-4bd1-acb0-2d627733e6c8" providerId="ADAL" clId="{70861EF9-79AB-45F2-93CA-69CD1094480E}" dt="2024-08-02T16:33:46.582" v="44" actId="20577"/>
          <ac:spMkLst>
            <pc:docMk/>
            <pc:sldMk cId="1455442111" sldId="257"/>
            <ac:spMk id="19" creationId="{00000000-0000-0000-0000-000000000000}"/>
          </ac:spMkLst>
        </pc:spChg>
        <pc:spChg chg="mod">
          <ac:chgData name="Mago, Nitika" userId="eb4dfd7f-5a13-4bd1-acb0-2d627733e6c8" providerId="ADAL" clId="{70861EF9-79AB-45F2-93CA-69CD1094480E}" dt="2024-08-02T16:34:24.903" v="77" actId="5793"/>
          <ac:spMkLst>
            <pc:docMk/>
            <pc:sldMk cId="1455442111" sldId="257"/>
            <ac:spMk id="58" creationId="{00000000-0000-0000-0000-000000000000}"/>
          </ac:spMkLst>
        </pc:spChg>
        <pc:spChg chg="mod">
          <ac:chgData name="Mago, Nitika" userId="eb4dfd7f-5a13-4bd1-acb0-2d627733e6c8" providerId="ADAL" clId="{70861EF9-79AB-45F2-93CA-69CD1094480E}" dt="2024-08-02T16:44:23.832" v="148" actId="20577"/>
          <ac:spMkLst>
            <pc:docMk/>
            <pc:sldMk cId="1455442111" sldId="257"/>
            <ac:spMk id="115" creationId="{00000000-0000-0000-0000-000000000000}"/>
          </ac:spMkLst>
        </pc:spChg>
        <pc:spChg chg="mod">
          <ac:chgData name="Mago, Nitika" userId="eb4dfd7f-5a13-4bd1-acb0-2d627733e6c8" providerId="ADAL" clId="{70861EF9-79AB-45F2-93CA-69CD1094480E}" dt="2024-08-02T16:45:52.304" v="149" actId="14100"/>
          <ac:spMkLst>
            <pc:docMk/>
            <pc:sldMk cId="1455442111" sldId="257"/>
            <ac:spMk id="117" creationId="{00000000-0000-0000-0000-000000000000}"/>
          </ac:spMkLst>
        </pc:spChg>
        <pc:cxnChg chg="mod">
          <ac:chgData name="Mago, Nitika" userId="eb4dfd7f-5a13-4bd1-acb0-2d627733e6c8" providerId="ADAL" clId="{70861EF9-79AB-45F2-93CA-69CD1094480E}" dt="2024-08-02T16:33:11.375" v="5" actId="14100"/>
          <ac:cxnSpMkLst>
            <pc:docMk/>
            <pc:sldMk cId="1455442111" sldId="257"/>
            <ac:cxnSpMk id="15" creationId="{754B22BD-218A-024F-6CB3-7ED887F91CB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90003-A9FD-4933-9089-28267910D41B}" type="datetimeFigureOut">
              <a:rPr lang="en-US" smtClean="0"/>
              <a:t>8/2/2024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A4798-72C0-4EAC-A0CA-5FE105F5973A}" type="slidenum">
              <a:rPr lang="en-US" smtClean="0"/>
              <a:t>‹#›</a:t>
            </a:fld>
            <a:endParaRPr lang="en-US"/>
          </a:p>
        </p:txBody>
      </p:sp>
    </p:spTree>
    <p:extLst>
      <p:ext uri="{BB962C8B-B14F-4D97-AF65-F5344CB8AC3E}">
        <p14:creationId xmlns:p14="http://schemas.microsoft.com/office/powerpoint/2010/main" val="388060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9F5A4798-72C0-4EAC-A0CA-5FE105F5973A}" type="slidenum">
              <a:rPr lang="en-US" smtClean="0"/>
              <a:t>1</a:t>
            </a:fld>
            <a:endParaRPr lang="en-US"/>
          </a:p>
        </p:txBody>
      </p:sp>
    </p:spTree>
    <p:extLst>
      <p:ext uri="{BB962C8B-B14F-4D97-AF65-F5344CB8AC3E}">
        <p14:creationId xmlns:p14="http://schemas.microsoft.com/office/powerpoint/2010/main" val="1494453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10972800" y="6569082"/>
            <a:ext cx="6096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905000" y="2625326"/>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905000" y="4232673"/>
            <a:ext cx="8382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905000" y="2895600"/>
            <a:ext cx="83820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3949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855413"/>
            <a:ext cx="113792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0959691" y="6553207"/>
            <a:ext cx="6096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439641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6181344" y="863353"/>
            <a:ext cx="560832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406400" y="855413"/>
            <a:ext cx="560832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309105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11" name="Straight Connector 10"/>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6181344" y="1695203"/>
            <a:ext cx="560832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406400" y="1695207"/>
            <a:ext cx="560832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6181344" y="863347"/>
            <a:ext cx="5608320" cy="730506"/>
          </a:xfrm>
          <a:prstGeom prst="rect">
            <a:avLst/>
          </a:prstGeom>
        </p:spPr>
        <p:txBody>
          <a:bodyPr/>
          <a:lstStyle>
            <a:lvl1pPr marL="0" marR="0" indent="0" algn="l" defTabSz="685766"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766"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406400" y="855407"/>
            <a:ext cx="560832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3657600" y="6553200"/>
            <a:ext cx="53848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508000" y="243682"/>
            <a:ext cx="112776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6205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3752748" y="266304"/>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solidFill>
                <a:srgbClr val="FFFFFF"/>
              </a:solidFill>
            </a:endParaRPr>
          </a:p>
        </p:txBody>
      </p:sp>
      <p:cxnSp>
        <p:nvCxnSpPr>
          <p:cNvPr id="6" name="Straight Connector 5"/>
          <p:cNvCxnSpPr/>
          <p:nvPr userDrawn="1"/>
        </p:nvCxnSpPr>
        <p:spPr>
          <a:xfrm>
            <a:off x="3752748" y="266304"/>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3864864" y="243682"/>
            <a:ext cx="8022336"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sz="3200" dirty="0"/>
              <a:t>Click to edit Master title style</a:t>
            </a:r>
          </a:p>
        </p:txBody>
      </p:sp>
      <p:sp>
        <p:nvSpPr>
          <p:cNvPr id="8" name="Content Placeholder 2"/>
          <p:cNvSpPr>
            <a:spLocks noGrp="1"/>
          </p:cNvSpPr>
          <p:nvPr>
            <p:ph idx="13"/>
          </p:nvPr>
        </p:nvSpPr>
        <p:spPr>
          <a:xfrm>
            <a:off x="402336" y="859536"/>
            <a:ext cx="11375136" cy="5065776"/>
          </a:xfrm>
          <a:prstGeom prst="rect">
            <a:avLst/>
          </a:prstGeom>
        </p:spPr>
        <p:txBody>
          <a:bodyPr/>
          <a:lstStyle>
            <a:lvl1pPr>
              <a:defRPr sz="1800" baseline="0">
                <a:solidFill>
                  <a:schemeClr val="tx2"/>
                </a:solidFill>
              </a:defRPr>
            </a:lvl1pPr>
            <a:lvl2pPr marL="557185" indent="-214303">
              <a:buClr>
                <a:schemeClr val="accent1"/>
              </a:buClr>
              <a:buFont typeface="Wingdings" panose="05000000000000000000" pitchFamily="2" charset="2"/>
              <a:buChar char="§"/>
              <a:defRPr sz="1800" baseline="0">
                <a:solidFill>
                  <a:schemeClr val="tx2"/>
                </a:solidFill>
              </a:defRPr>
            </a:lvl2pPr>
            <a:lvl3pPr marL="857208" indent="-171442">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2778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3657600" y="6553200"/>
            <a:ext cx="5384800" cy="228600"/>
          </a:xfrm>
          <a:prstGeom prst="rect">
            <a:avLst/>
          </a:prstGeom>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7461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4734515" y="4837176"/>
            <a:ext cx="5953711"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4730500" y="3429000"/>
            <a:ext cx="5953711"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4730496" y="1325880"/>
            <a:ext cx="7359904"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dirty="0"/>
              <a:t>Click to edit Master text styles</a:t>
            </a:r>
          </a:p>
        </p:txBody>
      </p:sp>
    </p:spTree>
    <p:extLst>
      <p:ext uri="{BB962C8B-B14F-4D97-AF65-F5344CB8AC3E}">
        <p14:creationId xmlns:p14="http://schemas.microsoft.com/office/powerpoint/2010/main" val="3384612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2438400" y="685800"/>
            <a:ext cx="84328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4255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10943303" y="6561144"/>
            <a:ext cx="6096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9"/>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3" y="6553206"/>
            <a:ext cx="943100" cy="207877"/>
          </a:xfrm>
          <a:prstGeom prst="rect">
            <a:avLst/>
          </a:prstGeom>
          <a:noFill/>
        </p:spPr>
        <p:txBody>
          <a:bodyPr wrap="square" rtlCol="0">
            <a:spAutoFit/>
          </a:bodyPr>
          <a:lstStyle/>
          <a:p>
            <a:r>
              <a:rPr lang="en-US" sz="751" b="1" dirty="0">
                <a:solidFill>
                  <a:srgbClr val="5B6770"/>
                </a:solidFill>
              </a:rPr>
              <a:t>PUBLIC</a:t>
            </a:r>
          </a:p>
        </p:txBody>
      </p:sp>
      <p:sp>
        <p:nvSpPr>
          <p:cNvPr id="11" name="Slide Number Placeholder 8"/>
          <p:cNvSpPr txBox="1">
            <a:spLocks/>
          </p:cNvSpPr>
          <p:nvPr userDrawn="1"/>
        </p:nvSpPr>
        <p:spPr>
          <a:xfrm>
            <a:off x="11552908" y="6561144"/>
            <a:ext cx="517177"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93236906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9" r:id="rId6"/>
  </p:sldLayoutIdLst>
  <p:hf hdr="0" ftr="0" dt="0"/>
  <p:txStyles>
    <p:titleStyle>
      <a:lvl1pPr algn="ctr" defTabSz="685766" rtl="0" eaLnBrk="1" latinLnBrk="0" hangingPunct="1">
        <a:spcBef>
          <a:spcPct val="0"/>
        </a:spcBef>
        <a:buNone/>
        <a:defRPr sz="3300" kern="1200">
          <a:solidFill>
            <a:schemeClr val="tx1"/>
          </a:solidFill>
          <a:latin typeface="+mj-lt"/>
          <a:ea typeface="+mj-ea"/>
          <a:cs typeface="+mj-cs"/>
        </a:defRPr>
      </a:lvl1pPr>
    </p:titleStyle>
    <p:bodyStyle>
      <a:lvl1pPr marL="257162" indent="-257162" algn="l" defTabSz="68576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85" indent="-214303" algn="l" defTabSz="685766"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08" indent="-171442" algn="l" defTabSz="685766"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091"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2973"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857"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39"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22"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06" indent="-171442" algn="l" defTabSz="685766"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81"/>
            <a:ext cx="3810115" cy="1105445"/>
          </a:xfrm>
          <a:prstGeom prst="rect">
            <a:avLst/>
          </a:prstGeom>
        </p:spPr>
      </p:pic>
    </p:spTree>
    <p:extLst>
      <p:ext uri="{BB962C8B-B14F-4D97-AF65-F5344CB8AC3E}">
        <p14:creationId xmlns:p14="http://schemas.microsoft.com/office/powerpoint/2010/main" val="46512735"/>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1219205" y="8"/>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p:nvPr userDrawn="1"/>
        </p:nvCxnSpPr>
        <p:spPr>
          <a:xfrm flipH="1">
            <a:off x="1219205"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3175851"/>
      </p:ext>
    </p:extLst>
  </p:cSld>
  <p:clrMap bg1="lt1" tx1="dk1" bg2="lt2" tx2="dk2" accent1="accent1" accent2="accent2" accent3="accent3" accent4="accent4" accent5="accent5" accent6="accent6" hlink="hlink" folHlink="folHlink"/>
  <p:sldLayoutIdLst>
    <p:sldLayoutId id="2147483688" r:id="rId1"/>
  </p:sldLayoutIdLst>
  <p:hf sldNum="0" hd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rcot.com/files/docs/2022/06/07/2024%20AS%20Methodology%20Posting.zi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US" sz="2000" dirty="0"/>
              <a:t>Ancillary Service (AS) Framework including ECRS and DRRS</a:t>
            </a:r>
          </a:p>
        </p:txBody>
      </p:sp>
      <p:sp>
        <p:nvSpPr>
          <p:cNvPr id="62"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115" name="TextBox 114"/>
          <p:cNvSpPr txBox="1"/>
          <p:nvPr/>
        </p:nvSpPr>
        <p:spPr>
          <a:xfrm>
            <a:off x="4086225" y="6483721"/>
            <a:ext cx="8105775" cy="415498"/>
          </a:xfrm>
          <a:prstGeom prst="rect">
            <a:avLst/>
          </a:prstGeom>
          <a:noFill/>
        </p:spPr>
        <p:txBody>
          <a:bodyPr wrap="square" rtlCol="0">
            <a:spAutoFit/>
          </a:bodyPr>
          <a:lstStyle/>
          <a:p>
            <a:r>
              <a:rPr lang="en-US" sz="700" dirty="0">
                <a:solidFill>
                  <a:srgbClr val="FF0000"/>
                </a:solidFill>
              </a:rPr>
              <a:t>*</a:t>
            </a:r>
            <a:r>
              <a:rPr lang="en-US" sz="700" dirty="0"/>
              <a:t>Quantities in are from 2024 Ancillary Service Methodology posted </a:t>
            </a:r>
            <a:r>
              <a:rPr lang="en-US" sz="700" dirty="0">
                <a:hlinkClick r:id="rId3"/>
              </a:rPr>
              <a:t>here</a:t>
            </a:r>
            <a:r>
              <a:rPr lang="en-US" sz="700" dirty="0"/>
              <a:t>. </a:t>
            </a:r>
            <a:r>
              <a:rPr lang="en-US" sz="700" dirty="0">
                <a:solidFill>
                  <a:srgbClr val="FF0000"/>
                </a:solidFill>
              </a:rPr>
              <a:t>**</a:t>
            </a:r>
            <a:r>
              <a:rPr lang="en-US" sz="700" dirty="0"/>
              <a:t>These do not reflect the potential impact of DRRS. </a:t>
            </a:r>
          </a:p>
          <a:p>
            <a:r>
              <a:rPr lang="en-US" sz="700" dirty="0"/>
              <a:t>For Discussion Purposes Only. The intent of this slide is to represent Ancillary Service (AS) Framework after DRRS is implemented around in Q4 2026. Protocol language prevails to the extent of any inconsistency with this one-page summary.</a:t>
            </a:r>
          </a:p>
        </p:txBody>
      </p:sp>
      <p:sp>
        <p:nvSpPr>
          <p:cNvPr id="78" name="TextBox 77"/>
          <p:cNvSpPr txBox="1"/>
          <p:nvPr/>
        </p:nvSpPr>
        <p:spPr>
          <a:xfrm>
            <a:off x="10756233" y="47307"/>
            <a:ext cx="1435770" cy="215444"/>
          </a:xfrm>
          <a:prstGeom prst="rect">
            <a:avLst/>
          </a:prstGeom>
          <a:noFill/>
        </p:spPr>
        <p:txBody>
          <a:bodyPr wrap="square" rtlCol="0">
            <a:spAutoFit/>
          </a:bodyPr>
          <a:lstStyle/>
          <a:p>
            <a:r>
              <a:rPr lang="en-US" sz="800" i="1" dirty="0"/>
              <a:t>Last Edited on 08/02/2024</a:t>
            </a:r>
          </a:p>
        </p:txBody>
      </p:sp>
      <p:grpSp>
        <p:nvGrpSpPr>
          <p:cNvPr id="18" name="Group 17">
            <a:extLst>
              <a:ext uri="{FF2B5EF4-FFF2-40B4-BE49-F238E27FC236}">
                <a16:creationId xmlns:a16="http://schemas.microsoft.com/office/drawing/2014/main" id="{F569F61A-E88D-56BE-C015-EF93C5E6C786}"/>
              </a:ext>
            </a:extLst>
          </p:cNvPr>
          <p:cNvGrpSpPr/>
          <p:nvPr/>
        </p:nvGrpSpPr>
        <p:grpSpPr>
          <a:xfrm>
            <a:off x="457200" y="577321"/>
            <a:ext cx="11277601" cy="5893590"/>
            <a:chOff x="508001" y="614367"/>
            <a:chExt cx="11277601" cy="5893590"/>
          </a:xfrm>
        </p:grpSpPr>
        <p:grpSp>
          <p:nvGrpSpPr>
            <p:cNvPr id="2" name="Group 1">
              <a:extLst>
                <a:ext uri="{FF2B5EF4-FFF2-40B4-BE49-F238E27FC236}">
                  <a16:creationId xmlns:a16="http://schemas.microsoft.com/office/drawing/2014/main" id="{FBC881D7-2F09-4D26-B37B-F754E5D6828F}"/>
                </a:ext>
              </a:extLst>
            </p:cNvPr>
            <p:cNvGrpSpPr/>
            <p:nvPr/>
          </p:nvGrpSpPr>
          <p:grpSpPr>
            <a:xfrm>
              <a:off x="508001" y="614367"/>
              <a:ext cx="11277601" cy="5893590"/>
              <a:chOff x="2239369" y="720578"/>
              <a:chExt cx="8701453" cy="5893590"/>
            </a:xfrm>
          </p:grpSpPr>
          <p:sp>
            <p:nvSpPr>
              <p:cNvPr id="9" name="Rectangle 8"/>
              <p:cNvSpPr/>
              <p:nvPr/>
            </p:nvSpPr>
            <p:spPr>
              <a:xfrm>
                <a:off x="2239369" y="720578"/>
                <a:ext cx="8701453" cy="5893589"/>
              </a:xfrm>
              <a:prstGeom prst="rect">
                <a:avLst/>
              </a:prstGeom>
              <a:solidFill>
                <a:srgbClr val="CCEF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ctr">
                  <a:buFont typeface="Arial" panose="020B0604020202020204" pitchFamily="34" charset="0"/>
                  <a:buChar char="•"/>
                </a:pPr>
                <a:endParaRPr lang="en-US" dirty="0"/>
              </a:p>
            </p:txBody>
          </p:sp>
          <p:sp>
            <p:nvSpPr>
              <p:cNvPr id="49" name="Rectangle 48"/>
              <p:cNvSpPr/>
              <p:nvPr/>
            </p:nvSpPr>
            <p:spPr>
              <a:xfrm>
                <a:off x="5797992" y="1612832"/>
                <a:ext cx="5008453" cy="1907800"/>
              </a:xfrm>
              <a:prstGeom prst="rect">
                <a:avLst/>
              </a:prstGeom>
              <a:noFill/>
              <a:ln w="444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FFR</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59.85 Hz and full response in 15 cycles. </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expected to sustain response for up to 15 mins. Once recalled, restore within 15 mins. Maximum 450 MW of RRS may be provided by FFR </a:t>
                </a:r>
                <a:endParaRPr lang="en-US" sz="3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endParaRPr lang="en-US" sz="3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PFR</a:t>
                </a:r>
                <a:endParaRPr lang="en-US" sz="1000" i="1"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PFR capable capacity reserved on generators, energy storage or Controllable Load Resources (CLR). </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Minimum 1,150 MW must be provided by resources capable of PFR. </a:t>
                </a:r>
              </a:p>
              <a:p>
                <a:pPr marL="171442" indent="-171442">
                  <a:buFont typeface="Arial" panose="020B0604020202020204" pitchFamily="34" charset="0"/>
                  <a:buChar char="•"/>
                </a:pPr>
                <a:endParaRPr lang="en-US" sz="3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with under frequency relay (UFR)</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Triggered at 59.70 Hz and full response in 30 cycles or deployed manually during emergency conditions</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s</a:t>
                </a: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ustain response until recalled. Once recalled, restore within 3 hours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Beyond the minimum PFR, up to 60% of total RRS can come from Load Resources on UFR or FFR</a:t>
                </a:r>
              </a:p>
            </p:txBody>
          </p:sp>
          <p:sp>
            <p:nvSpPr>
              <p:cNvPr id="63" name="Rectangle 62"/>
              <p:cNvSpPr/>
              <p:nvPr/>
            </p:nvSpPr>
            <p:spPr>
              <a:xfrm>
                <a:off x="5794152" y="3611586"/>
                <a:ext cx="5012291" cy="1418448"/>
              </a:xfrm>
              <a:prstGeom prst="rect">
                <a:avLst/>
              </a:prstGeom>
              <a:noFill/>
              <a:ln w="444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4864" rIns="100584" bIns="54864" numCol="1" spcCol="0" rtlCol="0" fromWordArt="0" anchor="t" anchorCtr="0" forceAA="0" compatLnSpc="1">
                <a:prstTxWarp prst="textNoShape">
                  <a:avLst/>
                </a:prstTxWarp>
                <a:noAutofit/>
              </a:bodyPr>
              <a:lstStyle/>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SCED Dispatchable</a:t>
                </a:r>
                <a:endParaRPr lang="en-US" sz="1000" i="1"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Online or offline capacity that can respond within 10 minutes. Dispatched by SCED</a:t>
                </a:r>
              </a:p>
              <a:p>
                <a:pPr marL="171442" indent="-171442">
                  <a:buFont typeface="Arial" panose="020B0604020202020204" pitchFamily="34" charset="0"/>
                  <a:buChar char="•"/>
                </a:pPr>
                <a:r>
                  <a:rPr lang="en-US" sz="1000" dirty="0">
                    <a:solidFill>
                      <a:schemeClr val="tx1"/>
                    </a:solidFill>
                    <a:latin typeface="Arial" panose="020B0604020202020204" pitchFamily="34" charset="0"/>
                    <a:ea typeface="TradeGothic LT" panose="020B0506030503020504" pitchFamily="34" charset="0"/>
                    <a:cs typeface="Arial" panose="020B0604020202020204" pitchFamily="34" charset="0"/>
                  </a:rPr>
                  <a:t>This ECRS capacity can be released to SCED to aid in recovering frequency following large unit trip or when there is insufficient capability to meet the forecasted 10-minute net load ramp</a:t>
                </a:r>
              </a:p>
              <a:p>
                <a:pPr marL="171442" indent="-171442">
                  <a:buFont typeface="Arial" panose="020B0604020202020204" pitchFamily="34" charset="0"/>
                  <a:buChar char="•"/>
                </a:pPr>
                <a:endParaRPr lang="en-US" sz="40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r>
                  <a:rPr lang="en-US" sz="1000" b="1" u="sng" dirty="0">
                    <a:solidFill>
                      <a:schemeClr val="tx1"/>
                    </a:solidFill>
                    <a:latin typeface="Arial" panose="020B0604020202020204" pitchFamily="34" charset="0"/>
                    <a:ea typeface="TradeGothic LT" panose="020B0506030503020504" pitchFamily="34" charset="0"/>
                    <a:cs typeface="Arial" panose="020B0604020202020204" pitchFamily="34" charset="0"/>
                  </a:rPr>
                  <a:t>Load Resources excluding controllable</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Up to 50% of ECRS capacity can come from Load Resources with or without UFR </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Deployed autonomously due to frequency or manually during emergency conditions</a:t>
                </a:r>
              </a:p>
              <a:p>
                <a:pPr marL="171442" indent="-171442">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Once deployed, must respond within 10 minutes. Sustain until recalled. Restoration within 3 hours</a:t>
                </a:r>
                <a:endParaRPr lang="en-US" sz="500" b="1" u="sng" dirty="0">
                  <a:solidFill>
                    <a:schemeClr val="tx1"/>
                  </a:solidFill>
                  <a:latin typeface="Arial" panose="020B0604020202020204" pitchFamily="34" charset="0"/>
                  <a:ea typeface="TradeGothic LT" panose="020B0506030503020504" pitchFamily="34" charset="0"/>
                  <a:cs typeface="Arial" panose="020B0604020202020204" pitchFamily="34" charset="0"/>
                </a:endParaRPr>
              </a:p>
            </p:txBody>
          </p:sp>
          <p:cxnSp>
            <p:nvCxnSpPr>
              <p:cNvPr id="74" name="Straight Connector 73"/>
              <p:cNvCxnSpPr>
                <a:cxnSpLocks/>
                <a:endCxn id="49" idx="1"/>
              </p:cNvCxnSpPr>
              <p:nvPr/>
            </p:nvCxnSpPr>
            <p:spPr>
              <a:xfrm>
                <a:off x="5360509" y="2566732"/>
                <a:ext cx="437483" cy="0"/>
              </a:xfrm>
              <a:prstGeom prst="line">
                <a:avLst/>
              </a:prstGeom>
              <a:ln w="3492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cxnSpLocks/>
              </p:cNvCxnSpPr>
              <p:nvPr/>
            </p:nvCxnSpPr>
            <p:spPr>
              <a:xfrm flipV="1">
                <a:off x="5339320" y="4270238"/>
                <a:ext cx="437483" cy="2105"/>
              </a:xfrm>
              <a:prstGeom prst="line">
                <a:avLst/>
              </a:prstGeom>
              <a:ln w="34925">
                <a:solidFill>
                  <a:srgbClr val="FF8200"/>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503547" y="1964008"/>
                <a:ext cx="2820559" cy="1220881"/>
              </a:xfrm>
              <a:prstGeom prst="rect">
                <a:avLst/>
              </a:prstGeom>
              <a:solidFill>
                <a:schemeClr val="bg1"/>
              </a:solidFill>
              <a:ln w="95250" cap="sq">
                <a:solidFill>
                  <a:schemeClr val="accent6"/>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dirty="0"/>
              </a:p>
            </p:txBody>
          </p:sp>
          <p:sp>
            <p:nvSpPr>
              <p:cNvPr id="37" name="Rectangle 36"/>
              <p:cNvSpPr/>
              <p:nvPr/>
            </p:nvSpPr>
            <p:spPr>
              <a:xfrm>
                <a:off x="2569469" y="2410473"/>
                <a:ext cx="2687712" cy="337343"/>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Load Resources on Under Frequency Relay  (UFR)</a:t>
                </a:r>
              </a:p>
            </p:txBody>
          </p:sp>
          <p:sp>
            <p:nvSpPr>
              <p:cNvPr id="39" name="Rectangle 38"/>
              <p:cNvSpPr/>
              <p:nvPr/>
            </p:nvSpPr>
            <p:spPr>
              <a:xfrm>
                <a:off x="2569469" y="2783534"/>
                <a:ext cx="2688026"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Primary Frequency Response (PFR)</a:t>
                </a:r>
              </a:p>
            </p:txBody>
          </p:sp>
          <p:sp>
            <p:nvSpPr>
              <p:cNvPr id="40" name="Rectangle 39"/>
              <p:cNvSpPr/>
              <p:nvPr/>
            </p:nvSpPr>
            <p:spPr>
              <a:xfrm>
                <a:off x="2569469" y="2046943"/>
                <a:ext cx="2686024"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Fast Frequency Response (FFR)</a:t>
                </a:r>
              </a:p>
            </p:txBody>
          </p:sp>
          <p:sp>
            <p:nvSpPr>
              <p:cNvPr id="45" name="Rectangle 44"/>
              <p:cNvSpPr/>
              <p:nvPr/>
            </p:nvSpPr>
            <p:spPr>
              <a:xfrm>
                <a:off x="2514762" y="3825595"/>
                <a:ext cx="2807208" cy="899721"/>
              </a:xfrm>
              <a:prstGeom prst="rect">
                <a:avLst/>
              </a:prstGeom>
              <a:solidFill>
                <a:schemeClr val="bg1"/>
              </a:solidFill>
              <a:ln w="95250" cap="sq">
                <a:solidFill>
                  <a:srgbClr val="FF8200"/>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51"/>
              </a:p>
            </p:txBody>
          </p:sp>
          <p:sp>
            <p:nvSpPr>
              <p:cNvPr id="46" name="Rectangle 45"/>
              <p:cNvSpPr/>
              <p:nvPr/>
            </p:nvSpPr>
            <p:spPr>
              <a:xfrm>
                <a:off x="2474271" y="3610528"/>
                <a:ext cx="2879911" cy="329184"/>
              </a:xfrm>
              <a:prstGeom prst="rect">
                <a:avLst/>
              </a:prstGeom>
              <a:solidFill>
                <a:srgbClr val="FF8200"/>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1" cap="small" dirty="0">
                    <a:latin typeface="Arial" panose="020B0604020202020204" pitchFamily="34" charset="0"/>
                    <a:ea typeface="TradeGothic LT Bold" panose="020B0706030503020504" pitchFamily="34" charset="0"/>
                    <a:cs typeface="Arial" panose="020B0604020202020204" pitchFamily="34" charset="0"/>
                  </a:rPr>
                  <a:t>ERCOT Contingency Reserve Service (ECRS)</a:t>
                </a:r>
              </a:p>
            </p:txBody>
          </p:sp>
          <p:sp>
            <p:nvSpPr>
              <p:cNvPr id="47" name="Rectangle 46"/>
              <p:cNvSpPr/>
              <p:nvPr/>
            </p:nvSpPr>
            <p:spPr>
              <a:xfrm>
                <a:off x="2575355" y="4312073"/>
                <a:ext cx="2686023" cy="338328"/>
              </a:xfrm>
              <a:prstGeom prst="rect">
                <a:avLst/>
              </a:prstGeom>
              <a:solidFill>
                <a:srgbClr val="335F8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latin typeface="Arial" panose="020B0604020202020204" pitchFamily="34" charset="0"/>
                    <a:ea typeface="TradeGothic LT Bold" panose="020B0706030503020504" pitchFamily="34" charset="0"/>
                    <a:cs typeface="Arial" panose="020B0604020202020204" pitchFamily="34" charset="0"/>
                  </a:rPr>
                  <a:t>Load Resources excluding controllable</a:t>
                </a:r>
              </a:p>
            </p:txBody>
          </p:sp>
          <p:sp>
            <p:nvSpPr>
              <p:cNvPr id="48" name="Rectangle 47"/>
              <p:cNvSpPr/>
              <p:nvPr/>
            </p:nvSpPr>
            <p:spPr>
              <a:xfrm>
                <a:off x="2575355" y="3958076"/>
                <a:ext cx="2686023" cy="33734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dirty="0">
                    <a:latin typeface="Arial" panose="020B0604020202020204" pitchFamily="34" charset="0"/>
                    <a:ea typeface="TradeGothic LT Bold" panose="020B0706030503020504" pitchFamily="34" charset="0"/>
                    <a:cs typeface="Arial" panose="020B0604020202020204" pitchFamily="34" charset="0"/>
                  </a:rPr>
                  <a:t>SCED Dispatchable</a:t>
                </a:r>
              </a:p>
            </p:txBody>
          </p:sp>
          <p:sp>
            <p:nvSpPr>
              <p:cNvPr id="20" name="Rectangle 19"/>
              <p:cNvSpPr/>
              <p:nvPr/>
            </p:nvSpPr>
            <p:spPr>
              <a:xfrm>
                <a:off x="5799769" y="800289"/>
                <a:ext cx="5012035" cy="724411"/>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endParaRP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Generators, energy storage or Controllable Load Resources (CLRs) respond within 5 seconds to ERCOT LFC instructions. </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FRRS providers respond within 60 cycles of either its receipt of ERCOT instruction or at 59.91 Hz; 65 MW maximum for FRRS-Up, 35 MW maximum for FRRS-Down. FRRS will be removed with RTC.</a:t>
                </a:r>
              </a:p>
              <a:p>
                <a:endParaRPr lang="en-US" sz="1000" b="1" u="sng" dirty="0">
                  <a:solidFill>
                    <a:schemeClr val="accent1"/>
                  </a:solidFill>
                  <a:latin typeface="+mj-lt"/>
                  <a:ea typeface="TradeGothic LT Bold" panose="020B0706030503020504" pitchFamily="34" charset="0"/>
                </a:endParaRPr>
              </a:p>
            </p:txBody>
          </p:sp>
          <p:cxnSp>
            <p:nvCxnSpPr>
              <p:cNvPr id="28" name="Straight Connector 27"/>
              <p:cNvCxnSpPr>
                <a:cxnSpLocks/>
                <a:endCxn id="20" idx="1"/>
              </p:cNvCxnSpPr>
              <p:nvPr/>
            </p:nvCxnSpPr>
            <p:spPr>
              <a:xfrm flipV="1">
                <a:off x="5372919" y="1162495"/>
                <a:ext cx="426849" cy="474"/>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474271" y="875064"/>
                <a:ext cx="2898648" cy="3289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mj-lt"/>
                    <a:ea typeface="TradeGothic LT Bold" panose="020B0706030503020504" pitchFamily="34" charset="0"/>
                  </a:rPr>
                  <a:t>Regulation Service (REG)</a:t>
                </a:r>
              </a:p>
            </p:txBody>
          </p:sp>
          <p:sp>
            <p:nvSpPr>
              <p:cNvPr id="68" name="Rectangle 67"/>
              <p:cNvSpPr/>
              <p:nvPr/>
            </p:nvSpPr>
            <p:spPr>
              <a:xfrm>
                <a:off x="2474271" y="1197439"/>
                <a:ext cx="2898648" cy="2318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55 MW to 1110 MW</a:t>
                </a:r>
                <a:r>
                  <a:rPr lang="en-US" sz="1051" b="1" i="1" dirty="0">
                    <a:solidFill>
                      <a:srgbClr val="FF0000"/>
                    </a:solidFill>
                  </a:rPr>
                  <a:t>*</a:t>
                </a:r>
              </a:p>
            </p:txBody>
          </p:sp>
          <p:sp>
            <p:nvSpPr>
              <p:cNvPr id="55" name="Rectangle 54"/>
              <p:cNvSpPr/>
              <p:nvPr/>
            </p:nvSpPr>
            <p:spPr>
              <a:xfrm>
                <a:off x="2467864" y="3179332"/>
                <a:ext cx="2892645" cy="2318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2,300 to 3,178 MW</a:t>
                </a:r>
                <a:r>
                  <a:rPr lang="en-US" sz="1051" b="1" i="1" dirty="0">
                    <a:solidFill>
                      <a:srgbClr val="FF0000"/>
                    </a:solidFill>
                  </a:rPr>
                  <a:t>*</a:t>
                </a:r>
                <a:r>
                  <a:rPr lang="en-US" sz="1051" b="1" i="1" dirty="0"/>
                  <a:t> </a:t>
                </a:r>
              </a:p>
            </p:txBody>
          </p:sp>
          <p:sp>
            <p:nvSpPr>
              <p:cNvPr id="61" name="Rectangle 60"/>
              <p:cNvSpPr/>
              <p:nvPr/>
            </p:nvSpPr>
            <p:spPr>
              <a:xfrm>
                <a:off x="2478410" y="4683289"/>
                <a:ext cx="2879911" cy="231841"/>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 tIns="54864" rIns="100584" bIns="54864" rtlCol="0" anchor="t"/>
              <a:lstStyle/>
              <a:p>
                <a:pPr algn="ctr"/>
                <a:r>
                  <a:rPr lang="en-US" sz="1051" b="1" i="1" dirty="0"/>
                  <a:t>889 MW to 3,007 MW</a:t>
                </a:r>
                <a:r>
                  <a:rPr lang="en-US" sz="1051" b="1" i="1" dirty="0">
                    <a:solidFill>
                      <a:srgbClr val="FF0000"/>
                    </a:solidFill>
                  </a:rPr>
                  <a:t>*</a:t>
                </a:r>
                <a:endParaRPr lang="en-US" sz="1051" b="1" i="1" dirty="0"/>
              </a:p>
            </p:txBody>
          </p:sp>
          <p:sp>
            <p:nvSpPr>
              <p:cNvPr id="77" name="Rectangle 76"/>
              <p:cNvSpPr/>
              <p:nvPr/>
            </p:nvSpPr>
            <p:spPr>
              <a:xfrm>
                <a:off x="2470801" y="1687410"/>
                <a:ext cx="2892645" cy="337343"/>
              </a:xfrm>
              <a:prstGeom prst="rect">
                <a:avLst/>
              </a:prstGeom>
              <a:solidFill>
                <a:schemeClr val="accent6"/>
              </a:solidFill>
              <a:ln w="63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latin typeface="Arial" panose="020B0604020202020204" pitchFamily="34" charset="0"/>
                    <a:ea typeface="TradeGothic LT Bold" panose="020B0706030503020504" pitchFamily="34" charset="0"/>
                    <a:cs typeface="Arial" panose="020B0604020202020204" pitchFamily="34" charset="0"/>
                  </a:rPr>
                  <a:t>Responsive Reserve Service (RRS)</a:t>
                </a:r>
              </a:p>
            </p:txBody>
          </p:sp>
          <p:sp>
            <p:nvSpPr>
              <p:cNvPr id="57" name="Rectangle 56"/>
              <p:cNvSpPr/>
              <p:nvPr/>
            </p:nvSpPr>
            <p:spPr>
              <a:xfrm>
                <a:off x="5794152" y="5115106"/>
                <a:ext cx="5012291" cy="902858"/>
              </a:xfrm>
              <a:prstGeom prst="rect">
                <a:avLst/>
              </a:pr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Capacity from generators, energy storage and Load Resources that can respond within 30 minutes. Load Resources that are not controllable and don’t have a UFR or with UFR disabled can provide Non-Spin. </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Online Non-Spin capacity (energy offer floor of $75/MWh) is dispatched by SCED; Offline capacity and capacity from load resources that are not controllable is dispatched by Operator instruction</a:t>
                </a:r>
              </a:p>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Minimum 1,430 MW must be provided by SCED dispatchable Resources </a:t>
                </a:r>
              </a:p>
            </p:txBody>
          </p:sp>
          <p:cxnSp>
            <p:nvCxnSpPr>
              <p:cNvPr id="60" name="Straight Connector 59"/>
              <p:cNvCxnSpPr>
                <a:cxnSpLocks/>
              </p:cNvCxnSpPr>
              <p:nvPr/>
            </p:nvCxnSpPr>
            <p:spPr>
              <a:xfrm flipH="1">
                <a:off x="5358694" y="5346552"/>
                <a:ext cx="440819" cy="0"/>
              </a:xfrm>
              <a:prstGeom prst="line">
                <a:avLst/>
              </a:prstGeom>
              <a:ln w="34925">
                <a:solidFill>
                  <a:schemeClr val="accent5"/>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2483059" y="5079943"/>
                <a:ext cx="2898648" cy="33734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t>Non-Spinning Reserve Service (Non-Spin)</a:t>
                </a:r>
              </a:p>
            </p:txBody>
          </p:sp>
          <p:sp>
            <p:nvSpPr>
              <p:cNvPr id="93" name="Rectangle 92"/>
              <p:cNvSpPr/>
              <p:nvPr/>
            </p:nvSpPr>
            <p:spPr>
              <a:xfrm>
                <a:off x="2483058" y="5364992"/>
                <a:ext cx="2898648" cy="32918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1,430 MW to 4,482 MW</a:t>
                </a:r>
                <a:r>
                  <a:rPr lang="en-US" sz="1051" b="1" i="1" dirty="0">
                    <a:solidFill>
                      <a:srgbClr val="FF0000"/>
                    </a:solidFill>
                  </a:rPr>
                  <a:t>*</a:t>
                </a:r>
              </a:p>
              <a:p>
                <a:pPr algn="ctr"/>
                <a:endParaRPr lang="en-US" sz="1051" b="1" i="1" dirty="0"/>
              </a:p>
            </p:txBody>
          </p:sp>
          <p:sp>
            <p:nvSpPr>
              <p:cNvPr id="117" name="Rectangle 116"/>
              <p:cNvSpPr/>
              <p:nvPr/>
            </p:nvSpPr>
            <p:spPr>
              <a:xfrm rot="16200000">
                <a:off x="-515935" y="3630368"/>
                <a:ext cx="5739105" cy="228496"/>
              </a:xfrm>
              <a:prstGeom prst="rect">
                <a:avLst/>
              </a:prstGeom>
              <a:solidFill>
                <a:schemeClr val="accent5">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100" b="1" i="1" dirty="0">
                    <a:solidFill>
                      <a:schemeClr val="tx1"/>
                    </a:solidFill>
                  </a:rPr>
                  <a:t>Overall AS: 5,873 to 10,729 MW</a:t>
                </a:r>
                <a:r>
                  <a:rPr lang="en-US" sz="1100" b="1" i="1" dirty="0">
                    <a:solidFill>
                      <a:srgbClr val="FF0000"/>
                    </a:solidFill>
                  </a:rPr>
                  <a:t>**</a:t>
                </a:r>
              </a:p>
            </p:txBody>
          </p:sp>
        </p:grpSp>
        <p:sp>
          <p:nvSpPr>
            <p:cNvPr id="4" name="Rectangle 3">
              <a:extLst>
                <a:ext uri="{FF2B5EF4-FFF2-40B4-BE49-F238E27FC236}">
                  <a16:creationId xmlns:a16="http://schemas.microsoft.com/office/drawing/2014/main" id="{BDCA200F-5C53-3507-A2E6-A217094A22A5}"/>
                </a:ext>
              </a:extLst>
            </p:cNvPr>
            <p:cNvSpPr/>
            <p:nvPr/>
          </p:nvSpPr>
          <p:spPr>
            <a:xfrm>
              <a:off x="823837" y="5813066"/>
              <a:ext cx="3756820" cy="38238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51" b="1" cap="small" dirty="0"/>
                <a:t>Dispatchable Reliability Reserve Service (DRRS)</a:t>
              </a:r>
            </a:p>
          </p:txBody>
        </p:sp>
        <p:sp>
          <p:nvSpPr>
            <p:cNvPr id="5" name="Rectangle 4">
              <a:extLst>
                <a:ext uri="{FF2B5EF4-FFF2-40B4-BE49-F238E27FC236}">
                  <a16:creationId xmlns:a16="http://schemas.microsoft.com/office/drawing/2014/main" id="{95EE969F-7E9E-8EA7-B861-0A8EDD06D2A3}"/>
                </a:ext>
              </a:extLst>
            </p:cNvPr>
            <p:cNvSpPr/>
            <p:nvPr/>
          </p:nvSpPr>
          <p:spPr>
            <a:xfrm>
              <a:off x="823836" y="6195457"/>
              <a:ext cx="3756820" cy="2318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051" b="1" i="1" dirty="0"/>
                <a:t>TBD</a:t>
              </a:r>
            </a:p>
          </p:txBody>
        </p:sp>
        <p:sp>
          <p:nvSpPr>
            <p:cNvPr id="12" name="Rectangle 11">
              <a:extLst>
                <a:ext uri="{FF2B5EF4-FFF2-40B4-BE49-F238E27FC236}">
                  <a16:creationId xmlns:a16="http://schemas.microsoft.com/office/drawing/2014/main" id="{9D212ECF-DE80-815A-0C98-4968C40C6F92}"/>
                </a:ext>
              </a:extLst>
            </p:cNvPr>
            <p:cNvSpPr/>
            <p:nvPr/>
          </p:nvSpPr>
          <p:spPr>
            <a:xfrm>
              <a:off x="5115212" y="5996824"/>
              <a:ext cx="6496227" cy="450390"/>
            </a:xfrm>
            <a:prstGeom prst="rect">
              <a:avLst/>
            </a:pr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US" sz="1000" kern="0" dirty="0">
                  <a:solidFill>
                    <a:schemeClr val="tx1"/>
                  </a:solidFill>
                  <a:latin typeface="Arial" panose="020B0604020202020204" pitchFamily="34" charset="0"/>
                  <a:ea typeface="TradeGothic LT" panose="020B0506030503020504" pitchFamily="34" charset="0"/>
                  <a:cs typeface="Arial" panose="020B0604020202020204" pitchFamily="34" charset="0"/>
                </a:rPr>
                <a:t>Off-Line Generation that can by online within 2 hours based on cold start time that can operate at HSL for 4 consecutive hours. This capacity is expected to be used before committing generators via RUC process.</a:t>
              </a:r>
            </a:p>
          </p:txBody>
        </p:sp>
        <p:cxnSp>
          <p:nvCxnSpPr>
            <p:cNvPr id="15" name="Straight Connector 14">
              <a:extLst>
                <a:ext uri="{FF2B5EF4-FFF2-40B4-BE49-F238E27FC236}">
                  <a16:creationId xmlns:a16="http://schemas.microsoft.com/office/drawing/2014/main" id="{754B22BD-218A-024F-6CB3-7ED887F91CBC}"/>
                </a:ext>
              </a:extLst>
            </p:cNvPr>
            <p:cNvCxnSpPr>
              <a:cxnSpLocks/>
            </p:cNvCxnSpPr>
            <p:nvPr/>
          </p:nvCxnSpPr>
          <p:spPr>
            <a:xfrm flipH="1" flipV="1">
              <a:off x="4503236" y="6150409"/>
              <a:ext cx="589490" cy="12811"/>
            </a:xfrm>
            <a:prstGeom prst="line">
              <a:avLst/>
            </a:prstGeom>
            <a:ln w="34925">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5544211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ERCOT_Identity_v.2</Template>
  <TotalTime>3243</TotalTime>
  <Words>572</Words>
  <Application>Microsoft Office PowerPoint</Application>
  <PresentationFormat>Widescreen</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Courier New</vt:lpstr>
      <vt:lpstr>Wingdings</vt:lpstr>
      <vt:lpstr>1_Office Theme</vt:lpstr>
      <vt:lpstr>2_Custom Design</vt:lpstr>
      <vt:lpstr>3_Custom Design</vt:lpstr>
      <vt:lpstr>Ancillary Service (AS) Framework including ECRS and DRRS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 2</cp:lastModifiedBy>
  <cp:revision>97</cp:revision>
  <dcterms:created xsi:type="dcterms:W3CDTF">2018-07-05T19:49:43Z</dcterms:created>
  <dcterms:modified xsi:type="dcterms:W3CDTF">2024-08-02T16:45:55Z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2023-09-21T20:07:05Z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a473a432-4f8b-46e7-9a84-2cb8fcde580f</vt:lpwstr>
  </property>
  <property fmtid="{D5CDD505-2E9C-101B-9397-08002B2CF9AE}" pid="8" name="MSIP_Label_7084cbda-52b8-46fb-a7b7-cb5bd465ed85_ContentBits">
    <vt:lpwstr>0</vt:lpwstr>
  </property>
</Properties>
</file>