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48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2599-3726-D948-43C9-5A39F4F4B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1DC713-F828-D8D1-75A1-B5623A439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4E98E-6F3B-F733-E076-BFB7893D1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07CCA-CA91-241D-A935-12C476E83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2B1A6-0CD1-73B9-05F6-9D5738FE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5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647BD-56E5-83D3-F9A5-74CFD1DA5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77213-49E6-A3EC-A902-F581E7E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80C2B-6099-9D46-5EFD-88048D43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22894-9C4D-4B1F-7959-5BD274324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F1CB1-0B63-986C-8438-9844DFCE9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3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44CE89-1B52-2F32-E9C1-F0BD393F1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442FF-61DD-0DC4-45EB-3237D3FA0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865A5-CC99-5C17-0164-1ADBDF232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16ED0-02D0-75E4-F0C7-6F3722AC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73B86-5AD9-3396-3698-C761C44A4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8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7625-08CB-9DD1-2A50-C551E9F6F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43DC9-F149-2E04-A67B-CB8B74D0B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7E1D9-08B4-68EF-D6CB-0A1E324E0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F75A0-D17B-8F6C-7D1A-D9D7FFEDD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8E9CD-0C74-0FDC-0791-EBA1A67F3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6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C676-2C9F-FDB6-88B4-C28F951D7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6E0E9-6092-9951-8F3B-29F50B8B6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722FC-5563-058F-A6CE-DA32E6D1C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EC393-409A-7C5F-E427-1F1CB2B3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C1208-9017-1AB7-CBB0-14E38DA79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9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C2CFB-FC61-0A99-0D25-C9484EE1C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45BFF-9D5D-3FB7-9BAE-66C6E53C96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1862C-72E1-1BA4-5753-6DDC47700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71891-F36C-F82E-98CA-2D2100BA4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C202F-1588-8A35-C17B-564095BC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85DB3-4D46-F9EC-9A82-B7E9622F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1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6BEC2-5A86-4384-AF8E-72A0B0554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43C12-24CB-8CAA-03A5-5264E1A9A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98BCD-BFAC-2DEE-501D-15CEC93F9E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D89EBE-0B6E-555C-0B2F-8ADBC9221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056D8-5150-9600-281B-AD835DE16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EC01B0-97E2-6AA5-D224-63477C1A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180547-810A-23B8-CFDB-D71993CA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31A7C8-51C8-95A4-C519-9878C52B8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1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B57CF-CB6F-BCF7-49F4-51EDF536E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4D3226-1323-7345-5530-EF9FE082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5CB268-DAC9-7933-24D7-3ED2185E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5F2D6-7BC9-D845-F1F8-616DC4CC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7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D2205-9BFD-B957-DA88-6A6AAA66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7F6AA5-8CBE-DFFD-C898-3AFFD775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3EF17-5CDD-CB13-97A5-7BC4E1A3E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1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7EE91-B687-4BC3-99A4-1F166654C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D06D-3EB4-0BA8-9152-F4D30BD78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2475D-CCB5-98C7-DDB3-9FF29600F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5F168-3034-154E-86D8-3E770C15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0BF3C-1100-AE5A-D984-07F9A33C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A2DFE-787C-F942-6361-6A4451B7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5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E881-F4CA-8C5D-099B-C0F4958A1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F7CEFB-DB7D-44C1-F170-2F1406257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B92C1-8D73-EA4C-1748-B2B4C9C6E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EC83E-0D1A-A986-0BA3-647DB2A39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EC8F1-7145-F8AD-CF21-C8A4DC29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A630B-03DE-EE36-46B5-0EA7016A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6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EEFCF0-B890-122F-113E-2C568B1F0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0D3AA-6B64-4B79-E4F9-14C287081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46BF0-B28C-02F1-EDE3-2087F470C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E7500C-F730-4720-8FE1-767EFC6A3F6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57B79-D7DE-41BB-41BF-9A954268E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9EAA4-353E-6FAE-4AF3-2EAC6A3120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2E50B-57E6-ABDE-DA22-9FF7E5FA6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RCWG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8793A-3476-CA81-40D3-924F987DC8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WMS update 8.07.2024</a:t>
            </a:r>
          </a:p>
        </p:txBody>
      </p:sp>
    </p:spTree>
    <p:extLst>
      <p:ext uri="{BB962C8B-B14F-4D97-AF65-F5344CB8AC3E}">
        <p14:creationId xmlns:p14="http://schemas.microsoft.com/office/powerpoint/2010/main" val="169072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C3DA-67F2-CC8A-B922-658A0CAA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RCWG 7.23.2024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3590" cy="4351338"/>
          </a:xfrm>
        </p:spPr>
        <p:txBody>
          <a:bodyPr/>
          <a:lstStyle/>
          <a:p>
            <a:r>
              <a:rPr lang="en-US" dirty="0"/>
              <a:t>Discussion continued on VCMRR041</a:t>
            </a:r>
          </a:p>
          <a:p>
            <a:r>
              <a:rPr lang="en-US" dirty="0"/>
              <a:t>VCMRR041 – Emission Index Prices in VC</a:t>
            </a:r>
          </a:p>
          <a:p>
            <a:pPr lvl="1"/>
            <a:r>
              <a:rPr lang="en-US" dirty="0"/>
              <a:t>Eliminates index price subscription </a:t>
            </a:r>
          </a:p>
          <a:p>
            <a:pPr lvl="1"/>
            <a:r>
              <a:rPr lang="en-US" dirty="0"/>
              <a:t>Replaces annual price index with fixed prices (</a:t>
            </a:r>
            <a:r>
              <a:rPr lang="en-US" sz="2400" dirty="0"/>
              <a:t>NO</a:t>
            </a:r>
            <a:r>
              <a:rPr lang="en-US" sz="2400" baseline="-25000" dirty="0"/>
              <a:t>X</a:t>
            </a:r>
            <a:r>
              <a:rPr lang="en-US" dirty="0"/>
              <a:t>=$3/short ton, </a:t>
            </a:r>
            <a:r>
              <a:rPr lang="en-US" sz="2400" dirty="0"/>
              <a:t>SO</a:t>
            </a:r>
            <a:r>
              <a:rPr lang="en-US" sz="2400" baseline="-25000" dirty="0"/>
              <a:t>2 </a:t>
            </a:r>
            <a:r>
              <a:rPr lang="en-US" dirty="0"/>
              <a:t>=$2/short ton)</a:t>
            </a:r>
          </a:p>
          <a:p>
            <a:pPr lvl="1"/>
            <a:r>
              <a:rPr lang="en-US" dirty="0"/>
              <a:t> Annual index pricing has remained stagnant for last 5 years</a:t>
            </a:r>
          </a:p>
          <a:p>
            <a:pPr lvl="1"/>
            <a:r>
              <a:rPr lang="en-US" dirty="0"/>
              <a:t>Fixed prices would remain until new EPA requirements go into effect </a:t>
            </a:r>
            <a:r>
              <a:rPr lang="en-US" u="sng" dirty="0"/>
              <a:t>OR</a:t>
            </a:r>
            <a:r>
              <a:rPr lang="en-US" dirty="0"/>
              <a:t> ERCOT determines that a competitive market for </a:t>
            </a:r>
            <a:r>
              <a:rPr lang="en-US" sz="2400" dirty="0"/>
              <a:t>NO</a:t>
            </a:r>
            <a:r>
              <a:rPr lang="en-US" sz="2400" baseline="-25000" dirty="0"/>
              <a:t>X </a:t>
            </a:r>
            <a:r>
              <a:rPr lang="en-US" dirty="0"/>
              <a:t>/</a:t>
            </a:r>
            <a:r>
              <a:rPr lang="en-US" sz="2400" dirty="0"/>
              <a:t>SO</a:t>
            </a:r>
            <a:r>
              <a:rPr lang="en-US" sz="2400" baseline="-25000" dirty="0"/>
              <a:t>2 </a:t>
            </a:r>
            <a:r>
              <a:rPr lang="en-US" dirty="0"/>
              <a:t>exists </a:t>
            </a:r>
            <a:r>
              <a:rPr lang="en-US" u="sng" dirty="0"/>
              <a:t>OR</a:t>
            </a:r>
            <a:r>
              <a:rPr lang="en-US" dirty="0"/>
              <a:t> until TAC directs otherwise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51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C3DA-67F2-CC8A-B922-658A0CAA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RCWG 7.23.2024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481"/>
            <a:ext cx="10933590" cy="4351338"/>
          </a:xfrm>
        </p:spPr>
        <p:txBody>
          <a:bodyPr>
            <a:normAutofit/>
          </a:bodyPr>
          <a:lstStyle/>
          <a:p>
            <a:r>
              <a:rPr lang="en-US" dirty="0"/>
              <a:t>Luminant presented draft NPRR and VCMRR (has since been filed)</a:t>
            </a:r>
          </a:p>
          <a:p>
            <a:r>
              <a:rPr lang="en-US" dirty="0"/>
              <a:t>Luminant would like to retain index price subscription to enable ERCOT to quickly react to rapidly changing emission rules. </a:t>
            </a:r>
          </a:p>
          <a:p>
            <a:r>
              <a:rPr lang="en-US" u="sng" dirty="0"/>
              <a:t>NPRR1242</a:t>
            </a:r>
            <a:r>
              <a:rPr lang="en-US" dirty="0"/>
              <a:t>- Creates an “Emission Costs Subscription” ERCOT fee that allocates the index subscription fee to REs with Generation Resources on a MW capacity ratio share. </a:t>
            </a:r>
          </a:p>
          <a:p>
            <a:r>
              <a:rPr lang="en-US" u="sng" dirty="0"/>
              <a:t>VCMRR042</a:t>
            </a:r>
            <a:r>
              <a:rPr lang="en-US" dirty="0"/>
              <a:t>- Allows for seasonal index pricing May – Sep and annual index pricing Oct - Apr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69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C3DA-67F2-CC8A-B922-658A0CAA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RCWG 7.23.2024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481"/>
            <a:ext cx="439500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ERCOT stated that per Board Policies a new user fee must produce $1M in annual revenue (NPRR1242 most likely would not)</a:t>
            </a:r>
          </a:p>
          <a:p>
            <a:r>
              <a:rPr lang="en-US" dirty="0"/>
              <a:t>RCWG requested ERCOT legal’s opinion at the 8.07 WMS meeting. </a:t>
            </a:r>
          </a:p>
          <a:p>
            <a:r>
              <a:rPr lang="en-US" dirty="0"/>
              <a:t>ERCOT stated that WMS should either approve or reject VCMRR041 at the 8.07 meeting.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42816C-89A1-8D63-2413-C5C2435EB9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490" y="2368243"/>
            <a:ext cx="6537645" cy="314181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63597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35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F5DCB7-26D9-3A06-DAC6-D541106DC369}"/>
              </a:ext>
            </a:extLst>
          </p:cNvPr>
          <p:cNvSpPr txBox="1"/>
          <p:nvPr/>
        </p:nvSpPr>
        <p:spPr>
          <a:xfrm>
            <a:off x="1917577" y="2659559"/>
            <a:ext cx="7492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4941DE-2099-C5E6-9B6A-3708A179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0929" y="2704663"/>
            <a:ext cx="4870142" cy="1325563"/>
          </a:xfrm>
        </p:spPr>
        <p:txBody>
          <a:bodyPr/>
          <a:lstStyle/>
          <a:p>
            <a:r>
              <a:rPr lang="en-US" dirty="0"/>
              <a:t>No RCWG in August</a:t>
            </a:r>
          </a:p>
        </p:txBody>
      </p:sp>
    </p:spTree>
    <p:extLst>
      <p:ext uri="{BB962C8B-B14F-4D97-AF65-F5344CB8AC3E}">
        <p14:creationId xmlns:p14="http://schemas.microsoft.com/office/powerpoint/2010/main" val="3489177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216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Office Theme</vt:lpstr>
      <vt:lpstr>RCWG</vt:lpstr>
      <vt:lpstr>RCWG 7.23.2024</vt:lpstr>
      <vt:lpstr>RCWG 7.23.2024</vt:lpstr>
      <vt:lpstr>RCWG 7.23.2024</vt:lpstr>
      <vt:lpstr>No RCWG in August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RCWG</dc:title>
  <dc:creator>LCRA</dc:creator>
  <cp:lastModifiedBy>Hanson, Pamela</cp:lastModifiedBy>
  <cp:revision>11</cp:revision>
  <dcterms:created xsi:type="dcterms:W3CDTF">2024-06-27T17:11:48Z</dcterms:created>
  <dcterms:modified xsi:type="dcterms:W3CDTF">2024-08-01T20:20:29Z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2024-08-01T20:19:16Z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8bc6bfca-a405-4980-b9e2-2a6a6284320b</vt:lpwstr>
  </property>
  <property fmtid="{D5CDD505-2E9C-101B-9397-08002B2CF9AE}" pid="8" name="MSIP_Label_7084cbda-52b8-46fb-a7b7-cb5bd465ed85_ContentBits">
    <vt:lpwstr>0</vt:lpwstr>
  </property>
</Properties>
</file>