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0"/>
  </p:notesMasterIdLst>
  <p:handoutMasterIdLst>
    <p:handoutMasterId r:id="rId11"/>
  </p:handoutMasterIdLst>
  <p:sldIdLst>
    <p:sldId id="338" r:id="rId6"/>
    <p:sldId id="429" r:id="rId7"/>
    <p:sldId id="477" r:id="rId8"/>
    <p:sldId id="476" r:id="rId9"/>
  </p:sldIdLst>
  <p:sldSz cx="9144000" cy="6858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109530C-FCCD-7243-0E45-203FB6A75893}" name="Dan Woodfin" initials="DW" userId="Dan Woodfin" providerId="None"/>
  <p188:author id="{FA27DE27-4B96-A59E-FDD9-EF7C24BC629B}" name="Schmall, John" initials="SJ" userId="S::john.schmall@ercot.com::f98f7ff2-2efd-46b1-a0be-6e7428f04ce8" providerId="AD"/>
  <p188:author id="{61CD393B-B17F-647C-CC65-41A4EDC8BC3E}" name="Woodfin, Dan" initials="WD" userId="S::dan.woodfin@ercot.com::241f4bb4-a54f-4ff5-bea3-a7be5eec2bbc" providerId="AD"/>
  <p188:author id="{45A5BF4A-79CF-094C-5A49-8F5E49E493A8}" name="Schmall, John" initials="SJ" userId="S::John.Schmall@ercot.com::f98f7ff2-2efd-46b1-a0be-6e7428f04ce8" providerId="AD"/>
  <p188:author id="{589DC168-78C1-DDF1-674F-BBBA7FBEB40B}" name="Gallo, Andrew" initials="GA" userId="S::Andrew.Gallo@ercot.com::cc58da07-39e6-4d6c-a067-ef04bd655513" providerId="AD"/>
  <p188:author id="{B26D2F69-58CA-BED0-CB81-B411BE637E61}" name="Rickerson, Woody" initials="RW" userId="S::woody.rickerson@ercot.com::4c3e11ff-1da2-4c35-b71e-7b91a6389016" providerId="AD"/>
  <p188:author id="{1E6A1C6D-95E2-9F58-4E53-AFEA81F9AAB2}" name="Solis, Stephen" initials="SS" userId="S::Stephen.Solis@ercot.com::4217e5b7-af20-42de-818f-e9ca39127043" providerId="AD"/>
  <p188:author id="{79884AAB-9EF0-6972-2455-CD9E7CA7FCA0}" name="Gallo, Andrew" initials="GA" userId="S::andrew.gallo@ercot.com::cc58da07-39e6-4d6c-a067-ef04bd655513" providerId="AD"/>
  <p188:author id="{575809B5-6CA8-E837-43EE-2C1B7D4EB6E0}" name="Dan Woodfin2" initials="DW2" userId="Dan Woodfin2" providerId="None"/>
  <p188:author id="{40DB8FD6-CA5D-1B0A-3489-5F753D80E76B}" name="Solis, Stephen" initials="SS" userId="S::stephen.solis@ercot.com::4217e5b7-af20-42de-818f-e9ca3912704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C41280"/>
    <a:srgbClr val="C1F7FF"/>
    <a:srgbClr val="00AE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8" d="100"/>
          <a:sy n="118" d="100"/>
        </p:scale>
        <p:origin x="1326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383" cy="471348"/>
          </a:xfrm>
          <a:prstGeom prst="rect">
            <a:avLst/>
          </a:prstGeom>
        </p:spPr>
        <p:txBody>
          <a:bodyPr vert="horz" lIns="92464" tIns="46232" rIns="92464" bIns="4623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2485" y="0"/>
            <a:ext cx="3078383" cy="471348"/>
          </a:xfrm>
          <a:prstGeom prst="rect">
            <a:avLst/>
          </a:prstGeom>
        </p:spPr>
        <p:txBody>
          <a:bodyPr vert="horz" lIns="92464" tIns="46232" rIns="92464" bIns="46232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128"/>
            <a:ext cx="3078383" cy="471348"/>
          </a:xfrm>
          <a:prstGeom prst="rect">
            <a:avLst/>
          </a:prstGeom>
        </p:spPr>
        <p:txBody>
          <a:bodyPr vert="horz" lIns="92464" tIns="46232" rIns="92464" bIns="4623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2485" y="8917128"/>
            <a:ext cx="3078383" cy="471348"/>
          </a:xfrm>
          <a:prstGeom prst="rect">
            <a:avLst/>
          </a:prstGeom>
        </p:spPr>
        <p:txBody>
          <a:bodyPr vert="horz" lIns="92464" tIns="46232" rIns="92464" bIns="46232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1" tIns="47111" rIns="94221" bIns="4711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0"/>
            <a:ext cx="3077739" cy="469424"/>
          </a:xfrm>
          <a:prstGeom prst="rect">
            <a:avLst/>
          </a:prstGeom>
        </p:spPr>
        <p:txBody>
          <a:bodyPr vert="horz" lIns="94221" tIns="47111" rIns="94221" bIns="47111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703263"/>
            <a:ext cx="4695825" cy="3521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1" tIns="47111" rIns="94221" bIns="4711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459526"/>
            <a:ext cx="5681980" cy="4224814"/>
          </a:xfrm>
          <a:prstGeom prst="rect">
            <a:avLst/>
          </a:prstGeom>
        </p:spPr>
        <p:txBody>
          <a:bodyPr vert="horz" lIns="94221" tIns="47111" rIns="94221" bIns="4711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1" tIns="47111" rIns="94221" bIns="4711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8917422"/>
            <a:ext cx="3077739" cy="469424"/>
          </a:xfrm>
          <a:prstGeom prst="rect">
            <a:avLst/>
          </a:prstGeom>
        </p:spPr>
        <p:txBody>
          <a:bodyPr vert="horz" lIns="94221" tIns="47111" rIns="94221" bIns="47111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3325" y="703263"/>
            <a:ext cx="4695825" cy="35210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19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414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4439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831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200">
                <a:solidFill>
                  <a:schemeClr val="tx1"/>
                </a:solidFill>
              </a:defRPr>
            </a:lvl3pPr>
            <a:lvl4pPr>
              <a:defRPr sz="21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27229" y="1634216"/>
            <a:ext cx="5204791" cy="415498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Nodal Operating Guide Revision Request (NOGRR) 245, Inverter-Based Resource (IBR) Ride-Through Requirements </a:t>
            </a:r>
          </a:p>
          <a:p>
            <a:endParaRPr lang="en-US" sz="2800" b="1" dirty="0">
              <a:solidFill>
                <a:schemeClr val="tx2"/>
              </a:solidFill>
            </a:endParaRPr>
          </a:p>
          <a:p>
            <a:r>
              <a:rPr lang="en-US" sz="2800" b="1" dirty="0">
                <a:solidFill>
                  <a:schemeClr val="tx2"/>
                </a:solidFill>
              </a:rPr>
              <a:t>ERCOT Update</a:t>
            </a:r>
          </a:p>
          <a:p>
            <a:endParaRPr lang="en-US" sz="2800" b="1" dirty="0">
              <a:solidFill>
                <a:schemeClr val="tx2"/>
              </a:solidFill>
            </a:endParaRPr>
          </a:p>
          <a:p>
            <a:r>
              <a:rPr lang="en-US" sz="2000" b="1" dirty="0">
                <a:solidFill>
                  <a:schemeClr val="tx2"/>
                </a:solidFill>
              </a:rPr>
              <a:t>Technical Advisory Committee </a:t>
            </a:r>
            <a:endParaRPr lang="en-US" sz="2000" b="1" dirty="0">
              <a:solidFill>
                <a:schemeClr val="tx2"/>
              </a:solidFill>
              <a:cs typeface="Arial"/>
            </a:endParaRPr>
          </a:p>
          <a:p>
            <a:r>
              <a:rPr lang="en-US" sz="2000" b="1" dirty="0">
                <a:solidFill>
                  <a:schemeClr val="tx2"/>
                </a:solidFill>
              </a:rPr>
              <a:t>July 31, 2024</a:t>
            </a:r>
            <a:endParaRPr lang="en-US" sz="2000" b="1" dirty="0">
              <a:solidFill>
                <a:schemeClr val="tx2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6918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BD268-4206-4FB7-9DCB-7C50C8A6C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 245 Update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0183FE-CE88-4328-A346-1A5AECC15D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7B6E3-C779-2BF0-5BC0-36EC715CD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996" y="914103"/>
            <a:ext cx="8816008" cy="5362410"/>
          </a:xfrm>
        </p:spPr>
        <p:txBody>
          <a:bodyPr lIns="91440" tIns="45720" rIns="91440" bIns="45720" anchor="t"/>
          <a:lstStyle/>
          <a:p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Prior to 6/17/24 Reliability &amp; Markets (R&amp;M) Committee Meeting: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Joint Commenters comments opposed TAC-recommended version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Joint Commenters informed ERCOT of their intent to appeal TAC-recommended version if ERCOT Board of Directors (ERCOT Board) sent it to PUCT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Appeal would delay the immediate benefits to system reliability of NOGRR245</a:t>
            </a:r>
          </a:p>
          <a:p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On 6/16/24, ERCOT filed comments requesting R&amp;M Committee recommend tabling NOGRR until a Special Meeting or regularly-scheduled August meetings to allow bifurcating the exemptions process and allow other clarifications to accommodate Joint Commenters</a:t>
            </a:r>
            <a:endParaRPr lang="en-US" sz="1800" strike="sngStrike" dirty="0">
              <a:solidFill>
                <a:srgbClr val="FF0000"/>
              </a:solidFill>
              <a:cs typeface="Arial"/>
            </a:endParaRPr>
          </a:p>
          <a:p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On 6/18/24, ERCOT Board tabled NOGRR 245 based on ERCOT comments</a:t>
            </a:r>
          </a:p>
        </p:txBody>
      </p:sp>
    </p:spTree>
    <p:extLst>
      <p:ext uri="{BB962C8B-B14F-4D97-AF65-F5344CB8AC3E}">
        <p14:creationId xmlns:p14="http://schemas.microsoft.com/office/powerpoint/2010/main" val="2426327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BD268-4206-4FB7-9DCB-7C50C8A6C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 245 Update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0183FE-CE88-4328-A346-1A5AECC15D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7B6E3-C779-2BF0-5BC0-36EC715CD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996" y="914103"/>
            <a:ext cx="8816008" cy="5362410"/>
          </a:xfrm>
        </p:spPr>
        <p:txBody>
          <a:bodyPr lIns="91440" tIns="45720" rIns="91440" bIns="45720" anchor="t"/>
          <a:lstStyle/>
          <a:p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ERCOT worked with Joint Commenters on revisions to: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Retain the near-term benefits of the TAC-endorsed NOGRR 245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Bifurcate the details of the exemption process and criteria to a subsequent NOGRR (including revisions to achieve bifurcation)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Provide clarifications, remove redundancy and correct errors</a:t>
            </a:r>
          </a:p>
          <a:p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ERCOT comments identify the specific reason for all changes to the TAC-recommended version</a:t>
            </a:r>
          </a:p>
          <a:p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ERCOT will recommend the ERCOT Board designate the subsequent NOGRR as Board Priority Revision Request with timeline to become effective no later than April 1, 2025 to coincide w/ deadline for submitting exemption requests  </a:t>
            </a:r>
          </a:p>
          <a:p>
            <a:pPr lvl="1"/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063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BD268-4206-4FB7-9DCB-7C50C8A6C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0183FE-CE88-4328-A346-1A5AECC15D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CBDB358-B2D2-5C1B-56E7-20F911E81E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939282"/>
            <a:ext cx="8153401" cy="3851379"/>
          </a:xfrm>
        </p:spPr>
        <p:txBody>
          <a:bodyPr lIns="91440" tIns="45720" rIns="91440" bIns="45720" anchor="t"/>
          <a:lstStyle/>
          <a:p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On 8/19/24, R&amp;M Committee to discuss</a:t>
            </a:r>
          </a:p>
          <a:p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On 8/20/24, ERCOT Board to consider approval</a:t>
            </a:r>
          </a:p>
          <a:p>
            <a:pPr lvl="1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ERCOT will present results of Request for Information associated with Market Notices M-C050124-01 and M-C050124-02 to maximize IBR and WGR ride-through capability</a:t>
            </a:r>
          </a:p>
          <a:p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After PUCT approval of NOGRR 245, ERCOT will file new NOGRR to develop exemption criteria as soon as possible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cs typeface="Arial"/>
            </a:endParaRPr>
          </a:p>
          <a:p>
            <a:pPr marL="0" indent="0">
              <a:buNone/>
            </a:pP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cs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6E1F68-6089-C6E6-4648-603BD68F799B}"/>
              </a:ext>
            </a:extLst>
          </p:cNvPr>
          <p:cNvSpPr txBox="1"/>
          <p:nvPr/>
        </p:nvSpPr>
        <p:spPr>
          <a:xfrm>
            <a:off x="342900" y="4790661"/>
            <a:ext cx="845820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Key Takeaway: </a:t>
            </a:r>
            <a:r>
              <a:rPr lang="en-US" sz="1600" dirty="0"/>
              <a:t>ERCOT continues to recommend REs with IBRs and non-IBR WGRs take all actions to verify and maximize ride-through capability ASAP to </a:t>
            </a:r>
            <a:r>
              <a:rPr lang="en-US" sz="1600"/>
              <a:t>try to prevent </a:t>
            </a:r>
            <a:r>
              <a:rPr lang="en-US" sz="1600" dirty="0"/>
              <a:t>a major reliability </a:t>
            </a:r>
            <a:r>
              <a:rPr lang="en-US" sz="1600"/>
              <a:t>event.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9015369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a7ed8af7-76ae-423b-9263-a456f780857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B875806B39642A9C2A454C4A37861" ma:contentTypeVersion="15" ma:contentTypeDescription="Create a new document." ma:contentTypeScope="" ma:versionID="17764e444479fa356ac44cd1eea8d704">
  <xsd:schema xmlns:xsd="http://www.w3.org/2001/XMLSchema" xmlns:xs="http://www.w3.org/2001/XMLSchema" xmlns:p="http://schemas.microsoft.com/office/2006/metadata/properties" xmlns:ns3="1a860eaa-bad6-43ff-bf24-d4eb29284f1d" xmlns:ns4="a7ed8af7-76ae-423b-9263-a456f7808571" targetNamespace="http://schemas.microsoft.com/office/2006/metadata/properties" ma:root="true" ma:fieldsID="085da53888a97010b9d3924fd3a7566c" ns3:_="" ns4:_="">
    <xsd:import namespace="1a860eaa-bad6-43ff-bf24-d4eb29284f1d"/>
    <xsd:import namespace="a7ed8af7-76ae-423b-9263-a456f780857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LengthInSecond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860eaa-bad6-43ff-bf24-d4eb29284f1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ed8af7-76ae-423b-9263-a456f780857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_activity" ma:index="18" nillable="true" ma:displayName="_activity" ma:hidden="true" ma:internalName="_activity">
      <xsd:simpleType>
        <xsd:restriction base="dms:Note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0" nillable="true" ma:displayName="MediaServiceSystemTags" ma:hidden="true" ma:internalName="MediaServiceSystemTags" ma:readOnly="true">
      <xsd:simpleType>
        <xsd:restriction base="dms:Note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a7ed8af7-76ae-423b-9263-a456f7808571"/>
    <ds:schemaRef ds:uri="1a860eaa-bad6-43ff-bf24-d4eb29284f1d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B2AF3A5-6B32-4AFE-BB08-DFC00DA5CF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860eaa-bad6-43ff-bf24-d4eb29284f1d"/>
    <ds:schemaRef ds:uri="a7ed8af7-76ae-423b-9263-a456f780857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6903</TotalTime>
  <Words>330</Words>
  <Application>Microsoft Office PowerPoint</Application>
  <PresentationFormat>On-screen Show (4:3)</PresentationFormat>
  <Paragraphs>33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1_Custom Design</vt:lpstr>
      <vt:lpstr>Office Theme</vt:lpstr>
      <vt:lpstr>PowerPoint Presentation</vt:lpstr>
      <vt:lpstr>NOGRR 245 Update</vt:lpstr>
      <vt:lpstr>NOGRR 245 Update</vt:lpstr>
      <vt:lpstr>Next Steps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ERCOT 072424</cp:lastModifiedBy>
  <cp:revision>2751</cp:revision>
  <cp:lastPrinted>2024-05-10T00:57:51Z</cp:lastPrinted>
  <dcterms:created xsi:type="dcterms:W3CDTF">2016-01-21T15:20:31Z</dcterms:created>
  <dcterms:modified xsi:type="dcterms:W3CDTF">2024-07-30T20:14:33Z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0x010100C12B875806B39642A9C2A454C4A37861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2023-10-24T22:21:41Z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8e893081-9e59-45ed-bff1-dcbfb94c3465</vt:lpwstr>
  </property>
  <property fmtid="{D5CDD505-2E9C-101B-9397-08002B2CF9AE}" pid="9" name="MSIP_Label_7084cbda-52b8-46fb-a7b7-cb5bd465ed85_ContentBits">
    <vt:lpwstr>0</vt:lpwstr>
  </property>
</Properties>
</file>