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496" r:id="rId13"/>
    <p:sldId id="503" r:id="rId14"/>
    <p:sldId id="504" r:id="rId15"/>
    <p:sldId id="505" r:id="rId16"/>
    <p:sldId id="502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2FE15F-B24D-923F-93DA-036D91E4413F}" name="Ahmed, Tanzila" initials="AT" userId="S::Tanzila.Ahmed@ercot.com::ea06b024-ef11-47eb-8d9d-0be56109653e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0" autoAdjust="0"/>
    <p:restoredTop sz="93420" autoAdjust="0"/>
  </p:normalViewPr>
  <p:slideViewPr>
    <p:cSldViewPr snapToGrid="0" showGuides="1">
      <p:cViewPr>
        <p:scale>
          <a:sx n="75" d="100"/>
          <a:sy n="75" d="100"/>
        </p:scale>
        <p:origin x="1435" y="21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Oncor Temple Area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July 31, 2024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 (Continued):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lvl="0"/>
            <a:r>
              <a:rPr lang="en-US" sz="1050" dirty="0"/>
              <a:t>Construct an Oncor-owned New Bell County 138-kV Switch with four 138-kV breakers in a ring bus arrangement near the existing Bell County Switch and establish a tie to the existing Bell County Switch substation</a:t>
            </a:r>
          </a:p>
          <a:p>
            <a:pPr lvl="0"/>
            <a:r>
              <a:rPr lang="en-US" sz="1050" dirty="0"/>
              <a:t>Convert the existing Seaton – Bob </a:t>
            </a:r>
            <a:r>
              <a:rPr lang="en-US" sz="1050" dirty="0" err="1"/>
              <a:t>Poage</a:t>
            </a:r>
            <a:r>
              <a:rPr lang="en-US" sz="1050" dirty="0"/>
              <a:t> – Temple Taylor Valley – Bell County Switch 69-kV transmission lines to 138-kV operational with normal and emergency ratings of 214 MVA or greater, approximately 17.7-mile</a:t>
            </a:r>
          </a:p>
          <a:p>
            <a:pPr lvl="0"/>
            <a:r>
              <a:rPr lang="en-US" sz="1050" dirty="0"/>
              <a:t>Upgrade the existing Temple North – Pepper Creek Switch 138-kV double-circuit transmission line with a normal and emergency ratings of 486 MVA or greater, 2.2-mile per-circuit.</a:t>
            </a:r>
          </a:p>
          <a:p>
            <a:pPr lvl="0"/>
            <a:r>
              <a:rPr lang="en-US" sz="1050" dirty="0"/>
              <a:t>Install two new 600 MVA 345/138-kV Autotransformers at the existing Salado Switch and connect the 138-kV and 345-kV at Salado Switch.</a:t>
            </a:r>
          </a:p>
          <a:p>
            <a:pPr lvl="0"/>
            <a:r>
              <a:rPr lang="en-US" sz="1050" dirty="0"/>
              <a:t>Construct a New Bell County 138-kV Switch with four 138-kV breakers in a ring bus arrangement near the existing Bell County Switch and establish a tie to the existing Bell County Switch substation. New Bell County 138-kV Switch to be interconnected as follows:</a:t>
            </a:r>
          </a:p>
          <a:p>
            <a:pPr lvl="1"/>
            <a:r>
              <a:rPr lang="en-US" sz="1050" dirty="0"/>
              <a:t>Keep the existing 345-kV double-circuit and the existing 345-kV line from Salado Switch – Knob Creek – Temple Switch but remove the existing 138-kV circuits from the existing 345-kV structures. </a:t>
            </a:r>
          </a:p>
          <a:p>
            <a:pPr lvl="1"/>
            <a:r>
              <a:rPr lang="en-US" sz="1050" dirty="0"/>
              <a:t>Construct a New New Bell County Switch – Boggy Creek Switch – Temple Switch 138-kV transmission lines on new double-circuit structure with one circuit in place, utilizing the existing ROW with a normal and emergency ratings of 614 MVA or greater, approximately 7.7-mile.</a:t>
            </a:r>
          </a:p>
          <a:p>
            <a:pPr lvl="1"/>
            <a:r>
              <a:rPr lang="en-US" sz="1050" dirty="0"/>
              <a:t>Construct a New Bell County Switch – Salado Switch 138-kV transmission line on new double-circuit structure with one circuit in place, utilizing the existing ROW, with normal and emergency ratings of 614 MVA or greater, approximately 7.8-mile</a:t>
            </a:r>
          </a:p>
          <a:p>
            <a:pPr lvl="1"/>
            <a:r>
              <a:rPr lang="en-US" sz="1050" dirty="0"/>
              <a:t>Establish a Bell County Switch – New Bell County 138-kV connection</a:t>
            </a:r>
          </a:p>
          <a:p>
            <a:pPr lvl="0"/>
            <a:r>
              <a:rPr lang="en-US" sz="1050" dirty="0"/>
              <a:t>Upgrade the existing Temple Switch – Temple Southeast – Scott &amp; White – Temple South – Belton 138-kV transmission lines with norming and emergency ratings of 486 MVA or greater, approximately 9.6-mile</a:t>
            </a:r>
          </a:p>
          <a:p>
            <a:pPr lvl="0"/>
            <a:r>
              <a:rPr lang="en-US" sz="1050" dirty="0"/>
              <a:t>Upgrade the existing Belton – Belton Southwest – Harker Heights South – Killeen Switch 138-kV transmission lines with normal and emergency ratings of 486 MVA or greater, approximately 17.2-mile</a:t>
            </a:r>
          </a:p>
          <a:p>
            <a:pPr lvl="0"/>
            <a:r>
              <a:rPr lang="en-US" sz="1050" dirty="0"/>
              <a:t>Upgrade the existing Belton – </a:t>
            </a:r>
            <a:r>
              <a:rPr lang="en-US" sz="1050" dirty="0" err="1"/>
              <a:t>Nolanville</a:t>
            </a:r>
            <a:r>
              <a:rPr lang="en-US" sz="1050" dirty="0"/>
              <a:t> – Harker Heights – Killeen Taft – Killeen Elms Rd – Killeen Switch 138-kV transmission lines with a norming and emergency ratings of 486 MVA or greater, approximately 19.8-mile.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181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 (Continued):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lvl="0"/>
            <a:r>
              <a:rPr lang="en-US" sz="1050" dirty="0"/>
              <a:t>Upgrade the existing Temple Elm Creek Switch – Temple North 138-kV double-circuit transmission line with a normal and emergency ratings of 486 MVA or greater, approximately 0.6-mile per-circuit.</a:t>
            </a:r>
          </a:p>
          <a:p>
            <a:pPr lvl="0"/>
            <a:r>
              <a:rPr lang="en-US" sz="1050" dirty="0"/>
              <a:t>Construct the new </a:t>
            </a:r>
            <a:r>
              <a:rPr lang="en-US" sz="1050" dirty="0" err="1"/>
              <a:t>Watercrest</a:t>
            </a:r>
            <a:r>
              <a:rPr lang="en-US" sz="1050" dirty="0"/>
              <a:t> 138-kV Switch substation near Killeen Ft. Hood Switch in a 4-breaker ring bus arrangement and install one capacitor bank consisting of 110.4 </a:t>
            </a:r>
            <a:r>
              <a:rPr lang="en-US" sz="1050" dirty="0" err="1"/>
              <a:t>Mvar</a:t>
            </a:r>
            <a:r>
              <a:rPr lang="en-US" sz="1050" dirty="0"/>
              <a:t> in three 36.8 </a:t>
            </a:r>
            <a:r>
              <a:rPr lang="en-US" sz="1050" dirty="0" err="1"/>
              <a:t>Mvar</a:t>
            </a:r>
            <a:r>
              <a:rPr lang="en-US" sz="1050" dirty="0"/>
              <a:t> stages.</a:t>
            </a:r>
          </a:p>
          <a:p>
            <a:pPr lvl="0"/>
            <a:r>
              <a:rPr lang="en-US" sz="1050" dirty="0"/>
              <a:t>Close the normally open Killeen Ft. Hood – Killen Park Tap Street 138-kV transmission line.</a:t>
            </a:r>
          </a:p>
          <a:p>
            <a:pPr lvl="0"/>
            <a:r>
              <a:rPr lang="en-US" sz="1050" dirty="0"/>
              <a:t>Upgrade the existing </a:t>
            </a:r>
            <a:r>
              <a:rPr lang="en-US" sz="1050" dirty="0" err="1"/>
              <a:t>Watercrest</a:t>
            </a:r>
            <a:r>
              <a:rPr lang="en-US" sz="1050" dirty="0"/>
              <a:t> Switch – Killeen Taft 138-kV transmission lines with a normal and emergency ratings of 614 MVA or greater, approximately 7.9-mile.</a:t>
            </a:r>
          </a:p>
          <a:p>
            <a:pPr lvl="0"/>
            <a:r>
              <a:rPr lang="en-US" sz="1050" dirty="0"/>
              <a:t>Upgrade the existing </a:t>
            </a:r>
            <a:r>
              <a:rPr lang="en-US" sz="1050" dirty="0" err="1"/>
              <a:t>Watercrest</a:t>
            </a:r>
            <a:r>
              <a:rPr lang="en-US" sz="1050" dirty="0"/>
              <a:t> Switch – Killeen Switch 138-kV transmission lines with a normal and emergency ratings of 493 MVA or greater, approximately 7.5-mile.</a:t>
            </a:r>
          </a:p>
          <a:p>
            <a:pPr lvl="0"/>
            <a:r>
              <a:rPr lang="en-US" sz="1050" dirty="0"/>
              <a:t>Upgrade the existing Temple Switch – Seaton 138-kV transmission line with a normal and emergency ratings of 486 MVA or greater, approximately 2.7-mile.</a:t>
            </a:r>
          </a:p>
          <a:p>
            <a:pPr lvl="0"/>
            <a:r>
              <a:rPr lang="en-US" sz="1050" dirty="0"/>
              <a:t>Expand and convert the existing Bob </a:t>
            </a:r>
            <a:r>
              <a:rPr lang="en-US" sz="1050" dirty="0" err="1"/>
              <a:t>Poage</a:t>
            </a:r>
            <a:r>
              <a:rPr lang="en-US" sz="1050" dirty="0"/>
              <a:t> 69-kV substation to 138/69-kV Switch substation and install a new 100 MVA 138/69-kV Autotransformer.</a:t>
            </a:r>
          </a:p>
          <a:p>
            <a:pPr lvl="0"/>
            <a:r>
              <a:rPr lang="en-US" sz="1050" dirty="0"/>
              <a:t>Convert the existing Temple Taylor Valley 69-kV substation to 138-kV substation.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48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B846A0F0-AA67-85E7-63A3-CF3FE27AA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11" y="805000"/>
            <a:ext cx="8624578" cy="52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dirty="0"/>
              <a:t>Oncor submitted the Oncor Temple Area Project for Regional Planning Group (RPG) review in January 2024</a:t>
            </a:r>
          </a:p>
          <a:p>
            <a:pPr marL="0" indent="0">
              <a:buNone/>
            </a:pP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176168" y="1860038"/>
            <a:ext cx="3463677" cy="402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This Tier 1 Oncor project submission was estimated to cost $120.7 million and will not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Addresses thermal violations in the Temple Area of Bell County 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ERCOT’s evaluation identified additional violations in the Killeen area and rest of Bell County, not addressed in the initial Oncor submission. ERCOT’s option is estimated to cost $272.6 million and will require a CCN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A05B469-7928-8789-76C1-40C7BE0435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1490" y="2042595"/>
            <a:ext cx="509771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3312952"/>
          </a:xfrm>
        </p:spPr>
        <p:txBody>
          <a:bodyPr/>
          <a:lstStyle/>
          <a:p>
            <a:r>
              <a:rPr lang="en-US" dirty="0"/>
              <a:t>ERCOT’s independent review verified reliability planning criteria violations in the Temple area, as seen in the Oncor submission and additional criteria violations in the Killeen area and rest of Bell County.</a:t>
            </a:r>
          </a:p>
          <a:p>
            <a:r>
              <a:rPr lang="en-US" dirty="0"/>
              <a:t>System improvement is needed to meet reliability planning criteria</a:t>
            </a:r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9B46DF80-0428-2EC2-1CFD-30D3F07AB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12324"/>
              </p:ext>
            </p:extLst>
          </p:nvPr>
        </p:nvGraphicFramePr>
        <p:xfrm>
          <a:off x="953232" y="3429000"/>
          <a:ext cx="7237535" cy="2533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3552">
                  <a:extLst>
                    <a:ext uri="{9D8B030D-6E8A-4147-A177-3AD203B41FA5}">
                      <a16:colId xmlns:a16="http://schemas.microsoft.com/office/drawing/2014/main" val="979127314"/>
                    </a:ext>
                  </a:extLst>
                </a:gridCol>
                <a:gridCol w="2739577">
                  <a:extLst>
                    <a:ext uri="{9D8B030D-6E8A-4147-A177-3AD203B41FA5}">
                      <a16:colId xmlns:a16="http://schemas.microsoft.com/office/drawing/2014/main" val="1636785386"/>
                    </a:ext>
                  </a:extLst>
                </a:gridCol>
                <a:gridCol w="2234406">
                  <a:extLst>
                    <a:ext uri="{9D8B030D-6E8A-4147-A177-3AD203B41FA5}">
                      <a16:colId xmlns:a16="http://schemas.microsoft.com/office/drawing/2014/main" val="204983309"/>
                    </a:ext>
                  </a:extLst>
                </a:gridCol>
              </a:tblGrid>
              <a:tr h="6727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Contingency 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Overloads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Voltage Violations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7547281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N-0 (P0)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154174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N-1 (P1, P2-1, P7)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7066459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G-1+N-1 (P3)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8373000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X-1+N-1 (P6-2)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Two 345/138-kV transformers,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18 miles of 138-kV 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285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89635"/>
            <a:ext cx="8534400" cy="284033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ERCOT analyzed eleven options and short-listed three options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Among the short-listed three options, Option 5A 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improves </a:t>
            </a:r>
            <a:r>
              <a:rPr lang="en-US" sz="2400" dirty="0">
                <a:solidFill>
                  <a:srgbClr val="5B677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long-term load serving </a:t>
            </a:r>
            <a:r>
              <a:rPr lang="en-US" sz="2400" dirty="0">
                <a:solidFill>
                  <a:srgbClr val="5B6770"/>
                </a:solidFill>
                <a:cs typeface="Times New Roman" panose="02020603050405020304" pitchFamily="18" charset="0"/>
              </a:rPr>
              <a:t>capability, </a:t>
            </a:r>
            <a:r>
              <a:rPr lang="en-US" sz="2400" dirty="0">
                <a:solidFill>
                  <a:schemeClr val="tx2"/>
                </a:solidFill>
              </a:rPr>
              <a:t>is the least cost solution and requires the least amount of CCN for the options that meet all of the ERCOT and NERC Reliability Criteria</a:t>
            </a:r>
            <a:endParaRPr lang="en-US" sz="2400" dirty="0">
              <a:solidFill>
                <a:srgbClr val="5B6770"/>
              </a:solidFill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Option 5A is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95BD40-67F7-9A1A-78FF-449A423C5E59}"/>
              </a:ext>
            </a:extLst>
          </p:cNvPr>
          <p:cNvSpPr>
            <a:spLocks/>
          </p:cNvSpPr>
          <p:nvPr/>
        </p:nvSpPr>
        <p:spPr>
          <a:xfrm>
            <a:off x="1250087" y="5856900"/>
            <a:ext cx="5886758" cy="383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 Cost estimates and CCN mileage were provided by TSPs</a:t>
            </a:r>
          </a:p>
          <a:p>
            <a:r>
              <a:rPr lang="en-US" sz="1100" dirty="0">
                <a:solidFill>
                  <a:schemeClr val="tx2"/>
                </a:solidFill>
              </a:rPr>
              <a:t>** The estimated cost does not include cost related to new CCN or land acquisition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52A55E7-51AC-2A9C-872A-AA9EDC2B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84552"/>
              </p:ext>
            </p:extLst>
          </p:nvPr>
        </p:nvGraphicFramePr>
        <p:xfrm>
          <a:off x="1250087" y="3629965"/>
          <a:ext cx="6278177" cy="222693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24890">
                  <a:extLst>
                    <a:ext uri="{9D8B030D-6E8A-4147-A177-3AD203B41FA5}">
                      <a16:colId xmlns:a16="http://schemas.microsoft.com/office/drawing/2014/main" val="1550814180"/>
                    </a:ext>
                  </a:extLst>
                </a:gridCol>
                <a:gridCol w="1204498">
                  <a:extLst>
                    <a:ext uri="{9D8B030D-6E8A-4147-A177-3AD203B41FA5}">
                      <a16:colId xmlns:a16="http://schemas.microsoft.com/office/drawing/2014/main" val="2810549253"/>
                    </a:ext>
                  </a:extLst>
                </a:gridCol>
                <a:gridCol w="1204498">
                  <a:extLst>
                    <a:ext uri="{9D8B030D-6E8A-4147-A177-3AD203B41FA5}">
                      <a16:colId xmlns:a16="http://schemas.microsoft.com/office/drawing/2014/main" val="477053640"/>
                    </a:ext>
                  </a:extLst>
                </a:gridCol>
                <a:gridCol w="944291">
                  <a:extLst>
                    <a:ext uri="{9D8B030D-6E8A-4147-A177-3AD203B41FA5}">
                      <a16:colId xmlns:a16="http://schemas.microsoft.com/office/drawing/2014/main" val="66070669"/>
                    </a:ext>
                  </a:extLst>
                </a:gridCol>
              </a:tblGrid>
              <a:tr h="3071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Option 4A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Option 5A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Option 7A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18051550"/>
                  </a:ext>
                </a:extLst>
              </a:tr>
              <a:tr h="19194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Addresses the project needs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Yes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Yes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23452940"/>
                  </a:ext>
                </a:extLst>
              </a:tr>
              <a:tr h="3071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Meets ERCOT and NERC Reliability Criteria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Yes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39604227"/>
                  </a:ext>
                </a:extLst>
              </a:tr>
              <a:tr h="3071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Improves Long-term Load Serving Capability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Yes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strike="noStrike" dirty="0">
                          <a:effectLst/>
                        </a:rPr>
                        <a:t>Yes</a:t>
                      </a:r>
                      <a:endParaRPr lang="en-US" sz="900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73512067"/>
                  </a:ext>
                </a:extLst>
              </a:tr>
              <a:tr h="3071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CCN Required (~miles)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Yes (15.4)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 (15.4)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 (23.4)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11404279"/>
                  </a:ext>
                </a:extLst>
              </a:tr>
              <a:tr h="3071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Expected ISD (Month Year)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December 2028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December 2028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085048085"/>
                  </a:ext>
                </a:extLst>
              </a:tr>
              <a:tr h="3071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strike="noStrike" dirty="0">
                          <a:effectLst/>
                        </a:rPr>
                        <a:t>Construction Feasibility </a:t>
                      </a:r>
                      <a:r>
                        <a:rPr lang="en-US" sz="900" dirty="0">
                          <a:effectLst/>
                        </a:rPr>
                        <a:t>(Based on TSP assessment)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Yes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4105844"/>
                  </a:ext>
                </a:extLst>
              </a:tr>
              <a:tr h="19194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Capital Cost Estimates* (~$M)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257.6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272.6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329.3**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70348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5A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Option 5A </a:t>
            </a:r>
            <a:r>
              <a:rPr lang="en-US" sz="2000" dirty="0"/>
              <a:t>did not cause any new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</a:t>
            </a:r>
            <a:r>
              <a:rPr lang="en-US" sz="2000" dirty="0">
                <a:solidFill>
                  <a:schemeClr val="tx2"/>
                </a:solidFill>
              </a:rPr>
              <a:t>project </a:t>
            </a:r>
            <a:r>
              <a:rPr lang="en-US" sz="2000" dirty="0"/>
              <a:t>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Based on the review, ERCOT will recommend the Board endorse Option 5A to address reliability needs in the Bell County area</a:t>
            </a:r>
          </a:p>
          <a:p>
            <a:pPr>
              <a:spcAft>
                <a:spcPts val="600"/>
              </a:spcAft>
            </a:pPr>
            <a:r>
              <a:rPr lang="en-US" dirty="0"/>
              <a:t>TSP expects to implement the upgrades by December 2028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2"/>
                </a:solidFill>
              </a:rPr>
              <a:t>Estimated Capital Cost: $272.6 million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lvl="0"/>
            <a:r>
              <a:rPr lang="en-US" sz="1050" dirty="0"/>
              <a:t>Install a second 345/138-kV autotransformer with nameplate rating of 600 MVA at Temple Pecan Creek Switch and loop the existing </a:t>
            </a:r>
            <a:r>
              <a:rPr lang="en-US" sz="1050" dirty="0" err="1"/>
              <a:t>Bellfalls</a:t>
            </a:r>
            <a:r>
              <a:rPr lang="en-US" sz="1050" dirty="0"/>
              <a:t> Switch – Temple Switch 345-kV transmission line into the Temple Pecan Creek 345-kV Switch by installing three new 345-kV circuit breakers in the existing 345-kV ring bus arrangement and three new 138-kV circuit breakers in the existing 138-kV breaker-and-a-half arrangement. Replace all existing 40 kA, 138-kV circuit breakers at Temple Pecan Creek Switch with 63 kA circuit breakers</a:t>
            </a:r>
          </a:p>
          <a:p>
            <a:pPr lvl="0"/>
            <a:r>
              <a:rPr lang="en-US" sz="1050" dirty="0"/>
              <a:t>Install a second 345/138-kV autotransformer with nameplate rating of 600 MVA at Temple Switch and rebuild the Temple 345/138-kV Switch with eleven 345-kV circuit breakers in a breaker-and-a-half arrangement and sixteen 138-kV circuit breakers in a breaker-and-a-half arrangement</a:t>
            </a:r>
          </a:p>
          <a:p>
            <a:pPr lvl="0"/>
            <a:r>
              <a:rPr lang="en-US" sz="1050" dirty="0"/>
              <a:t>Replace nine of the existing 40 kA, 138-kV circuit breakers at Temple Elm Creek Switch with 63 kA circuit breakers</a:t>
            </a:r>
          </a:p>
          <a:p>
            <a:pPr lvl="0"/>
            <a:r>
              <a:rPr lang="en-US" sz="1050" dirty="0"/>
              <a:t>Upgrade the existing Temple Pecan Creek Switch – Temple Elm Creek Switch 138-kV double-circuit transmission line with normal and emergency ratings of 493 MVA or greater, approximately 5.0-mile</a:t>
            </a:r>
          </a:p>
          <a:p>
            <a:pPr lvl="0"/>
            <a:r>
              <a:rPr lang="en-US" sz="1050" dirty="0"/>
              <a:t>Install a second circuit on the vacant position of the existing Temple Switch – Temple Pecan Creek Switch 138-kV double-circuit capable line with normal and emergency ratings of 486 MVA or greater, approximately 4.4-mile</a:t>
            </a:r>
          </a:p>
          <a:p>
            <a:r>
              <a:rPr lang="en-US" sz="1050" dirty="0"/>
              <a:t>Construct a new Boggy Creek 138/69-kV Switch approximately 3.58 miles south of the existing Temple 138-kV Substation. Install seven 138-kV breakers in breaker-and-a-half arrangement and two 69-kV breakers in single bus arrangement. Relocated the existing 138/69-kV autotransformer from Temple Switch to the new Boggy Creek Switch</a:t>
            </a:r>
          </a:p>
          <a:p>
            <a:r>
              <a:rPr lang="en-US" sz="1050" dirty="0"/>
              <a:t>Boggy Creek 138-kV Switch to be interconnected as follows:</a:t>
            </a:r>
          </a:p>
          <a:p>
            <a:pPr lvl="1"/>
            <a:r>
              <a:rPr lang="en-US" sz="1050" dirty="0"/>
              <a:t>Install a new 69-kV transmission line on the vacant sides of the existing double-circuit capable structures of Taylor Switch – Temple Switch and Bob </a:t>
            </a:r>
            <a:r>
              <a:rPr lang="en-US" sz="1050" dirty="0" err="1"/>
              <a:t>Poage</a:t>
            </a:r>
            <a:r>
              <a:rPr lang="en-US" sz="1050" dirty="0"/>
              <a:t> – Seaton 69-kV transmission lines and connect the new 69-kV line to Minerva Switch at STR 3/5 to establish the Boggy Creek Switch – Minerva Switch 69-kV transmission line </a:t>
            </a:r>
          </a:p>
          <a:p>
            <a:pPr lvl="1"/>
            <a:r>
              <a:rPr lang="en-US" sz="1050" dirty="0"/>
              <a:t>Establish the new Boggy Creek Switch – Temple Switch 138-kV transmission line by converting the 69-kV line between Boggy Creek Switch and Temple Switch to 138-kV operation</a:t>
            </a:r>
          </a:p>
          <a:p>
            <a:pPr lvl="1"/>
            <a:r>
              <a:rPr lang="en-US" sz="1050" dirty="0"/>
              <a:t>Establish a normally open disconnect switch at Temple on the newly established Boggy Creek Switch – Temple Switch 138-kV transmission line with norming and emergency ratings of 197 MVA or greater, approximately 5.0-mile</a:t>
            </a:r>
          </a:p>
          <a:p>
            <a:pPr lvl="1"/>
            <a:r>
              <a:rPr lang="en-US" sz="1050" dirty="0"/>
              <a:t>Disconnect the existing Temple Switch – Minerva Switch 69-kV at STR 3/5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1288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25166</TotalTime>
  <Words>1605</Words>
  <Application>Microsoft Office PowerPoint</Application>
  <PresentationFormat>On-screen Show (4:3)</PresentationFormat>
  <Paragraphs>140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ERCOT Recommendation</vt:lpstr>
      <vt:lpstr>ERCOT Recommendation:</vt:lpstr>
      <vt:lpstr>ERCOT Recommendation (Continued):</vt:lpstr>
      <vt:lpstr>ERCOT Recommendation (Continued):</vt:lpstr>
      <vt:lpstr>ERCOT Recommendation: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Ahmed, Tanzila</cp:lastModifiedBy>
  <cp:revision>427</cp:revision>
  <cp:lastPrinted>2016-01-21T20:53:15Z</cp:lastPrinted>
  <dcterms:created xsi:type="dcterms:W3CDTF">2016-01-21T15:20:31Z</dcterms:created>
  <dcterms:modified xsi:type="dcterms:W3CDTF">2024-07-23T16:26:54Z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