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7"/>
  </p:notesMasterIdLst>
  <p:handoutMasterIdLst>
    <p:handoutMasterId r:id="rId8"/>
  </p:handoutMasterIdLst>
  <p:sldIdLst>
    <p:sldId id="270" r:id="rId4"/>
    <p:sldId id="573" r:id="rId5"/>
    <p:sldId id="267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86951" autoAdjust="0"/>
  </p:normalViewPr>
  <p:slideViewPr>
    <p:cSldViewPr snapToGrid="0">
      <p:cViewPr varScale="1">
        <p:scale>
          <a:sx n="74" d="100"/>
          <a:sy n="74" d="100"/>
        </p:scale>
        <p:origin x="1603" y="77"/>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7/31/2024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7/31/2024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RMC Slide: </a:t>
            </a:r>
          </a:p>
          <a:p>
            <a:r>
              <a:rPr lang="en-US" dirty="0"/>
              <a:t>https://www.ercot.com/files/docs/2024/02/19/6.1%20PUCT%20Remand%20of%20NPRR1186_Improvements%20Prior%20to%20the%20RTC%20B%20Project%20for%20Better%20ESR%20State%20of%20Charge%20Awareness_Accounting%20and%20Monitoring.pdf</a:t>
            </a:r>
          </a:p>
          <a:p>
            <a:endParaRPr lang="en-US" dirty="0"/>
          </a:p>
          <a:p>
            <a:r>
              <a:rPr lang="en-US" dirty="0"/>
              <a:t>WMS Slide:</a:t>
            </a:r>
          </a:p>
          <a:p>
            <a:r>
              <a:rPr lang="en-US" dirty="0"/>
              <a:t>https://www.ercot.com/files/docs/2024/07/08/05-as_provision_and_perfomance_related_to_insufficient_soc_report_template_v2b.pptx</a:t>
            </a:r>
          </a:p>
          <a:p>
            <a:endParaRPr lang="en-US" dirty="0"/>
          </a:p>
          <a:p>
            <a:r>
              <a:rPr lang="en-US" dirty="0"/>
              <a:t>WMWG Slide:</a:t>
            </a:r>
          </a:p>
          <a:p>
            <a:r>
              <a:rPr lang="en-US" dirty="0"/>
              <a:t>https://www.ercot.com/files/docs/2024/07/23/as_provision_and_perfomance_related_to_insufficient_soc_report_template_v3-3.pptx</a:t>
            </a:r>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89157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4120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2/19/6.1%20PUCT%20Remand%20of%20NPRR1186_Improvements%20Prior%20to%20the%20RTC%20B%20Project%20for%20Better%20ESR%20State%20of%20Charge%20Awareness_Accounting%20and%20Monitoring.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ercot.com/files/docs/2024/07/23/as_provision_and_perfomance_related_to_insufficient_soc_report_template_v3-3.pptx" TargetMode="External"/><Relationship Id="rId4" Type="http://schemas.openxmlformats.org/officeDocument/2006/relationships/hyperlink" Target="https://www.ercot.com/files/docs/2024/07/08/05-as_provision_and_perfomance_related_to_insufficient_soc_report_template_v2b.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Update on </a:t>
            </a:r>
          </a:p>
          <a:p>
            <a:r>
              <a:rPr lang="en-US" dirty="0">
                <a:effectLst/>
              </a:rPr>
              <a:t>State of Charge (SOC)</a:t>
            </a:r>
          </a:p>
          <a:p>
            <a:r>
              <a:rPr lang="en-US" dirty="0">
                <a:effectLst/>
              </a:rPr>
              <a:t>Monitoring</a:t>
            </a:r>
            <a:endParaRPr lang="en-US" dirty="0"/>
          </a:p>
        </p:txBody>
      </p:sp>
      <p:sp>
        <p:nvSpPr>
          <p:cNvPr id="3" name="Text Placeholder 2"/>
          <p:cNvSpPr>
            <a:spLocks noGrp="1"/>
          </p:cNvSpPr>
          <p:nvPr>
            <p:ph type="body" sz="quarter" idx="3"/>
          </p:nvPr>
        </p:nvSpPr>
        <p:spPr/>
        <p:txBody>
          <a:bodyPr/>
          <a:lstStyle/>
          <a:p>
            <a:r>
              <a:rPr lang="en-US" dirty="0"/>
              <a:t>Technical Advisory Committee (TAC)</a:t>
            </a:r>
          </a:p>
          <a:p>
            <a:r>
              <a:rPr lang="en-US" dirty="0"/>
              <a:t>July 31, 2024</a:t>
            </a:r>
          </a:p>
        </p:txBody>
      </p:sp>
      <p:sp>
        <p:nvSpPr>
          <p:cNvPr id="4" name="Text Placeholder 3"/>
          <p:cNvSpPr>
            <a:spLocks noGrp="1"/>
          </p:cNvSpPr>
          <p:nvPr>
            <p:ph type="body" sz="quarter" idx="10"/>
          </p:nvPr>
        </p:nvSpPr>
        <p:spPr/>
        <p:txBody>
          <a:bodyPr/>
          <a:lstStyle/>
          <a:p>
            <a:r>
              <a:rPr lang="en-US" dirty="0"/>
              <a:t>Nitika Mago</a:t>
            </a:r>
          </a:p>
          <a:p>
            <a:r>
              <a:rPr lang="en-US" dirty="0"/>
              <a:t>ERCOT Operations Planning</a:t>
            </a:r>
          </a:p>
        </p:txBody>
      </p:sp>
    </p:spTree>
    <p:extLst>
      <p:ext uri="{BB962C8B-B14F-4D97-AF65-F5344CB8AC3E}">
        <p14:creationId xmlns:p14="http://schemas.microsoft.com/office/powerpoint/2010/main" val="218805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0761676-2B9E-948E-FEB4-E0A571CAED90}"/>
              </a:ext>
            </a:extLst>
          </p:cNvPr>
          <p:cNvSpPr>
            <a:spLocks noGrp="1"/>
          </p:cNvSpPr>
          <p:nvPr>
            <p:ph type="title"/>
          </p:nvPr>
        </p:nvSpPr>
        <p:spPr/>
        <p:txBody>
          <a:bodyPr/>
          <a:lstStyle/>
          <a:p>
            <a:r>
              <a:rPr lang="en-US" sz="2800" dirty="0"/>
              <a:t>SOC Reporting: Introduction &amp; Update</a:t>
            </a:r>
          </a:p>
        </p:txBody>
      </p:sp>
      <p:sp>
        <p:nvSpPr>
          <p:cNvPr id="9" name="Content Placeholder 8">
            <a:extLst>
              <a:ext uri="{FF2B5EF4-FFF2-40B4-BE49-F238E27FC236}">
                <a16:creationId xmlns:a16="http://schemas.microsoft.com/office/drawing/2014/main" id="{F8A12FA5-95CC-EEC2-E4E9-8B6CCBA92009}"/>
              </a:ext>
            </a:extLst>
          </p:cNvPr>
          <p:cNvSpPr>
            <a:spLocks noGrp="1"/>
          </p:cNvSpPr>
          <p:nvPr>
            <p:ph idx="1"/>
          </p:nvPr>
        </p:nvSpPr>
        <p:spPr/>
        <p:txBody>
          <a:bodyPr/>
          <a:lstStyle/>
          <a:p>
            <a:pPr marL="0" indent="0">
              <a:buNone/>
            </a:pPr>
            <a:r>
              <a:rPr lang="en-US" sz="1400" b="1" i="1" dirty="0">
                <a:solidFill>
                  <a:schemeClr val="accent6"/>
                </a:solidFill>
              </a:rPr>
              <a:t>Recap</a:t>
            </a:r>
          </a:p>
          <a:p>
            <a:r>
              <a:rPr lang="en-US" sz="1400" dirty="0"/>
              <a:t>During the PUCT’s discussion of NPRR 1186 at the January 18,2024 Open Meeting, Commissioners expressed interest in having ERCOT regularly report the sufficiency of SOC for Energy Storage Resources (ESRs) that have been designated to carry an Ancillary Service (AS) responsibility. </a:t>
            </a:r>
          </a:p>
          <a:p>
            <a:pPr lvl="1"/>
            <a:r>
              <a:rPr lang="en-US" sz="1400" dirty="0"/>
              <a:t>During discussions related to NPRR1186/1209 at the January 24, 2024 TAC Meeting (prior to ERCOT Board of Director’s (</a:t>
            </a:r>
            <a:r>
              <a:rPr lang="en-US" sz="1400" dirty="0" err="1"/>
              <a:t>BoD’s</a:t>
            </a:r>
            <a:r>
              <a:rPr lang="en-US" sz="1400" dirty="0"/>
              <a:t>) February meeting), TAC members had also expressed interest in understanding  specifics of analysis/reporting that would be conducted in response to the PUC discussion.</a:t>
            </a:r>
          </a:p>
          <a:p>
            <a:r>
              <a:rPr lang="en-US" sz="1400" dirty="0"/>
              <a:t>During discussion on NPRR1186/1209, at the February 26, 2024 Reliability and Markets (R&amp;M) Subcommittee meeting, ERCOT </a:t>
            </a:r>
            <a:r>
              <a:rPr lang="en-US" sz="1400" dirty="0">
                <a:hlinkClick r:id="rId3"/>
              </a:rPr>
              <a:t>shared high level approach</a:t>
            </a:r>
            <a:r>
              <a:rPr lang="en-US" sz="1400" dirty="0"/>
              <a:t> for building this SOC reporting. </a:t>
            </a:r>
          </a:p>
          <a:p>
            <a:pPr lvl="1"/>
            <a:r>
              <a:rPr lang="en-US" sz="1400" dirty="0"/>
              <a:t>R&amp;M Subcommittee additionally requested regular reporting on how all resource types were meeting their Ancillary Service obligations in Real Time. </a:t>
            </a:r>
          </a:p>
          <a:p>
            <a:pPr marL="0" indent="0">
              <a:buNone/>
            </a:pPr>
            <a:r>
              <a:rPr lang="en-US" sz="1400" b="1" i="1" dirty="0">
                <a:solidFill>
                  <a:schemeClr val="accent6"/>
                </a:solidFill>
              </a:rPr>
              <a:t>Update</a:t>
            </a:r>
          </a:p>
          <a:p>
            <a:r>
              <a:rPr lang="en-US" sz="1400" dirty="0"/>
              <a:t>ERCOT has developed a template of analysis to monitor (1) shortfalls in provision of AS due to </a:t>
            </a:r>
            <a:r>
              <a:rPr lang="en-US" sz="1400" dirty="0">
                <a:solidFill>
                  <a:schemeClr val="tx2"/>
                </a:solidFill>
              </a:rPr>
              <a:t>insufficient SOC and (2) inadequate response (frequency response or dispatch) during deployment events due to low or insufficient SOC</a:t>
            </a:r>
            <a:r>
              <a:rPr lang="en-US" sz="1400" dirty="0"/>
              <a:t>. </a:t>
            </a:r>
          </a:p>
          <a:p>
            <a:pPr lvl="1"/>
            <a:r>
              <a:rPr lang="en-US" sz="1400" dirty="0"/>
              <a:t>ERCOT presented the proposed template at the July 10, 2024 Wholesale Market Subcommittee (WMS) meeting (</a:t>
            </a:r>
            <a:r>
              <a:rPr lang="en-US" sz="1400" dirty="0">
                <a:hlinkClick r:id="rId4"/>
              </a:rPr>
              <a:t>link</a:t>
            </a:r>
            <a:r>
              <a:rPr lang="en-US" sz="1400" dirty="0"/>
              <a:t>) and July 23, 2024 Wholesale Market Working Group (WMWG) meeting (</a:t>
            </a:r>
            <a:r>
              <a:rPr lang="en-US" sz="1400" dirty="0">
                <a:hlinkClick r:id="rId5"/>
              </a:rPr>
              <a:t>link</a:t>
            </a:r>
            <a:r>
              <a:rPr lang="en-US" sz="1400" dirty="0"/>
              <a:t>). </a:t>
            </a:r>
            <a:r>
              <a:rPr lang="en-US" sz="1400"/>
              <a:t>ERCOT will refine the analysis based on stakeholder feedback as appropriate and continue providing updates on this analysis to WMWG on a monthly basis.</a:t>
            </a:r>
          </a:p>
          <a:p>
            <a:endParaRPr lang="en-US" sz="800" dirty="0"/>
          </a:p>
          <a:p>
            <a:r>
              <a:rPr lang="en-US" sz="1400" dirty="0"/>
              <a:t>ERCOT has also developed a template for the additional reporting that the R&amp;M Subcommittee requested. Next slide contains a preview of that analysis.</a:t>
            </a:r>
          </a:p>
          <a:p>
            <a:endParaRPr lang="en-US" dirty="0"/>
          </a:p>
        </p:txBody>
      </p:sp>
      <p:sp>
        <p:nvSpPr>
          <p:cNvPr id="2" name="Slide Number Placeholder 1">
            <a:extLst>
              <a:ext uri="{FF2B5EF4-FFF2-40B4-BE49-F238E27FC236}">
                <a16:creationId xmlns:a16="http://schemas.microsoft.com/office/drawing/2014/main" id="{0D65342A-9519-3404-B951-57EE01D67ABA}"/>
              </a:ext>
            </a:extLst>
          </p:cNvPr>
          <p:cNvSpPr>
            <a:spLocks noGrp="1"/>
          </p:cNvSpPr>
          <p:nvPr>
            <p:ph type="sldNum" sz="quarter" idx="4"/>
          </p:nvPr>
        </p:nvSpPr>
        <p:spPr/>
        <p:txBody>
          <a:bodyPr/>
          <a:lstStyle/>
          <a:p>
            <a:fld id="{0E7085C4-D6A8-46D9-A1BA-F87C2DEFFCDB}" type="slidenum">
              <a:rPr lang="en-US" smtClean="0"/>
              <a:pPr/>
              <a:t>2</a:t>
            </a:fld>
            <a:endParaRPr lang="en-US" dirty="0"/>
          </a:p>
        </p:txBody>
      </p:sp>
    </p:spTree>
    <p:extLst>
      <p:ext uri="{BB962C8B-B14F-4D97-AF65-F5344CB8AC3E}">
        <p14:creationId xmlns:p14="http://schemas.microsoft.com/office/powerpoint/2010/main" val="1289503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1721916-31DC-E296-1A18-DDF3899D8FB3}"/>
              </a:ext>
            </a:extLst>
          </p:cNvPr>
          <p:cNvSpPr>
            <a:spLocks noGrp="1"/>
          </p:cNvSpPr>
          <p:nvPr>
            <p:ph idx="13"/>
          </p:nvPr>
        </p:nvSpPr>
        <p:spPr/>
        <p:txBody>
          <a:bodyPr/>
          <a:lstStyle/>
          <a:p>
            <a:endParaRPr lang="en-US" dirty="0"/>
          </a:p>
        </p:txBody>
      </p:sp>
      <p:sp>
        <p:nvSpPr>
          <p:cNvPr id="14" name="Content Placeholder 13">
            <a:extLst>
              <a:ext uri="{FF2B5EF4-FFF2-40B4-BE49-F238E27FC236}">
                <a16:creationId xmlns:a16="http://schemas.microsoft.com/office/drawing/2014/main" id="{1DBC7C76-020A-E7F3-5DDA-978511C5F70A}"/>
              </a:ext>
            </a:extLst>
          </p:cNvPr>
          <p:cNvSpPr>
            <a:spLocks noGrp="1"/>
          </p:cNvSpPr>
          <p:nvPr>
            <p:ph idx="1"/>
          </p:nvPr>
        </p:nvSpPr>
        <p:spPr>
          <a:xfrm>
            <a:off x="301753" y="815581"/>
            <a:ext cx="4206240" cy="5064627"/>
          </a:xfrm>
        </p:spPr>
        <p:txBody>
          <a:bodyPr/>
          <a:lstStyle/>
          <a:p>
            <a:endParaRPr lang="en-US" dirty="0"/>
          </a:p>
        </p:txBody>
      </p:sp>
      <p:sp>
        <p:nvSpPr>
          <p:cNvPr id="7" name="TextBox 6">
            <a:extLst>
              <a:ext uri="{FF2B5EF4-FFF2-40B4-BE49-F238E27FC236}">
                <a16:creationId xmlns:a16="http://schemas.microsoft.com/office/drawing/2014/main" id="{9F6E67C6-690D-AD84-4B78-10E4F2FCEB80}"/>
              </a:ext>
            </a:extLst>
          </p:cNvPr>
          <p:cNvSpPr txBox="1"/>
          <p:nvPr/>
        </p:nvSpPr>
        <p:spPr>
          <a:xfrm>
            <a:off x="2213880" y="6257836"/>
            <a:ext cx="6930120" cy="600164"/>
          </a:xfrm>
          <a:prstGeom prst="rect">
            <a:avLst/>
          </a:prstGeom>
          <a:noFill/>
        </p:spPr>
        <p:txBody>
          <a:bodyPr wrap="square" rtlCol="0">
            <a:spAutoFit/>
          </a:bodyPr>
          <a:lstStyle/>
          <a:p>
            <a:r>
              <a:rPr lang="en-US" sz="1100" i="1" dirty="0">
                <a:solidFill>
                  <a:schemeClr val="accent6"/>
                </a:solidFill>
              </a:rPr>
              <a:t>*June data: 6/28/2024 - 6/30/2024. **July data: 7/1/2024 - 7/25/2024. ***Capacity data (MW) is plotted on primary y-axis and percentage shortfall (%) is plotted on secondary y-axis. Percentages in both graphs are based on total AS procured.</a:t>
            </a:r>
          </a:p>
        </p:txBody>
      </p:sp>
      <p:sp>
        <p:nvSpPr>
          <p:cNvPr id="4" name="Slide Number Placeholder 3">
            <a:extLst>
              <a:ext uri="{FF2B5EF4-FFF2-40B4-BE49-F238E27FC236}">
                <a16:creationId xmlns:a16="http://schemas.microsoft.com/office/drawing/2014/main" id="{8658AEC9-D7D6-4305-CE65-3EA918BF384B}"/>
              </a:ext>
            </a:extLst>
          </p:cNvPr>
          <p:cNvSpPr>
            <a:spLocks noGrp="1"/>
          </p:cNvSpPr>
          <p:nvPr>
            <p:ph type="sldNum" sz="quarter" idx="10"/>
          </p:nvPr>
        </p:nvSpPr>
        <p:spPr/>
        <p:txBody>
          <a:bodyPr/>
          <a:lstStyle/>
          <a:p>
            <a:fld id="{1D93BD3E-1E9A-4970-A6F7-E7AC52762E0C}" type="slidenum">
              <a:rPr lang="en-US" smtClean="0"/>
              <a:pPr/>
              <a:t>3</a:t>
            </a:fld>
            <a:endParaRPr lang="en-US"/>
          </a:p>
        </p:txBody>
      </p:sp>
      <p:sp>
        <p:nvSpPr>
          <p:cNvPr id="2" name="Title 1">
            <a:extLst>
              <a:ext uri="{FF2B5EF4-FFF2-40B4-BE49-F238E27FC236}">
                <a16:creationId xmlns:a16="http://schemas.microsoft.com/office/drawing/2014/main" id="{0DA91C68-D5C5-6D7A-5BE9-81B218841C70}"/>
              </a:ext>
            </a:extLst>
          </p:cNvPr>
          <p:cNvSpPr>
            <a:spLocks noGrp="1"/>
          </p:cNvSpPr>
          <p:nvPr>
            <p:ph type="title"/>
          </p:nvPr>
        </p:nvSpPr>
        <p:spPr/>
        <p:txBody>
          <a:bodyPr/>
          <a:lstStyle/>
          <a:p>
            <a:r>
              <a:rPr lang="en-US" sz="2400"/>
              <a:t>Additional Reporting: </a:t>
            </a:r>
            <a:r>
              <a:rPr lang="en-US" sz="2400" dirty="0"/>
              <a:t>AS MW Shortfall Analysis</a:t>
            </a:r>
          </a:p>
        </p:txBody>
      </p:sp>
      <p:cxnSp>
        <p:nvCxnSpPr>
          <p:cNvPr id="10" name="Straight Connector 9">
            <a:extLst>
              <a:ext uri="{FF2B5EF4-FFF2-40B4-BE49-F238E27FC236}">
                <a16:creationId xmlns:a16="http://schemas.microsoft.com/office/drawing/2014/main" id="{17F83B14-42A9-0FDB-E8D0-BA49EE9E7976}"/>
              </a:ext>
            </a:extLst>
          </p:cNvPr>
          <p:cNvCxnSpPr>
            <a:cxnSpLocks/>
            <a:stCxn id="2" idx="2"/>
          </p:cNvCxnSpPr>
          <p:nvPr/>
        </p:nvCxnSpPr>
        <p:spPr>
          <a:xfrm>
            <a:off x="4610100" y="762000"/>
            <a:ext cx="0" cy="43393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58DB287-3BDB-F01D-B17E-F8E7EF6F61D5}"/>
              </a:ext>
            </a:extLst>
          </p:cNvPr>
          <p:cNvSpPr txBox="1"/>
          <p:nvPr/>
        </p:nvSpPr>
        <p:spPr>
          <a:xfrm>
            <a:off x="609599" y="5132853"/>
            <a:ext cx="7924802" cy="1077218"/>
          </a:xfrm>
          <a:prstGeom prst="rect">
            <a:avLst/>
          </a:prstGeom>
          <a:solidFill>
            <a:schemeClr val="accent1">
              <a:lumMod val="20000"/>
              <a:lumOff val="80000"/>
            </a:schemeClr>
          </a:solidFill>
          <a:ln w="28575">
            <a:solidFill>
              <a:schemeClr val="accent1"/>
            </a:solidFill>
          </a:ln>
        </p:spPr>
        <p:txBody>
          <a:bodyPr wrap="square" lIns="91440" tIns="45720" rIns="91440" bIns="45720" rtlCol="0" anchor="t">
            <a:spAutoFit/>
          </a:bodyPr>
          <a:lstStyle/>
          <a:p>
            <a:r>
              <a:rPr lang="en-US" sz="1600" b="1" dirty="0">
                <a:solidFill>
                  <a:prstClr val="black"/>
                </a:solidFill>
                <a:latin typeface="Arial" panose="020B0604020202020204"/>
              </a:rPr>
              <a:t>Key Takeaway: </a:t>
            </a:r>
            <a:r>
              <a:rPr lang="en-US" sz="1600" dirty="0">
                <a:solidFill>
                  <a:prstClr val="black"/>
                </a:solidFill>
                <a:latin typeface="Arial" panose="020B0604020202020204"/>
              </a:rPr>
              <a:t>A (small) portion of the procured AS is not being assigned to resources (regardless of technology type) by QSEs and is not available for use in Real Time. The magnitude of AS capacity unavailable in Real Time increases further if SOC from ESRs that are assigned AS is considered.</a:t>
            </a:r>
            <a:endParaRPr lang="en-US" sz="1200" dirty="0"/>
          </a:p>
        </p:txBody>
      </p:sp>
      <p:pic>
        <p:nvPicPr>
          <p:cNvPr id="15" name="Picture 14">
            <a:extLst>
              <a:ext uri="{FF2B5EF4-FFF2-40B4-BE49-F238E27FC236}">
                <a16:creationId xmlns:a16="http://schemas.microsoft.com/office/drawing/2014/main" id="{F54DE3FB-5E48-2D68-0F63-164A8906C6C4}"/>
              </a:ext>
            </a:extLst>
          </p:cNvPr>
          <p:cNvPicPr>
            <a:picLocks noChangeAspect="1"/>
          </p:cNvPicPr>
          <p:nvPr/>
        </p:nvPicPr>
        <p:blipFill>
          <a:blip r:embed="rId3"/>
          <a:stretch>
            <a:fillRect/>
          </a:stretch>
        </p:blipFill>
        <p:spPr>
          <a:xfrm>
            <a:off x="148975" y="1026771"/>
            <a:ext cx="4359018" cy="3968840"/>
          </a:xfrm>
          <a:prstGeom prst="rect">
            <a:avLst/>
          </a:prstGeom>
        </p:spPr>
      </p:pic>
      <p:pic>
        <p:nvPicPr>
          <p:cNvPr id="19" name="Picture 18">
            <a:extLst>
              <a:ext uri="{FF2B5EF4-FFF2-40B4-BE49-F238E27FC236}">
                <a16:creationId xmlns:a16="http://schemas.microsoft.com/office/drawing/2014/main" id="{04AB5D7B-4906-4C38-781B-5F6534CBC2DD}"/>
              </a:ext>
            </a:extLst>
          </p:cNvPr>
          <p:cNvPicPr>
            <a:picLocks noChangeAspect="1"/>
          </p:cNvPicPr>
          <p:nvPr/>
        </p:nvPicPr>
        <p:blipFill>
          <a:blip r:embed="rId4"/>
          <a:stretch>
            <a:fillRect/>
          </a:stretch>
        </p:blipFill>
        <p:spPr>
          <a:xfrm>
            <a:off x="4712208" y="1026771"/>
            <a:ext cx="4235435" cy="3968496"/>
          </a:xfrm>
          <a:prstGeom prst="rect">
            <a:avLst/>
          </a:prstGeom>
        </p:spPr>
      </p:pic>
    </p:spTree>
    <p:extLst>
      <p:ext uri="{BB962C8B-B14F-4D97-AF65-F5344CB8AC3E}">
        <p14:creationId xmlns:p14="http://schemas.microsoft.com/office/powerpoint/2010/main" val="3759949355"/>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25189</TotalTime>
  <Words>571</Words>
  <Application>Microsoft Office PowerPoint</Application>
  <PresentationFormat>On-screen Show (4:3)</PresentationFormat>
  <Paragraphs>34</Paragraphs>
  <Slides>3</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vt:i4>
      </vt:variant>
    </vt:vector>
  </HeadingPairs>
  <TitlesOfParts>
    <vt:vector size="10" baseType="lpstr">
      <vt:lpstr>Arial</vt:lpstr>
      <vt:lpstr>Calibri</vt:lpstr>
      <vt:lpstr>Courier New</vt:lpstr>
      <vt:lpstr>Wingdings</vt:lpstr>
      <vt:lpstr>1_Office Theme</vt:lpstr>
      <vt:lpstr>2_Custom Design</vt:lpstr>
      <vt:lpstr>3_Custom Design</vt:lpstr>
      <vt:lpstr>PowerPoint Presentation</vt:lpstr>
      <vt:lpstr>SOC Reporting: Introduction &amp; Update</vt:lpstr>
      <vt:lpstr>Additional Reporting: AS MW Shortfall Analysis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Clifton, Suzy</cp:lastModifiedBy>
  <cp:revision>592</cp:revision>
  <dcterms:created xsi:type="dcterms:W3CDTF">2016-04-16T13:25:21Z</dcterms:created>
  <dcterms:modified xsi:type="dcterms:W3CDTF">2024-07-31T17:31:51Z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2024-07-29T18:16:07Z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f7a5bbc3-844f-4473-9464-d38a1b825b68</vt:lpwstr>
  </property>
  <property fmtid="{D5CDD505-2E9C-101B-9397-08002B2CF9AE}" pid="8" name="MSIP_Label_7084cbda-52b8-46fb-a7b7-cb5bd465ed85_ContentBits">
    <vt:lpwstr>0</vt:lpwstr>
  </property>
</Properties>
</file>