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 id="2147483661" r:id="rId7"/>
  </p:sldMasterIdLst>
  <p:notesMasterIdLst>
    <p:notesMasterId r:id="rId15"/>
  </p:notesMasterIdLst>
  <p:handoutMasterIdLst>
    <p:handoutMasterId r:id="rId16"/>
  </p:handoutMasterIdLst>
  <p:sldIdLst>
    <p:sldId id="260" r:id="rId8"/>
    <p:sldId id="378" r:id="rId9"/>
    <p:sldId id="282" r:id="rId10"/>
    <p:sldId id="280" r:id="rId11"/>
    <p:sldId id="281" r:id="rId12"/>
    <p:sldId id="379" r:id="rId13"/>
    <p:sldId id="278" r:id="rId1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5B2E48F-FF42-0370-0F43-70643E8E4E1E}" name="Dwyer, Davida" initials="DD" userId="S::Davida.Dwyer@ercot.com::79b08b87-7cab-486c-83ce-9fe1deb6aa28"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685B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451" autoAdjust="0"/>
  </p:normalViewPr>
  <p:slideViewPr>
    <p:cSldViewPr showGuides="1">
      <p:cViewPr varScale="1">
        <p:scale>
          <a:sx n="94" d="100"/>
          <a:sy n="94" d="100"/>
        </p:scale>
        <p:origin x="2016" y="8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7/22/2024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7/22/2024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858619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177393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3066502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523824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218226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000">
                <a:solidFill>
                  <a:schemeClr val="tx2"/>
                </a:solidFill>
              </a:defRPr>
            </a:lvl1pPr>
            <a:lvl2pPr>
              <a:defRPr sz="1800">
                <a:solidFill>
                  <a:schemeClr val="tx2"/>
                </a:solidFill>
              </a:defRPr>
            </a:lvl2pPr>
            <a:lvl3pPr>
              <a:defRPr sz="1800">
                <a:solidFill>
                  <a:schemeClr val="tx2"/>
                </a:solidFill>
              </a:defRPr>
            </a:lvl3pPr>
            <a:lvl4pPr>
              <a:defRPr sz="1800">
                <a:solidFill>
                  <a:schemeClr val="tx2"/>
                </a:solidFill>
              </a:defRPr>
            </a:lvl4pPr>
            <a:lvl5pPr>
              <a:defRPr sz="18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451487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00617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image" Target="../media/image2.png"/><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48738068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14600"/>
            <a:ext cx="5029200" cy="2492990"/>
          </a:xfrm>
          <a:prstGeom prst="rect">
            <a:avLst/>
          </a:prstGeom>
          <a:noFill/>
        </p:spPr>
        <p:txBody>
          <a:bodyPr wrap="square" rtlCol="0">
            <a:spAutoFit/>
          </a:bodyPr>
          <a:lstStyle/>
          <a:p>
            <a:r>
              <a:rPr lang="en-US" sz="2400" b="1" dirty="0">
                <a:solidFill>
                  <a:schemeClr val="tx2"/>
                </a:solidFill>
              </a:rPr>
              <a:t>Firm Fuel Supply Service Settlement Report</a:t>
            </a:r>
          </a:p>
          <a:p>
            <a:endParaRPr lang="en-US" b="1" dirty="0">
              <a:solidFill>
                <a:schemeClr val="tx2"/>
              </a:solidFill>
            </a:endParaRPr>
          </a:p>
          <a:p>
            <a:r>
              <a:rPr lang="en-US" sz="1800" i="1" dirty="0">
                <a:solidFill>
                  <a:schemeClr val="tx2"/>
                </a:solidFill>
              </a:rPr>
              <a:t>Magie Shanks</a:t>
            </a:r>
          </a:p>
          <a:p>
            <a:r>
              <a:rPr lang="en-US" sz="1800" dirty="0">
                <a:solidFill>
                  <a:schemeClr val="tx2"/>
                </a:solidFill>
              </a:rPr>
              <a:t>ERCOT</a:t>
            </a:r>
          </a:p>
          <a:p>
            <a:endParaRPr lang="en-US" sz="1800" dirty="0">
              <a:solidFill>
                <a:schemeClr val="tx2"/>
              </a:solidFill>
            </a:endParaRPr>
          </a:p>
          <a:p>
            <a:r>
              <a:rPr lang="en-US" sz="1800" dirty="0">
                <a:solidFill>
                  <a:schemeClr val="tx2"/>
                </a:solidFill>
              </a:rPr>
              <a:t>Technical Advisory Committee (TAC)</a:t>
            </a:r>
          </a:p>
          <a:p>
            <a:r>
              <a:rPr lang="en-US" sz="1800" dirty="0">
                <a:solidFill>
                  <a:schemeClr val="tx2"/>
                </a:solidFill>
              </a:rPr>
              <a:t>July </a:t>
            </a:r>
            <a:r>
              <a:rPr lang="en-US" dirty="0">
                <a:solidFill>
                  <a:schemeClr val="tx2"/>
                </a:solidFill>
              </a:rPr>
              <a:t>31</a:t>
            </a:r>
            <a:r>
              <a:rPr lang="en-US" sz="1800" dirty="0">
                <a:solidFill>
                  <a:schemeClr val="tx2"/>
                </a:solidFill>
              </a:rPr>
              <a:t>, 2024</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C043F-DAA9-475F-9AC9-D398B085ABB7}"/>
              </a:ext>
            </a:extLst>
          </p:cNvPr>
          <p:cNvSpPr>
            <a:spLocks noGrp="1"/>
          </p:cNvSpPr>
          <p:nvPr>
            <p:ph type="title"/>
          </p:nvPr>
        </p:nvSpPr>
        <p:spPr/>
        <p:txBody>
          <a:bodyPr/>
          <a:lstStyle/>
          <a:p>
            <a:r>
              <a:rPr lang="en-US"/>
              <a:t>Background</a:t>
            </a:r>
          </a:p>
        </p:txBody>
      </p:sp>
      <p:sp>
        <p:nvSpPr>
          <p:cNvPr id="3" name="Content Placeholder 2">
            <a:extLst>
              <a:ext uri="{FF2B5EF4-FFF2-40B4-BE49-F238E27FC236}">
                <a16:creationId xmlns:a16="http://schemas.microsoft.com/office/drawing/2014/main" id="{2E3117F9-78DB-4D16-B21B-11E09CCDA6E0}"/>
              </a:ext>
            </a:extLst>
          </p:cNvPr>
          <p:cNvSpPr>
            <a:spLocks noGrp="1"/>
          </p:cNvSpPr>
          <p:nvPr>
            <p:ph idx="1"/>
          </p:nvPr>
        </p:nvSpPr>
        <p:spPr/>
        <p:txBody>
          <a:bodyPr/>
          <a:lstStyle/>
          <a:p>
            <a:r>
              <a:rPr lang="en-US" dirty="0"/>
              <a:t>This presentation is in response to the requirement under Protocol 3.14.5(13):</a:t>
            </a:r>
          </a:p>
          <a:p>
            <a:pPr lvl="1"/>
            <a:r>
              <a:rPr lang="en-US" i="1" dirty="0"/>
              <a:t>“On an annual basis after the FFSS season, ERCOT will provide a report separately for the total amounts from Section 6.6.14.1, Firm Fuel Supply Service Fuel Replacement Costs Recovery, and Section 6.6.14.2, Firm Fuel Supply Service Hourly Standby Fee Payment and Fuel Replacement Cost Recovery, to the TAC or its designated subcommittee.”</a:t>
            </a:r>
          </a:p>
          <a:p>
            <a:pPr lvl="1"/>
            <a:endParaRPr lang="en-US" i="1" dirty="0"/>
          </a:p>
          <a:p>
            <a:r>
              <a:rPr lang="en-US" dirty="0"/>
              <a:t>A presentation in response to the requirement under 3.14.5(11) was provided to WMS on April 3, 2024:</a:t>
            </a:r>
          </a:p>
          <a:p>
            <a:pPr lvl="1"/>
            <a:r>
              <a:rPr lang="en-US" i="1" dirty="0"/>
              <a:t>“If FFSS is deployed, then ERCOT will provide a report to the TAC or its designated subcommittee within 30 days of the end of the FFSS obligation period.  The report must include the Resources deployed and the reason for any deployments.”</a:t>
            </a:r>
          </a:p>
          <a:p>
            <a:endParaRPr lang="en-US" dirty="0"/>
          </a:p>
        </p:txBody>
      </p:sp>
      <p:sp>
        <p:nvSpPr>
          <p:cNvPr id="4" name="Slide Number Placeholder 3">
            <a:extLst>
              <a:ext uri="{FF2B5EF4-FFF2-40B4-BE49-F238E27FC236}">
                <a16:creationId xmlns:a16="http://schemas.microsoft.com/office/drawing/2014/main" id="{7F294734-5F47-480B-8606-F056B435F67C}"/>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712178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a:t>Firm Fuel Supply Service Procurement</a:t>
            </a:r>
            <a:endParaRPr 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3" name="Content Placeholder 2"/>
          <p:cNvSpPr>
            <a:spLocks noGrp="1"/>
          </p:cNvSpPr>
          <p:nvPr>
            <p:ph idx="1"/>
          </p:nvPr>
        </p:nvSpPr>
        <p:spPr>
          <a:xfrm>
            <a:off x="272562" y="1143000"/>
            <a:ext cx="8534400" cy="4571999"/>
          </a:xfrm>
        </p:spPr>
        <p:txBody>
          <a:bodyPr/>
          <a:lstStyle/>
          <a:p>
            <a:r>
              <a:rPr lang="en-US" sz="2400" dirty="0">
                <a:solidFill>
                  <a:schemeClr val="tx2"/>
                </a:solidFill>
              </a:rPr>
              <a:t>The Firm Fuel Supply Service (FFSS) obligation period was from November 15, 2023 through March 15, 2024. </a:t>
            </a:r>
          </a:p>
          <a:p>
            <a:r>
              <a:rPr lang="en-US" sz="2400" dirty="0">
                <a:solidFill>
                  <a:schemeClr val="tx2"/>
                </a:solidFill>
              </a:rPr>
              <a:t>32 Generation Resources were awarded as primary Firm Fuel Supply Service Resources (FFSSRs).</a:t>
            </a:r>
          </a:p>
          <a:p>
            <a:r>
              <a:rPr lang="en-US" sz="2400" dirty="0">
                <a:solidFill>
                  <a:schemeClr val="tx2"/>
                </a:solidFill>
              </a:rPr>
              <a:t>The clearing price was $9,000/MW.</a:t>
            </a:r>
          </a:p>
          <a:p>
            <a:r>
              <a:rPr lang="en-US" sz="2400" dirty="0">
                <a:solidFill>
                  <a:schemeClr val="tx2"/>
                </a:solidFill>
              </a:rPr>
              <a:t>A total of 3,319.9 MW of FFSS capacity was procured. </a:t>
            </a:r>
          </a:p>
          <a:p>
            <a:r>
              <a:rPr lang="en-US" sz="2400" dirty="0">
                <a:solidFill>
                  <a:schemeClr val="tx2"/>
                </a:solidFill>
              </a:rPr>
              <a:t>The total projected standby cost was $29,879,100.</a:t>
            </a:r>
          </a:p>
        </p:txBody>
      </p:sp>
    </p:spTree>
    <p:extLst>
      <p:ext uri="{BB962C8B-B14F-4D97-AF65-F5344CB8AC3E}">
        <p14:creationId xmlns:p14="http://schemas.microsoft.com/office/powerpoint/2010/main" val="2695900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a:t>Firm Fuel Supply Service Settlement</a:t>
            </a:r>
            <a:endParaRPr 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
        <p:nvSpPr>
          <p:cNvPr id="3" name="Content Placeholder 2"/>
          <p:cNvSpPr>
            <a:spLocks noGrp="1"/>
          </p:cNvSpPr>
          <p:nvPr>
            <p:ph idx="1"/>
          </p:nvPr>
        </p:nvSpPr>
        <p:spPr>
          <a:xfrm>
            <a:off x="342900" y="3276601"/>
            <a:ext cx="8534400" cy="2514599"/>
          </a:xfrm>
        </p:spPr>
        <p:txBody>
          <a:bodyPr/>
          <a:lstStyle/>
          <a:p>
            <a:r>
              <a:rPr lang="en-US" sz="1800" dirty="0">
                <a:solidFill>
                  <a:schemeClr val="tx2"/>
                </a:solidFill>
              </a:rPr>
              <a:t>The standby fee was less than the cost of procurement due to the availability reduction factor. </a:t>
            </a:r>
          </a:p>
          <a:p>
            <a:r>
              <a:rPr lang="en-US" sz="1800" dirty="0">
                <a:solidFill>
                  <a:schemeClr val="tx2"/>
                </a:solidFill>
              </a:rPr>
              <a:t>The fuel replacement costs were reflected on the True-Up Statements for Operating Days Jan.14 -17, 2024. Settlement for the fuel replacement costs occurred between July 12 - 15, 2024. </a:t>
            </a:r>
          </a:p>
          <a:p>
            <a:r>
              <a:rPr lang="en-US" sz="1800" dirty="0">
                <a:solidFill>
                  <a:schemeClr val="tx2"/>
                </a:solidFill>
              </a:rPr>
              <a:t>Claw backs for the Standby Fee will be reflected on the True-Up Statements for the first 90 days of the obligation period (Nov. 15, 2023- Feb. 12, 2024). Settlement for the claw backs began on May 13, 2024 and will end on August 12, 2024.</a:t>
            </a:r>
          </a:p>
        </p:txBody>
      </p:sp>
      <p:graphicFrame>
        <p:nvGraphicFramePr>
          <p:cNvPr id="4" name="Table 4">
            <a:extLst>
              <a:ext uri="{FF2B5EF4-FFF2-40B4-BE49-F238E27FC236}">
                <a16:creationId xmlns:a16="http://schemas.microsoft.com/office/drawing/2014/main" id="{62336F5B-F1A0-3580-2FCE-C2DF37610B73}"/>
              </a:ext>
            </a:extLst>
          </p:cNvPr>
          <p:cNvGraphicFramePr>
            <a:graphicFrameLocks noGrp="1"/>
          </p:cNvGraphicFramePr>
          <p:nvPr>
            <p:extLst>
              <p:ext uri="{D42A27DB-BD31-4B8C-83A1-F6EECF244321}">
                <p14:modId xmlns:p14="http://schemas.microsoft.com/office/powerpoint/2010/main" val="1700033648"/>
              </p:ext>
            </p:extLst>
          </p:nvPr>
        </p:nvGraphicFramePr>
        <p:xfrm>
          <a:off x="1409700" y="1066800"/>
          <a:ext cx="6324600" cy="1854200"/>
        </p:xfrm>
        <a:graphic>
          <a:graphicData uri="http://schemas.openxmlformats.org/drawingml/2006/table">
            <a:tbl>
              <a:tblPr firstRow="1" bandRow="1">
                <a:tableStyleId>{5C22544A-7EE6-4342-B048-85BDC9FD1C3A}</a:tableStyleId>
              </a:tblPr>
              <a:tblGrid>
                <a:gridCol w="3425825">
                  <a:extLst>
                    <a:ext uri="{9D8B030D-6E8A-4147-A177-3AD203B41FA5}">
                      <a16:colId xmlns:a16="http://schemas.microsoft.com/office/drawing/2014/main" val="153005423"/>
                    </a:ext>
                  </a:extLst>
                </a:gridCol>
                <a:gridCol w="2898775">
                  <a:extLst>
                    <a:ext uri="{9D8B030D-6E8A-4147-A177-3AD203B41FA5}">
                      <a16:colId xmlns:a16="http://schemas.microsoft.com/office/drawing/2014/main" val="2730306001"/>
                    </a:ext>
                  </a:extLst>
                </a:gridCol>
              </a:tblGrid>
              <a:tr h="370840">
                <a:tc>
                  <a:txBody>
                    <a:bodyPr/>
                    <a:lstStyle/>
                    <a:p>
                      <a:r>
                        <a:rPr lang="en-US" sz="1600" dirty="0"/>
                        <a:t>Description</a:t>
                      </a:r>
                    </a:p>
                  </a:txBody>
                  <a:tcPr/>
                </a:tc>
                <a:tc>
                  <a:txBody>
                    <a:bodyPr/>
                    <a:lstStyle/>
                    <a:p>
                      <a:pPr algn="ctr"/>
                      <a:r>
                        <a:rPr lang="en-US" sz="1600" dirty="0"/>
                        <a:t>Total Amount ($)</a:t>
                      </a:r>
                    </a:p>
                  </a:txBody>
                  <a:tcPr/>
                </a:tc>
                <a:extLst>
                  <a:ext uri="{0D108BD9-81ED-4DB2-BD59-A6C34878D82A}">
                    <a16:rowId xmlns:a16="http://schemas.microsoft.com/office/drawing/2014/main" val="728404433"/>
                  </a:ext>
                </a:extLst>
              </a:tr>
              <a:tr h="370840">
                <a:tc>
                  <a:txBody>
                    <a:bodyPr/>
                    <a:lstStyle/>
                    <a:p>
                      <a:r>
                        <a:rPr lang="en-US" sz="1600" dirty="0"/>
                        <a:t>Standby Fee</a:t>
                      </a:r>
                    </a:p>
                  </a:txBody>
                  <a:tcPr/>
                </a:tc>
                <a:tc>
                  <a:txBody>
                    <a:bodyPr/>
                    <a:lstStyle/>
                    <a:p>
                      <a:pPr algn="ctr"/>
                      <a:r>
                        <a:rPr lang="en-US" sz="1600" dirty="0">
                          <a:solidFill>
                            <a:schemeClr val="tx1"/>
                          </a:solidFill>
                        </a:rPr>
                        <a:t>($29,619,237)</a:t>
                      </a:r>
                    </a:p>
                  </a:txBody>
                  <a:tcPr/>
                </a:tc>
                <a:extLst>
                  <a:ext uri="{0D108BD9-81ED-4DB2-BD59-A6C34878D82A}">
                    <a16:rowId xmlns:a16="http://schemas.microsoft.com/office/drawing/2014/main" val="4187875850"/>
                  </a:ext>
                </a:extLst>
              </a:tr>
              <a:tr h="370840">
                <a:tc>
                  <a:txBody>
                    <a:bodyPr/>
                    <a:lstStyle/>
                    <a:p>
                      <a:r>
                        <a:rPr lang="en-US" sz="1600" dirty="0"/>
                        <a:t>Fuel Replacement Cost</a:t>
                      </a:r>
                    </a:p>
                  </a:txBody>
                  <a:tcPr/>
                </a:tc>
                <a:tc>
                  <a:txBody>
                    <a:bodyPr/>
                    <a:lstStyle/>
                    <a:p>
                      <a:pPr algn="ctr"/>
                      <a:r>
                        <a:rPr lang="en-US" sz="1600" dirty="0">
                          <a:solidFill>
                            <a:schemeClr val="tx1"/>
                          </a:solidFill>
                        </a:rPr>
                        <a:t>($781,342)</a:t>
                      </a:r>
                    </a:p>
                  </a:txBody>
                  <a:tcPr/>
                </a:tc>
                <a:extLst>
                  <a:ext uri="{0D108BD9-81ED-4DB2-BD59-A6C34878D82A}">
                    <a16:rowId xmlns:a16="http://schemas.microsoft.com/office/drawing/2014/main" val="2428796111"/>
                  </a:ext>
                </a:extLst>
              </a:tr>
              <a:tr h="370840">
                <a:tc>
                  <a:txBody>
                    <a:bodyPr/>
                    <a:lstStyle/>
                    <a:p>
                      <a:r>
                        <a:rPr lang="en-US" sz="1600" dirty="0"/>
                        <a:t>Estimated Standby Fee Claw back </a:t>
                      </a:r>
                    </a:p>
                  </a:txBody>
                  <a:tcPr>
                    <a:lnB w="28575"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$976,818</a:t>
                      </a:r>
                    </a:p>
                  </a:txBody>
                  <a:tcPr>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97771812"/>
                  </a:ext>
                </a:extLst>
              </a:tr>
              <a:tr h="370840">
                <a:tc>
                  <a:txBody>
                    <a:bodyPr/>
                    <a:lstStyle/>
                    <a:p>
                      <a:r>
                        <a:rPr lang="en-US" sz="1600" dirty="0"/>
                        <a:t>Total Payment for FFSS</a:t>
                      </a:r>
                    </a:p>
                  </a:txBody>
                  <a:tcPr>
                    <a:lnT w="28575" cap="flat" cmpd="sng" algn="ctr">
                      <a:solidFill>
                        <a:schemeClr val="tx1"/>
                      </a:solidFill>
                      <a:prstDash val="solid"/>
                      <a:round/>
                      <a:headEnd type="none" w="med" len="med"/>
                      <a:tailEnd type="none" w="med" len="med"/>
                    </a:lnT>
                  </a:tcPr>
                </a:tc>
                <a:tc>
                  <a:txBody>
                    <a:bodyPr/>
                    <a:lstStyle/>
                    <a:p>
                      <a:pPr algn="ctr"/>
                      <a:r>
                        <a:rPr lang="en-US" sz="1600" dirty="0">
                          <a:solidFill>
                            <a:schemeClr val="tx1"/>
                          </a:solidFill>
                        </a:rPr>
                        <a:t>($29,423,761)</a:t>
                      </a:r>
                    </a:p>
                  </a:txBody>
                  <a:tcPr>
                    <a:lnT w="285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61608556"/>
                  </a:ext>
                </a:extLst>
              </a:tr>
            </a:tbl>
          </a:graphicData>
        </a:graphic>
      </p:graphicFrame>
    </p:spTree>
    <p:extLst>
      <p:ext uri="{BB962C8B-B14F-4D97-AF65-F5344CB8AC3E}">
        <p14:creationId xmlns:p14="http://schemas.microsoft.com/office/powerpoint/2010/main" val="2164360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a:t>Claw Backs</a:t>
            </a:r>
            <a:endParaRPr lang="en-US" sz="24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3" name="Content Placeholder 2"/>
          <p:cNvSpPr>
            <a:spLocks noGrp="1"/>
          </p:cNvSpPr>
          <p:nvPr>
            <p:ph idx="1"/>
          </p:nvPr>
        </p:nvSpPr>
        <p:spPr>
          <a:xfrm>
            <a:off x="304800" y="1066800"/>
            <a:ext cx="8534400" cy="5335247"/>
          </a:xfrm>
        </p:spPr>
        <p:txBody>
          <a:bodyPr/>
          <a:lstStyle/>
          <a:p>
            <a:r>
              <a:rPr lang="en-US" sz="2000" dirty="0">
                <a:solidFill>
                  <a:schemeClr val="tx2"/>
                </a:solidFill>
              </a:rPr>
              <a:t>Per ERCOT Protocols language Section 8.1.1.2.1.6:</a:t>
            </a:r>
          </a:p>
          <a:p>
            <a:pPr marL="858838" lvl="1" indent="-396875">
              <a:buNone/>
            </a:pPr>
            <a:r>
              <a:rPr lang="en-US" sz="1600" i="1" dirty="0">
                <a:solidFill>
                  <a:schemeClr val="tx2"/>
                </a:solidFill>
              </a:rPr>
              <a:t>(9)	If the FFSSR is not available for the hours for which ERCOT has issued a Watch for winter weather, ERCOT shall claw back and/or withhold the FFSS Hourly Standby Fee for 90 days, unless the FFSSR successfully deployed for its entire FFSS award obligation or exhausted emission hours allocated for the FFSSR, as specified in the FFSS Offer Submission Form.  Evidence of an FFSSR not being available includes, but is not limited to, an Availability Plan submission of unavailable or other communications to the ERCOT control room indicating the FFSSR is not available during the Watch. </a:t>
            </a:r>
          </a:p>
          <a:p>
            <a:pPr marL="400050" lvl="1" indent="0">
              <a:buNone/>
            </a:pPr>
            <a:endParaRPr lang="en-US" sz="1600" i="1" dirty="0">
              <a:solidFill>
                <a:schemeClr val="tx2"/>
              </a:solidFill>
            </a:endParaRPr>
          </a:p>
          <a:p>
            <a:pPr marL="858838" lvl="1" indent="-454025">
              <a:buNone/>
            </a:pPr>
            <a:r>
              <a:rPr lang="en-US" sz="1600" i="1" dirty="0">
                <a:solidFill>
                  <a:schemeClr val="tx2"/>
                </a:solidFill>
              </a:rPr>
              <a:t>(13)	If the FFSSR fails to come On-Line or stay On-Line during an FFSS deployment due to a non-fuel related issue, ERCOT shall claw back and/or withhold the FFSS Hourly Standby Fee for 15 days. </a:t>
            </a:r>
          </a:p>
          <a:p>
            <a:pPr marL="862013" lvl="1" indent="-457200">
              <a:buAutoNum type="arabicParenBoth" startAt="9"/>
            </a:pPr>
            <a:endParaRPr lang="en-US" sz="1600" i="1" dirty="0">
              <a:solidFill>
                <a:schemeClr val="tx2"/>
              </a:solidFill>
            </a:endParaRPr>
          </a:p>
          <a:p>
            <a:pPr marL="347663"/>
            <a:r>
              <a:rPr lang="en-US" sz="2000" dirty="0">
                <a:solidFill>
                  <a:schemeClr val="tx2"/>
                </a:solidFill>
              </a:rPr>
              <a:t>3 Resources received claw back charges </a:t>
            </a:r>
          </a:p>
          <a:p>
            <a:pPr marL="747713" lvl="1"/>
            <a:r>
              <a:rPr lang="en-US" sz="1600" dirty="0">
                <a:solidFill>
                  <a:schemeClr val="tx2"/>
                </a:solidFill>
              </a:rPr>
              <a:t>1 Resource received claw back charges related to paragraph (9) above. </a:t>
            </a:r>
          </a:p>
          <a:p>
            <a:pPr marL="747713" lvl="1"/>
            <a:r>
              <a:rPr lang="en-US" sz="1600" dirty="0">
                <a:solidFill>
                  <a:schemeClr val="tx2"/>
                </a:solidFill>
              </a:rPr>
              <a:t>2 Resources received claw back charges related to paragraph (13) above.</a:t>
            </a:r>
            <a:endParaRPr lang="en-US" sz="1200" dirty="0">
              <a:solidFill>
                <a:schemeClr val="tx2"/>
              </a:solidFill>
            </a:endParaRPr>
          </a:p>
          <a:p>
            <a:pPr marL="4763" indent="0">
              <a:buNone/>
            </a:pPr>
            <a:endParaRPr lang="en-US" sz="2000" i="1" dirty="0">
              <a:solidFill>
                <a:schemeClr val="tx2"/>
              </a:solidFill>
            </a:endParaRPr>
          </a:p>
        </p:txBody>
      </p:sp>
    </p:spTree>
    <p:extLst>
      <p:ext uri="{BB962C8B-B14F-4D97-AF65-F5344CB8AC3E}">
        <p14:creationId xmlns:p14="http://schemas.microsoft.com/office/powerpoint/2010/main" val="1690269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a:t>Claw Backs Cont.</a:t>
            </a:r>
            <a:endParaRPr lang="en-US" sz="24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sp>
        <p:nvSpPr>
          <p:cNvPr id="3" name="Content Placeholder 2"/>
          <p:cNvSpPr>
            <a:spLocks noGrp="1"/>
          </p:cNvSpPr>
          <p:nvPr>
            <p:ph idx="1"/>
          </p:nvPr>
        </p:nvSpPr>
        <p:spPr>
          <a:xfrm>
            <a:off x="304800" y="990600"/>
            <a:ext cx="8534400" cy="5335247"/>
          </a:xfrm>
        </p:spPr>
        <p:txBody>
          <a:bodyPr/>
          <a:lstStyle/>
          <a:p>
            <a:pPr marL="347663"/>
            <a:r>
              <a:rPr lang="en-US" sz="2000" dirty="0">
                <a:solidFill>
                  <a:schemeClr val="tx2"/>
                </a:solidFill>
              </a:rPr>
              <a:t>For the Resource that received </a:t>
            </a:r>
            <a:r>
              <a:rPr lang="en-US" sz="2000" dirty="0" err="1">
                <a:solidFill>
                  <a:schemeClr val="tx2"/>
                </a:solidFill>
              </a:rPr>
              <a:t>clawback</a:t>
            </a:r>
            <a:r>
              <a:rPr lang="en-US" sz="2000" dirty="0">
                <a:solidFill>
                  <a:schemeClr val="tx2"/>
                </a:solidFill>
              </a:rPr>
              <a:t> charges under paragraph (9):</a:t>
            </a:r>
          </a:p>
          <a:p>
            <a:pPr marL="747713" lvl="1"/>
            <a:r>
              <a:rPr lang="en-US" sz="1800" dirty="0">
                <a:solidFill>
                  <a:schemeClr val="tx2"/>
                </a:solidFill>
              </a:rPr>
              <a:t>The FFSSR tripped offline during the Watch on 01/15 and was unavailable for deployment for about 3 hours. The FFSSR was not being deployed for FFSS when it tripped offline.</a:t>
            </a:r>
          </a:p>
          <a:p>
            <a:pPr marL="747713" lvl="1"/>
            <a:endParaRPr lang="en-US" sz="1600" dirty="0">
              <a:solidFill>
                <a:schemeClr val="tx2"/>
              </a:solidFill>
            </a:endParaRPr>
          </a:p>
          <a:p>
            <a:pPr marL="347663"/>
            <a:r>
              <a:rPr lang="en-US" sz="2000" dirty="0">
                <a:solidFill>
                  <a:schemeClr val="tx2"/>
                </a:solidFill>
              </a:rPr>
              <a:t>For the Resources that received </a:t>
            </a:r>
            <a:r>
              <a:rPr lang="en-US" sz="2000" dirty="0" err="1">
                <a:solidFill>
                  <a:schemeClr val="tx2"/>
                </a:solidFill>
              </a:rPr>
              <a:t>clawback</a:t>
            </a:r>
            <a:r>
              <a:rPr lang="en-US" sz="2000" dirty="0">
                <a:solidFill>
                  <a:schemeClr val="tx2"/>
                </a:solidFill>
              </a:rPr>
              <a:t> charges under paragraph (13):</a:t>
            </a:r>
          </a:p>
          <a:p>
            <a:pPr lvl="1"/>
            <a:r>
              <a:rPr lang="en-US" sz="1800" dirty="0">
                <a:solidFill>
                  <a:schemeClr val="tx2"/>
                </a:solidFill>
              </a:rPr>
              <a:t>Both failures occurred during FFSSR deployments and involved unplanned mechanical issues that were not fuel-related nor caused by the cold weather.</a:t>
            </a:r>
          </a:p>
          <a:p>
            <a:pPr lvl="1"/>
            <a:r>
              <a:rPr lang="en-US" sz="1800" dirty="0">
                <a:solidFill>
                  <a:schemeClr val="tx2"/>
                </a:solidFill>
              </a:rPr>
              <a:t>One FFSSR tripped offline on 01/14 for about 4 hours.</a:t>
            </a:r>
          </a:p>
          <a:p>
            <a:pPr lvl="1"/>
            <a:r>
              <a:rPr lang="en-US" sz="1800" dirty="0">
                <a:solidFill>
                  <a:schemeClr val="tx2"/>
                </a:solidFill>
              </a:rPr>
              <a:t>One FFSSR tripped offline on 01/15 for about 1 hour.</a:t>
            </a:r>
          </a:p>
          <a:p>
            <a:pPr marL="1147763" lvl="2"/>
            <a:endParaRPr lang="en-US" sz="1200" dirty="0">
              <a:solidFill>
                <a:schemeClr val="tx2"/>
              </a:solidFill>
            </a:endParaRPr>
          </a:p>
          <a:p>
            <a:pPr marL="4763" indent="0">
              <a:buNone/>
            </a:pPr>
            <a:endParaRPr lang="en-US" sz="2000" i="1" dirty="0">
              <a:solidFill>
                <a:schemeClr val="tx2"/>
              </a:solidFill>
            </a:endParaRPr>
          </a:p>
        </p:txBody>
      </p:sp>
    </p:spTree>
    <p:extLst>
      <p:ext uri="{BB962C8B-B14F-4D97-AF65-F5344CB8AC3E}">
        <p14:creationId xmlns:p14="http://schemas.microsoft.com/office/powerpoint/2010/main" val="35974214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30032-BAE7-9BB2-68F4-FEFD1739C415}"/>
              </a:ext>
            </a:extLst>
          </p:cNvPr>
          <p:cNvSpPr>
            <a:spLocks noGrp="1"/>
          </p:cNvSpPr>
          <p:nvPr>
            <p:ph type="ctrTitle"/>
          </p:nvPr>
        </p:nvSpPr>
        <p:spPr/>
        <p:txBody>
          <a:bodyPr/>
          <a:lstStyle/>
          <a:p>
            <a:r>
              <a:rPr lang="en-US" sz="3600" b="1" dirty="0">
                <a:solidFill>
                  <a:schemeClr val="accent1"/>
                </a:solidFill>
              </a:rPr>
              <a:t>Questions?</a:t>
            </a:r>
            <a:endParaRPr lang="en-US" sz="2400" b="1" dirty="0">
              <a:solidFill>
                <a:schemeClr val="accent1"/>
              </a:solidFill>
            </a:endParaRPr>
          </a:p>
        </p:txBody>
      </p:sp>
    </p:spTree>
    <p:extLst>
      <p:ext uri="{BB962C8B-B14F-4D97-AF65-F5344CB8AC3E}">
        <p14:creationId xmlns:p14="http://schemas.microsoft.com/office/powerpoint/2010/main" val="1209597002"/>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purl.org/dc/elements/1.1/"/>
    <ds:schemaRef ds:uri="http://schemas.microsoft.com/office/2006/metadata/propertie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7933</TotalTime>
  <Words>677</Words>
  <Application>Microsoft Office PowerPoint</Application>
  <PresentationFormat>On-screen Show (4:3)</PresentationFormat>
  <Paragraphs>60</Paragraphs>
  <Slides>7</Slides>
  <Notes>4</Notes>
  <HiddenSlides>0</HiddenSlides>
  <MMClips>0</MMClips>
  <ScaleCrop>false</ScaleCrop>
  <HeadingPairs>
    <vt:vector size="6" baseType="variant">
      <vt:variant>
        <vt:lpstr>Fonts Used</vt:lpstr>
      </vt:variant>
      <vt:variant>
        <vt:i4>2</vt:i4>
      </vt:variant>
      <vt:variant>
        <vt:lpstr>Theme</vt:lpstr>
      </vt:variant>
      <vt:variant>
        <vt:i4>4</vt:i4>
      </vt:variant>
      <vt:variant>
        <vt:lpstr>Slide Titles</vt:lpstr>
      </vt:variant>
      <vt:variant>
        <vt:i4>7</vt:i4>
      </vt:variant>
    </vt:vector>
  </HeadingPairs>
  <TitlesOfParts>
    <vt:vector size="13" baseType="lpstr">
      <vt:lpstr>Arial</vt:lpstr>
      <vt:lpstr>Calibri</vt:lpstr>
      <vt:lpstr>1_Custom Design</vt:lpstr>
      <vt:lpstr>Office Theme</vt:lpstr>
      <vt:lpstr>Custom Design</vt:lpstr>
      <vt:lpstr>1_Office Theme</vt:lpstr>
      <vt:lpstr>PowerPoint Presentation</vt:lpstr>
      <vt:lpstr>Background</vt:lpstr>
      <vt:lpstr>Firm Fuel Supply Service Procurement</vt:lpstr>
      <vt:lpstr>Firm Fuel Supply Service Settlement</vt:lpstr>
      <vt:lpstr>Claw Backs</vt:lpstr>
      <vt:lpstr>Claw Backs Cont.</vt:lpstr>
      <vt:lpstr>Questions?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Chang, Sean</dc:creator>
  <cp:lastModifiedBy>Shanks, Magie</cp:lastModifiedBy>
  <cp:revision>206</cp:revision>
  <cp:lastPrinted>2016-01-21T20:53:15Z</cp:lastPrinted>
  <dcterms:created xsi:type="dcterms:W3CDTF">2016-01-21T15:20:31Z</dcterms:created>
  <dcterms:modified xsi:type="dcterms:W3CDTF">2024-07-22T16:08:33Z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2024-03-14T21:52:30Z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bcfca1b8-81e1-4f8e-9c18-2b7d7cf53a2c</vt:lpwstr>
  </property>
  <property fmtid="{D5CDD505-2E9C-101B-9397-08002B2CF9AE}" pid="9" name="MSIP_Label_7084cbda-52b8-46fb-a7b7-cb5bd465ed85_ContentBits">
    <vt:lpwstr>0</vt:lpwstr>
  </property>
</Properties>
</file>