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4"/>
  </p:sldMasterIdLst>
  <p:notesMasterIdLst>
    <p:notesMasterId r:id="rId11"/>
  </p:notesMasterIdLst>
  <p:sldIdLst>
    <p:sldId id="256" r:id="rId5"/>
    <p:sldId id="285" r:id="rId6"/>
    <p:sldId id="286" r:id="rId7"/>
    <p:sldId id="274" r:id="rId8"/>
    <p:sldId id="287" r:id="rId9"/>
    <p:sldId id="28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7" autoAdjust="0"/>
    <p:restoredTop sz="87310" autoAdjust="0"/>
  </p:normalViewPr>
  <p:slideViewPr>
    <p:cSldViewPr snapToGrid="0">
      <p:cViewPr varScale="1">
        <p:scale>
          <a:sx n="51" d="100"/>
          <a:sy n="51" d="100"/>
        </p:scale>
        <p:origin x="72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5EFAFA-34C6-4193-8439-F5DD41942FAD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74CDBA-CD6A-4A0A-8B97-F97DD661C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82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8786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664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7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477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4293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55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463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868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055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063E7EB-62E5-4854-A58A-BCE516D80C67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044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276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063E7EB-62E5-4854-A58A-BCE516D80C67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2599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80425-BFA3-4F76-A3D7-DC99BE53D0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232280"/>
          </a:xfrm>
        </p:spPr>
        <p:txBody>
          <a:bodyPr>
            <a:normAutofit fontScale="90000"/>
          </a:bodyPr>
          <a:lstStyle/>
          <a:p>
            <a:r>
              <a:rPr lang="en-US" dirty="0"/>
              <a:t>Congestion Management Working Group -</a:t>
            </a:r>
            <a:br>
              <a:rPr lang="en-US" sz="7200" dirty="0"/>
            </a:br>
            <a:r>
              <a:rPr lang="en-US" sz="6700" dirty="0"/>
              <a:t>7/15/2024 Meeting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E42BE5-C11C-48C6-B3FE-69A55D3E59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August 7, 2024</a:t>
            </a:r>
          </a:p>
          <a:p>
            <a:endParaRPr lang="en-US" dirty="0"/>
          </a:p>
          <a:p>
            <a:r>
              <a:rPr lang="en-US" dirty="0"/>
              <a:t>Alexandra miller, chair</a:t>
            </a:r>
          </a:p>
        </p:txBody>
      </p:sp>
    </p:spTree>
    <p:extLst>
      <p:ext uri="{BB962C8B-B14F-4D97-AF65-F5344CB8AC3E}">
        <p14:creationId xmlns:p14="http://schemas.microsoft.com/office/powerpoint/2010/main" val="161441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9CD09-6333-0053-523C-A8DAF6DA5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CRR Long Term Auction Solution Time, Transaction Limits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312A9-53C1-D5A9-F554-1DB3ACAC4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279295"/>
          </a:xfrm>
        </p:spPr>
        <p:txBody>
          <a:bodyPr>
            <a:normAutofit lnSpcReduction="1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400" dirty="0"/>
              <a:t>Enforcement of 400,000 transaction limit has been lifted after implementing software changes on 6/28 and reconfiguring IT resources, but could be enforced again if needed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/>
              <a:t>Possible solutions discussed: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/>
              <a:t>Increasing minimum point-to-point option bid price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/>
              <a:t>Bid fees on uncleared bids or on uncleared option bids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/>
              <a:t>Removing multi-month bid functionality from LTA (44% of bids)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800" dirty="0"/>
              <a:t>Stakeholders have mixed positions on this solution, with some preferring improving system efficiency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/>
              <a:t>Next Steps for ERCOT: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/>
              <a:t>Perform more testing on impact of removal of multi-month product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/>
              <a:t>Look into increasing bid limits given improved system efficiency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25307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F5C6C-E1D7-9C08-BD67-6411F9B0A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IMM Load Zone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B45A96-C2FF-AA8D-30F9-2838EFAF96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297891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LZ definitions have not changed since 2003, reevaluation considered since 2020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Updated analysis including LMP data 2021-April 2024, used k-means clustering to group into new load zones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Comparison of current and modeled new zones showed significant price differences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Intra-zonal congestion was significantly lower with new load zones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GTC-based load zones show similar results to price-based clustering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Issues discussed included: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Analysis does not propose new infrastructure, based on past data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How changes might influence planning studies and project approvals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Impact on congestion management efficiency and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Need to research protocol changes needed for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1437504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4F925-7594-4981-8B3A-172414960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Mitigation for ESRs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D9035A-D695-40B0-9A9A-33A63927B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080866"/>
            <a:ext cx="9744892" cy="4023360"/>
          </a:xfrm>
        </p:spPr>
        <p:txBody>
          <a:bodyPr>
            <a:normAutofit lnSpcReduction="1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400" dirty="0"/>
              <a:t>ERCOT staff shared refinements of the draft NPRR for implementing the Just In Time framework  previously modeled and discussed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/>
              <a:t>Consideration of high system Lambda prices in determination of MOC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/>
              <a:t>Handling of multiple constraints: use lowest absolute constraint contribution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/>
              <a:t>Presentation of analysis of impact of mitigation with new framework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/>
              <a:t>Stakeholder Discussion: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/>
              <a:t>Ensuring minimal over-mitigation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/>
              <a:t>Maintaining AS obligations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/>
              <a:t>Next steps – formal introduction of the refined NPRR draft and ongoing stakeholder engagement</a:t>
            </a:r>
          </a:p>
          <a:p>
            <a:pPr marL="201168" lvl="1" indent="0">
              <a:buNone/>
            </a:pPr>
            <a:endParaRPr lang="en-US" sz="2400" dirty="0"/>
          </a:p>
          <a:p>
            <a:pPr>
              <a:buFont typeface="Courier New" panose="02070309020205020404" pitchFamily="49" charset="0"/>
              <a:buChar char="o"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73100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B0FFC-3847-AAAF-1AE1-0F6B99E5B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818494" cy="1450757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NPRR 1214 Reliability Deployment Price Adder Fix to Provide Locational Price Signals, Reduce Uplift and Risk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40E5C0-4DEE-635D-196B-E6B797FE1F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Data storage formats and difficulty retrieving data is making historical analysis challenging to show specific example impacts for past conditions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Discussion highlighted need for change to have locational price signals for appropriate market behavior to incentivize generation when and where it is needed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Will be discussed at next meeting, and can wrap up discussion on merits with or without additional historic data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852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92DE05-9A3F-5A26-5EC8-AB4925CEEA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D9ADA-C666-2A89-3550-10979062F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Ongoing 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7C026D-6DC4-CA2B-4F24-711B9CE644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080866"/>
            <a:ext cx="9744892" cy="4023360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400" dirty="0"/>
              <a:t>Request for update and discussion of NPRR1111 (SCR819) next month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sz="2400" dirty="0"/>
          </a:p>
          <a:p>
            <a:pPr>
              <a:buFont typeface="Courier New" panose="02070309020205020404" pitchFamily="49" charset="0"/>
              <a:buChar char="o"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lvl="1">
              <a:buFont typeface="Courier New" panose="02070309020205020404" pitchFamily="49" charset="0"/>
              <a:buChar char="o"/>
            </a:pPr>
            <a:endParaRPr lang="en-US" sz="2400" dirty="0"/>
          </a:p>
          <a:p>
            <a:pPr>
              <a:buFont typeface="Courier New" panose="02070309020205020404" pitchFamily="49" charset="0"/>
              <a:buChar char="o"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8835155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6BF004497F87479DAD31F00AF725C6" ma:contentTypeVersion="11" ma:contentTypeDescription="Create a new document." ma:contentTypeScope="" ma:versionID="3ab0190e023d7e5aafc33e46ba37906b">
  <xsd:schema xmlns:xsd="http://www.w3.org/2001/XMLSchema" xmlns:xs="http://www.w3.org/2001/XMLSchema" xmlns:p="http://schemas.microsoft.com/office/2006/metadata/properties" xmlns:ns3="4345d1df-5d12-4f7e-b776-008b25f27986" xmlns:ns4="74773060-95be-4758-a20e-6e2cb91bc751" targetNamespace="http://schemas.microsoft.com/office/2006/metadata/properties" ma:root="true" ma:fieldsID="666fe65660b28134fc1fceb1ad30ea0e" ns3:_="" ns4:_="">
    <xsd:import namespace="4345d1df-5d12-4f7e-b776-008b25f27986"/>
    <xsd:import namespace="74773060-95be-4758-a20e-6e2cb91bc75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45d1df-5d12-4f7e-b776-008b25f279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773060-95be-4758-a20e-6e2cb91bc75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938B4D0-C359-4FA3-8BF1-2E9184C77F7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38DB13F-86D2-4716-9AB2-253CE0661DC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4B11B8E-E5F0-4984-885F-01D3E6F11B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345d1df-5d12-4f7e-b776-008b25f27986"/>
    <ds:schemaRef ds:uri="74773060-95be-4758-a20e-6e2cb91bc75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25761</TotalTime>
  <Words>391</Words>
  <Application>Microsoft Office PowerPoint</Application>
  <PresentationFormat>Widescreen</PresentationFormat>
  <Paragraphs>47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Calibri Light</vt:lpstr>
      <vt:lpstr>Courier New</vt:lpstr>
      <vt:lpstr>Retrospect</vt:lpstr>
      <vt:lpstr>Congestion Management Working Group - 7/15/2024 Meeting Update</vt:lpstr>
      <vt:lpstr>CRR Long Term Auction Solution Time, Transaction Limits</vt:lpstr>
      <vt:lpstr>IMM Load Zone Analysis</vt:lpstr>
      <vt:lpstr>Mitigation for ESRs</vt:lpstr>
      <vt:lpstr>NPRR 1214 Reliability Deployment Price Adder Fix to Provide Locational Price Signals, Reduce Uplift and Risk</vt:lpstr>
      <vt:lpstr>Ongoing Items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Congestion Management Working Group</dc:title>
  <dc:creator>Morris, Sandra</dc:creator>
  <cp:lastModifiedBy>Hanson, Pamela</cp:lastModifiedBy>
  <cp:revision>56</cp:revision>
  <dcterms:created xsi:type="dcterms:W3CDTF">2019-09-10T19:44:15Z</dcterms:created>
  <dcterms:modified xsi:type="dcterms:W3CDTF">2024-07-31T20:49:58Z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0x010100816BF004497F87479DAD31F00AF725C6</vt:lpwstr>
  </property>
  <property fmtid="{D5CDD505-2E9C-101B-9397-08002B2CF9AE}" pid="3" name="MSIP_Label_dfe1a8d7-e404-4561-a6ce-09441972395c_Enabled">
    <vt:lpwstr>true</vt:lpwstr>
  </property>
  <property fmtid="{D5CDD505-2E9C-101B-9397-08002B2CF9AE}" pid="4" name="MSIP_Label_dfe1a8d7-e404-4561-a6ce-09441972395c_SetDate">
    <vt:lpwstr>2023-11-13T15:48:02Z</vt:lpwstr>
  </property>
  <property fmtid="{D5CDD505-2E9C-101B-9397-08002B2CF9AE}" pid="5" name="MSIP_Label_dfe1a8d7-e404-4561-a6ce-09441972395c_Method">
    <vt:lpwstr>Standard</vt:lpwstr>
  </property>
  <property fmtid="{D5CDD505-2E9C-101B-9397-08002B2CF9AE}" pid="6" name="MSIP_Label_dfe1a8d7-e404-4561-a6ce-09441972395c_Name">
    <vt:lpwstr>Company Confidential Information</vt:lpwstr>
  </property>
  <property fmtid="{D5CDD505-2E9C-101B-9397-08002B2CF9AE}" pid="7" name="MSIP_Label_dfe1a8d7-e404-4561-a6ce-09441972395c_SiteId">
    <vt:lpwstr>d8fb9c07-c19e-4e8c-a1cb-717cd3cf8ffe</vt:lpwstr>
  </property>
  <property fmtid="{D5CDD505-2E9C-101B-9397-08002B2CF9AE}" pid="8" name="MSIP_Label_dfe1a8d7-e404-4561-a6ce-09441972395c_ActionId">
    <vt:lpwstr>adbf3881-2480-45db-b801-1987df6fe63f</vt:lpwstr>
  </property>
  <property fmtid="{D5CDD505-2E9C-101B-9397-08002B2CF9AE}" pid="9" name="MSIP_Label_dfe1a8d7-e404-4561-a6ce-09441972395c_ContentBits">
    <vt:lpwstr>0</vt:lpwstr>
  </property>
  <property fmtid="{D5CDD505-2E9C-101B-9397-08002B2CF9AE}" pid="10" name="MSIP_Label_00b5fe95-8f20-4bf1-a4bc-7cba4c4dcd39_Enabled">
    <vt:lpwstr>true</vt:lpwstr>
  </property>
  <property fmtid="{D5CDD505-2E9C-101B-9397-08002B2CF9AE}" pid="11" name="MSIP_Label_00b5fe95-8f20-4bf1-a4bc-7cba4c4dcd39_SetDate">
    <vt:lpwstr>2024-02-29T18:06:38Z</vt:lpwstr>
  </property>
  <property fmtid="{D5CDD505-2E9C-101B-9397-08002B2CF9AE}" pid="12" name="MSIP_Label_00b5fe95-8f20-4bf1-a4bc-7cba4c4dcd39_Method">
    <vt:lpwstr>Standard</vt:lpwstr>
  </property>
  <property fmtid="{D5CDD505-2E9C-101B-9397-08002B2CF9AE}" pid="13" name="MSIP_Label_00b5fe95-8f20-4bf1-a4bc-7cba4c4dcd39_Name">
    <vt:lpwstr>Internal access</vt:lpwstr>
  </property>
  <property fmtid="{D5CDD505-2E9C-101B-9397-08002B2CF9AE}" pid="14" name="MSIP_Label_00b5fe95-8f20-4bf1-a4bc-7cba4c4dcd39_SiteId">
    <vt:lpwstr>34c5e68e-b374-47fe-91da-0e3d638792fb</vt:lpwstr>
  </property>
  <property fmtid="{D5CDD505-2E9C-101B-9397-08002B2CF9AE}" pid="15" name="MSIP_Label_00b5fe95-8f20-4bf1-a4bc-7cba4c4dcd39_ActionId">
    <vt:lpwstr>a8cc2449-53cf-4d23-a1e2-531234fd10b6</vt:lpwstr>
  </property>
  <property fmtid="{D5CDD505-2E9C-101B-9397-08002B2CF9AE}" pid="16" name="MSIP_Label_00b5fe95-8f20-4bf1-a4bc-7cba4c4dcd39_ContentBits">
    <vt:lpwstr>0</vt:lpwstr>
  </property>
  <property fmtid="{D5CDD505-2E9C-101B-9397-08002B2CF9AE}" pid="17" name="MSIP_Label_7084cbda-52b8-46fb-a7b7-cb5bd465ed85_Enabled">
    <vt:lpwstr>true</vt:lpwstr>
  </property>
  <property fmtid="{D5CDD505-2E9C-101B-9397-08002B2CF9AE}" pid="18" name="MSIP_Label_7084cbda-52b8-46fb-a7b7-cb5bd465ed85_SetDate">
    <vt:lpwstr>2024-07-31T20:49:36Z</vt:lpwstr>
  </property>
  <property fmtid="{D5CDD505-2E9C-101B-9397-08002B2CF9AE}" pid="19" name="MSIP_Label_7084cbda-52b8-46fb-a7b7-cb5bd465ed85_Method">
    <vt:lpwstr>Standard</vt:lpwstr>
  </property>
  <property fmtid="{D5CDD505-2E9C-101B-9397-08002B2CF9AE}" pid="20" name="MSIP_Label_7084cbda-52b8-46fb-a7b7-cb5bd465ed85_Name">
    <vt:lpwstr>Internal</vt:lpwstr>
  </property>
  <property fmtid="{D5CDD505-2E9C-101B-9397-08002B2CF9AE}" pid="21" name="MSIP_Label_7084cbda-52b8-46fb-a7b7-cb5bd465ed85_SiteId">
    <vt:lpwstr>0afb747d-bff7-4596-a9fc-950ef9e0ec45</vt:lpwstr>
  </property>
  <property fmtid="{D5CDD505-2E9C-101B-9397-08002B2CF9AE}" pid="22" name="MSIP_Label_7084cbda-52b8-46fb-a7b7-cb5bd465ed85_ActionId">
    <vt:lpwstr>f39aada7-412e-49d8-ae26-d2a0b1369491</vt:lpwstr>
  </property>
  <property fmtid="{D5CDD505-2E9C-101B-9397-08002B2CF9AE}" pid="23" name="MSIP_Label_7084cbda-52b8-46fb-a7b7-cb5bd465ed85_ContentBits">
    <vt:lpwstr>0</vt:lpwstr>
  </property>
</Properties>
</file>