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274" r:id="rId7"/>
    <p:sldId id="275" r:id="rId8"/>
    <p:sldId id="266" r:id="rId9"/>
    <p:sldId id="271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986" autoAdjust="0"/>
  </p:normalViewPr>
  <p:slideViewPr>
    <p:cSldViewPr showGuides="1">
      <p:cViewPr varScale="1">
        <p:scale>
          <a:sx n="75" d="100"/>
          <a:sy n="75" d="100"/>
        </p:scale>
        <p:origin x="366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DG battery energy storage was excluded for the first time (</a:t>
            </a:r>
            <a:r>
              <a:rPr lang="en-US" sz="1200" dirty="0"/>
              <a:t>26.02 MW Competitive, 41.43 MW NOIEs, </a:t>
            </a:r>
            <a:r>
              <a:rPr lang="en-US" sz="1200" b="1" dirty="0"/>
              <a:t>67.45 MW Total</a:t>
            </a:r>
            <a:r>
              <a:rPr lang="en-US" sz="1200" b="0" dirty="0"/>
              <a:t>)</a:t>
            </a:r>
            <a:endParaRPr lang="en-US" sz="12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1,502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1,141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For the quarterly report, NOIE capacity below 50 kW only includes information from NOIEs that have more than two MW of aggregate capacity from those sites.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508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059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2024 Q2 Update</a:t>
            </a:r>
          </a:p>
          <a:p>
            <a:endParaRPr lang="en-US" dirty="0"/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8/7/2024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2024 Q2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89FCE1-0337-EFE1-A670-6BC2D7ACB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12" y="1524954"/>
            <a:ext cx="8796376" cy="380809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C93114-741C-30C8-99E8-D232E5108DDA}"/>
              </a:ext>
            </a:extLst>
          </p:cNvPr>
          <p:cNvSpPr txBox="1"/>
          <p:nvPr/>
        </p:nvSpPr>
        <p:spPr>
          <a:xfrm>
            <a:off x="838200" y="5761227"/>
            <a:ext cx="84367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aseline="0" dirty="0"/>
              <a:t>DG Battery </a:t>
            </a:r>
            <a:r>
              <a:rPr lang="en-US" sz="1600" dirty="0"/>
              <a:t>E</a:t>
            </a:r>
            <a:r>
              <a:rPr lang="en-US" sz="1600" baseline="0" dirty="0"/>
              <a:t>nergy </a:t>
            </a:r>
            <a:r>
              <a:rPr lang="en-US" sz="1600" dirty="0"/>
              <a:t>S</a:t>
            </a:r>
            <a:r>
              <a:rPr lang="en-US" sz="1600" baseline="0" dirty="0"/>
              <a:t>torage (</a:t>
            </a:r>
            <a:r>
              <a:rPr lang="en-US" sz="1600" dirty="0"/>
              <a:t>26.02 MW Competitive, 41.43 MW NOIEs, 67.45 MW Total)</a:t>
            </a:r>
          </a:p>
        </p:txBody>
      </p:sp>
    </p:spTree>
    <p:extLst>
      <p:ext uri="{BB962C8B-B14F-4D97-AF65-F5344CB8AC3E}">
        <p14:creationId xmlns:p14="http://schemas.microsoft.com/office/powerpoint/2010/main" val="2228466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F5E2B-1E97-CC23-B726-0778038B0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DG Storage Reporting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7DA80-CAB0-3B94-7C63-C0F20E62F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DG updates before 2024-Q2</a:t>
            </a:r>
          </a:p>
          <a:p>
            <a:pPr lvl="1"/>
            <a:r>
              <a:rPr lang="en-US" sz="1800" dirty="0"/>
              <a:t>DG Battery Energy Storage systems were not required reporting based on Protocol Sections 3.2.5.1, 3.2.5.2 , 3.2.5.3</a:t>
            </a:r>
          </a:p>
          <a:p>
            <a:pPr lvl="1"/>
            <a:r>
              <a:rPr lang="en-US" sz="1800" dirty="0"/>
              <a:t>However, we have started seeing voluntary submissions of these systems reflected in the “Other Renewable” and “Other Non-renewable” categories.</a:t>
            </a:r>
          </a:p>
          <a:p>
            <a:pPr marL="457200" lvl="1" indent="0">
              <a:buNone/>
            </a:pPr>
            <a:endParaRPr lang="en-US" sz="1600" dirty="0"/>
          </a:p>
          <a:p>
            <a:r>
              <a:rPr lang="en-US" sz="2000" dirty="0"/>
              <a:t>2024-Q2 and onwards</a:t>
            </a:r>
          </a:p>
          <a:p>
            <a:pPr lvl="1"/>
            <a:r>
              <a:rPr lang="en-US" sz="1800" baseline="0" dirty="0"/>
              <a:t>To provide better transparency on </a:t>
            </a:r>
            <a:r>
              <a:rPr lang="en-US" sz="1800" dirty="0"/>
              <a:t>Battery Energy Storage systems these resources were excluded from the DG reporting table and summarized as a footnote in Slide 2.</a:t>
            </a:r>
            <a:endParaRPr lang="en-US" sz="1800" baseline="0" dirty="0"/>
          </a:p>
          <a:p>
            <a:endParaRPr lang="en-US" sz="2000" baseline="0" dirty="0"/>
          </a:p>
          <a:p>
            <a:r>
              <a:rPr lang="en-US" sz="2000" dirty="0"/>
              <a:t>MW Impact of Change</a:t>
            </a:r>
          </a:p>
          <a:p>
            <a:pPr lvl="1"/>
            <a:r>
              <a:rPr lang="en-US" sz="2000" dirty="0"/>
              <a:t>26.02 MW Competitive</a:t>
            </a:r>
          </a:p>
          <a:p>
            <a:pPr lvl="1"/>
            <a:r>
              <a:rPr lang="en-US" sz="2000" dirty="0"/>
              <a:t>41.43 MW NOIE</a:t>
            </a:r>
          </a:p>
          <a:p>
            <a:pPr lvl="1"/>
            <a:r>
              <a:rPr lang="en-US" sz="2000" b="1" dirty="0"/>
              <a:t>67.45 MW Total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AA261-ED50-AC88-2F53-04F9E3EDB6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69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2024 </a:t>
            </a:r>
            <a:r>
              <a:rPr lang="en-US" dirty="0"/>
              <a:t>Q1 → 2024 Q2 </a:t>
            </a:r>
            <a:r>
              <a:rPr lang="en-US" b="1" dirty="0">
                <a:solidFill>
                  <a:schemeClr val="accent1"/>
                </a:solidFill>
              </a:rPr>
              <a:t>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48566B-CA02-F917-7B20-C970A3A89B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041" y="1532451"/>
            <a:ext cx="8569918" cy="379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997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2024-Q2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5572036"/>
            <a:ext cx="73914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 2016-Q2 was the first report published after implementation of report changes per NPRR794/COPMGR044</a:t>
            </a:r>
          </a:p>
          <a:p>
            <a:r>
              <a:rPr lang="en-US" sz="1100" dirty="0"/>
              <a:t>** 2019-Q3 was the first report published after implementation of report changes per NPRR891</a:t>
            </a:r>
            <a:br>
              <a:rPr lang="en-US" sz="1100" dirty="0"/>
            </a:br>
            <a:r>
              <a:rPr lang="en-US" sz="1100" dirty="0"/>
              <a:t>2024-Q2 was the first report published excluding Battery Energy Storage systems.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32BCAC-3722-83FD-43F7-B475D2AFE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914400"/>
            <a:ext cx="6125774" cy="446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2559</TotalTime>
  <Words>284</Words>
  <Application>Microsoft Office PowerPoint</Application>
  <PresentationFormat>On-screen Show (4:3)</PresentationFormat>
  <Paragraphs>40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Segoe UI</vt:lpstr>
      <vt:lpstr>1_Custom Design</vt:lpstr>
      <vt:lpstr>Office Theme</vt:lpstr>
      <vt:lpstr>PowerPoint Presentation</vt:lpstr>
      <vt:lpstr>2024 Q2 Unregistered Distributed Generation Report</vt:lpstr>
      <vt:lpstr>DG Storage Reporting Change</vt:lpstr>
      <vt:lpstr>2024 Q1 → 2024 Q2 Change </vt:lpstr>
      <vt:lpstr>Unregistered DG Growth: 2016-Q2* to 2024-Q2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Hanson, Pamela</cp:lastModifiedBy>
  <cp:revision>173</cp:revision>
  <cp:lastPrinted>2016-01-21T20:53:15Z</cp:lastPrinted>
  <dcterms:created xsi:type="dcterms:W3CDTF">2016-01-21T15:20:31Z</dcterms:created>
  <dcterms:modified xsi:type="dcterms:W3CDTF">2024-07-31T15:50:06Z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2024-04-24T12:03:07Z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596d532d-d438-484a-84c2-ae66a325ea94</vt:lpwstr>
  </property>
  <property fmtid="{D5CDD505-2E9C-101B-9397-08002B2CF9AE}" pid="9" name="MSIP_Label_7084cbda-52b8-46fb-a7b7-cb5bd465ed85_ContentBits">
    <vt:lpwstr>0</vt:lpwstr>
  </property>
</Properties>
</file>