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5" d="100"/>
          <a:sy n="115" d="100"/>
        </p:scale>
        <p:origin x="1140"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972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7/31/24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3821853251"/>
              </p:ext>
            </p:extLst>
          </p:nvPr>
        </p:nvGraphicFramePr>
        <p:xfrm>
          <a:off x="152400" y="838200"/>
          <a:ext cx="8839201" cy="5240527"/>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786114">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79477">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39321">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NPRR1217, Remove VDI Requirement for Deployment and Recall of Load Resources and ERS Resources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$10k - $20k</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NPRR1217. ERCOT Staff has reviewed NPRR1217 and believes it provides a positive market impact by reducing unnecessary burden on the control room by streamlining the current use of multiple communication systems for the deployment of Load Resources and ERS Resources during Emergency Conditions.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NPRR1217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NPRR1217.</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53981712"/>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NPRR1219, Methodology Revisions and New Definitions for the Report on Capacity, Demand and Reserves in the ERCOT Region (CDR) </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1</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Less than $20k (O&amp;M)</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NPRR1219. ERCOT Staff has reviewed NPRR1219 and believes it provides a positive market impact by improving forecasts in the CDR given Resource mix trends,  more closely aligning planned resource eligibility criteria with Planning Guide requirements, and incorporating Energy Storage Resource availabilities.</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NPRR1219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NPRR1219.</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1666525996"/>
                  </a:ext>
                </a:extLst>
              </a:tr>
              <a:tr h="958087">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NPRR1227, Related to RMGRR181, Alignment of Defined Term Usage and Resolution of Inconsistencies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r>
                        <a:rPr lang="en-US" sz="800" u="none" kern="1200" dirty="0">
                          <a:solidFill>
                            <a:schemeClr val="dk1"/>
                          </a:solidFill>
                          <a:effectLst/>
                          <a:latin typeface="Calibri" panose="020F0502020204030204" pitchFamily="34" charset="0"/>
                          <a:ea typeface="+mn-ea"/>
                          <a:cs typeface="Calibri" panose="020F0502020204030204" pitchFamily="34" charset="0"/>
                        </a:rPr>
                        <a:t>No impact</a:t>
                      </a:r>
                      <a:endParaRPr lang="en-US" sz="800" u="none"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NPRR1227. ERCOT Staff has reviewed Nodal Protocol Revision Request (NPRR) 1227 and believes that it provides a positive market impact by offering process improvements by relocating four, shared-use definitions from the Retail Market Guide to the Protocols; and by aligning defined term usage throughout the Protocols.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NPRR1227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NPRR1227.</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184261371"/>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NPRR1231, FFSS Program Communication Improvements and Additional Clarifications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Less than $5k (O&amp;M)</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NPRR1231. ERCOT Staff has reviewed NPRR1231 and believes the market impact for this NPRR implements effective improvements to the FFSS program which can be implemented before the 2024/2025 FFSS obligation period begins.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CFSG have reviewed NPRR1231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NPRR1231.</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4278070469"/>
                  </a:ext>
                </a:extLst>
              </a:tr>
              <a:tr h="787414">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NPRR1233, Modification of Weatherization Inspection Fees on the ERCOT Fee Schedule </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1</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NPRR1233. ERCOT Staff has reviewed NPRR1233 and believes it provides a positive market impact by adding a flat fee for inspection of federally owned generation units, which were otherwise reportedly precluded from paying their weatherization inspection invoices, and modifying the per-inspection fee for TSPs to align with the actual average cost incurred by ERCOT to perform a weatherization inspection.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the Credit Finance Sub Group (CFSG) have reviewed NPRR1233 and do not believe that it requires changes to credit monitoring activity or the calculation of liability.</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kern="1200" dirty="0">
                          <a:solidFill>
                            <a:schemeClr val="dk1"/>
                          </a:solidFill>
                          <a:effectLst/>
                          <a:latin typeface="Calibri" panose="020F0502020204030204" pitchFamily="34" charset="0"/>
                          <a:ea typeface="+mn-ea"/>
                          <a:cs typeface="Calibri" panose="020F0502020204030204" pitchFamily="34" charset="0"/>
                        </a:rPr>
                        <a:t>IMM supports approval of NPRR1233.</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947670953"/>
                  </a:ext>
                </a:extLst>
              </a:tr>
              <a:tr h="67358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OBDRR051, Related to NPRR1216, Implementation of Emergency Pricing Program </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OBDRR051.</a:t>
                      </a:r>
                      <a:r>
                        <a:rPr lang="en-US" sz="800" dirty="0">
                          <a:effectLst/>
                          <a:latin typeface="Calibri" panose="020F0502020204030204" pitchFamily="34" charset="0"/>
                          <a:ea typeface="Calibri" panose="020F0502020204030204" pitchFamily="34" charset="0"/>
                          <a:cs typeface="Calibri" panose="020F0502020204030204" pitchFamily="34" charset="0"/>
                        </a:rPr>
                        <a:t> ERCOT Staff has reviewed OBDRR051 and believes the market impact for OBDRR051, along with NPRR1216, implements the Emergency Pricing Program (EPP) as directed by the PUCT.</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OBDRR051.</a:t>
                      </a:r>
                    </a:p>
                  </a:txBody>
                  <a:tcPr marL="13681" marR="13681" marT="0" marB="0"/>
                </a:tc>
                <a:extLst>
                  <a:ext uri="{0D108BD9-81ED-4DB2-BD59-A6C34878D82A}">
                    <a16:rowId xmlns:a16="http://schemas.microsoft.com/office/drawing/2014/main" val="1781474850"/>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7/31/24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3995279139"/>
              </p:ext>
            </p:extLst>
          </p:nvPr>
        </p:nvGraphicFramePr>
        <p:xfrm>
          <a:off x="152399" y="914400"/>
          <a:ext cx="8839201" cy="2534920"/>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576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ERCOT Opinion/ERCOT Market Impact Statement</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NPRR1230, Methodology for Setting Transmission Shadow Price Caps for an IROL in SCED </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1</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NPRR1230. ERCOT Staff has reviewed NPRR1230 and believes the market impact for NPRR1230 properly leverages existing market tools to provide additional ERCOT operator flexibility when managing IROLs.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Credit Staff and the Credit Finance Sub Group (CFSG) have reviewed NPRR1230 and do not believe that it requires changes to credit monitoring activity or the calculation of liability.</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kern="1200" dirty="0">
                          <a:solidFill>
                            <a:schemeClr val="dk1"/>
                          </a:solidFill>
                          <a:effectLst/>
                          <a:latin typeface="Calibri" panose="020F0502020204030204" pitchFamily="34" charset="0"/>
                          <a:ea typeface="+mn-ea"/>
                          <a:cs typeface="Calibri" panose="020F0502020204030204" pitchFamily="34" charset="0"/>
                        </a:rPr>
                        <a:t>IMM supports approval of NPRR1230.</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3000230818"/>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OBDRR046, </a:t>
                      </a:r>
                      <a:r>
                        <a:rPr lang="en-US" sz="800" b="1" kern="1200" dirty="0">
                          <a:solidFill>
                            <a:schemeClr val="lt1"/>
                          </a:solidFill>
                          <a:effectLst/>
                          <a:latin typeface="Calibri" panose="020F0502020204030204" pitchFamily="34" charset="0"/>
                          <a:ea typeface="+mn-ea"/>
                          <a:cs typeface="Calibri" panose="020F0502020204030204" pitchFamily="34" charset="0"/>
                        </a:rPr>
                        <a:t>Related to NPRR1188, Implement Nodal Dispatch and Energy Settlement for Controllable Load Resources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ERCOT Board and/or PUCT Directive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NPRR1188.</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NPRR1188</a:t>
                      </a:r>
                    </a:p>
                  </a:txBody>
                  <a:tcPr marL="13681" marR="13681" marT="0" marB="0"/>
                </a:tc>
                <a:extLst>
                  <a:ext uri="{0D108BD9-81ED-4DB2-BD59-A6C34878D82A}">
                    <a16:rowId xmlns:a16="http://schemas.microsoft.com/office/drawing/2014/main" val="2629514238"/>
                  </a:ext>
                </a:extLst>
              </a:tr>
              <a:tr h="371066">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VCMRR040, Methodology for Calculating Fuel Adders for Coal-Fired Resources</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Strategic Plan Objective 2</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kern="1200" dirty="0">
                          <a:solidFill>
                            <a:schemeClr val="dk1"/>
                          </a:solidFill>
                          <a:effectLst/>
                          <a:latin typeface="Calibri" panose="020F0502020204030204" pitchFamily="34" charset="0"/>
                          <a:ea typeface="+mn-ea"/>
                          <a:cs typeface="Calibri" panose="020F0502020204030204" pitchFamily="34" charset="0"/>
                        </a:rPr>
                        <a:t>ERCOT supports approval of VCMRR040. ERCOT Staff has reviewed VCMRR040 and believes it provides a positive market impact by eliminating the requirement to purchase an annual coal price index subscription, thereby reducing costs; by removing the quarterly manual process of calculating and updating fuel adders for coal-fired Resources; and by aligning the ACFA submissions process to a process similar to fuel adder submissions for natural gas Resources.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VCMRR040.</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marL="13681" marR="13681" marT="0" marB="0"/>
                </a:tc>
                <a:extLst>
                  <a:ext uri="{0D108BD9-81ED-4DB2-BD59-A6C34878D82A}">
                    <a16:rowId xmlns:a16="http://schemas.microsoft.com/office/drawing/2014/main" val="2089499152"/>
                  </a:ext>
                </a:extLst>
              </a:tr>
            </a:tbl>
          </a:graphicData>
        </a:graphic>
      </p:graphicFrame>
    </p:spTree>
    <p:extLst>
      <p:ext uri="{BB962C8B-B14F-4D97-AF65-F5344CB8AC3E}">
        <p14:creationId xmlns:p14="http://schemas.microsoft.com/office/powerpoint/2010/main" val="244306770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c34af464-7aa1-4edd-9be4-83dffc1cb926"/>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5916</TotalTime>
  <Words>901</Words>
  <Application>Microsoft Office PowerPoint</Application>
  <PresentationFormat>On-screen Show (4:3)</PresentationFormat>
  <Paragraphs>72</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Revision Request Summary for 7/31/24 TAC</vt:lpstr>
      <vt:lpstr>Revision Request Summary for 7/31/24 TAC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72</cp:revision>
  <cp:lastPrinted>2016-01-21T20:53:15Z</cp:lastPrinted>
  <dcterms:created xsi:type="dcterms:W3CDTF">2016-01-21T15:20:31Z</dcterms:created>
  <dcterms:modified xsi:type="dcterms:W3CDTF">2024-07-30T14:28:39Z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2024-01-17T17:25:16Z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81f786fd-7dcb-4e5a-9052-c0e01a5e7181</vt:lpwstr>
  </property>
  <property fmtid="{D5CDD505-2E9C-101B-9397-08002B2CF9AE}" pid="9" name="MSIP_Label_7084cbda-52b8-46fb-a7b7-cb5bd465ed85_ContentBits">
    <vt:lpwstr>0</vt:lpwstr>
  </property>
</Properties>
</file>