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53" r:id="rId3"/>
    <p:sldMasterId id="2147483648" r:id="rId4"/>
    <p:sldMasterId id="2147483651" r:id="rId5"/>
  </p:sldMasterIdLst>
  <p:notesMasterIdLst>
    <p:notesMasterId r:id="rId9"/>
  </p:notesMasterIdLst>
  <p:handoutMasterIdLst>
    <p:handoutMasterId r:id="rId10"/>
  </p:handoutMasterIdLst>
  <p:sldIdLst>
    <p:sldId id="355" r:id="rId6"/>
    <p:sldId id="851" r:id="rId7"/>
    <p:sldId id="852" r:id="rId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2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6C6"/>
    <a:srgbClr val="B03018"/>
    <a:srgbClr val="FF8200"/>
    <a:srgbClr val="685BC7"/>
    <a:srgbClr val="FFD1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44FDFF8-364B-4BF4-BEE7-BAF3BC04549A}" v="3" dt="2022-07-13T20:52:35.030"/>
    <p1510:client id="{5BEF4023-88C4-F6C2-64C3-67594604C620}" v="711" dt="2023-07-21T20:42:46.731"/>
    <p1510:client id="{770BBBE6-0D42-4EF6-B400-EE3ED973C5A2}" v="111" dt="2022-07-13T21:12:24.887"/>
    <p1510:client id="{870F83A6-4F61-4283-803A-B1F78B0A9CD7}" v="4" dt="2022-07-13T21:15:25.62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79153" autoAdjust="0"/>
  </p:normalViewPr>
  <p:slideViewPr>
    <p:cSldViewPr showGuides="1">
      <p:cViewPr varScale="1">
        <p:scale>
          <a:sx n="80" d="100"/>
          <a:sy n="80" d="100"/>
        </p:scale>
        <p:origin x="114" y="31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81" d="100"/>
          <a:sy n="81" d="100"/>
        </p:scale>
        <p:origin x="262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3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2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7/30/2024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41106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700833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800">
                <a:solidFill>
                  <a:schemeClr val="tx2"/>
                </a:solidFill>
              </a:defRPr>
            </a:lvl4pPr>
            <a:lvl5pPr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247650" y="640808"/>
            <a:ext cx="8648700" cy="0"/>
          </a:xfrm>
          <a:prstGeom prst="line">
            <a:avLst/>
          </a:prstGeom>
          <a:ln w="15875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6"/>
          <p:cNvSpPr txBox="1">
            <a:spLocks/>
          </p:cNvSpPr>
          <p:nvPr/>
        </p:nvSpPr>
        <p:spPr>
          <a:xfrm>
            <a:off x="6705600" y="6202150"/>
            <a:ext cx="2133600" cy="182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066355A-084C-D24E-9AD2-7E4FC41EA627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79663" y="179143"/>
            <a:ext cx="8458200" cy="4616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2400"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5626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13169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2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86200" y="1629013"/>
            <a:ext cx="4724400" cy="30162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cs typeface="Arial"/>
              </a:rPr>
              <a:t>2024 Demand Response Survey</a:t>
            </a:r>
          </a:p>
          <a:p>
            <a:r>
              <a:rPr lang="en-US" sz="2000" b="1" dirty="0">
                <a:solidFill>
                  <a:schemeClr val="tx2"/>
                </a:solidFill>
                <a:cs typeface="Arial"/>
              </a:rPr>
              <a:t>Key Dates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sz="2000" i="1" dirty="0">
                <a:solidFill>
                  <a:schemeClr val="tx2"/>
                </a:solidFill>
              </a:rPr>
              <a:t>Cory Carswell	</a:t>
            </a:r>
            <a:endParaRPr lang="en-US" sz="2000" i="1" dirty="0">
              <a:solidFill>
                <a:schemeClr val="tx2"/>
              </a:solidFill>
              <a:cs typeface="Arial"/>
            </a:endParaRPr>
          </a:p>
          <a:p>
            <a:r>
              <a:rPr lang="en-US" dirty="0">
                <a:solidFill>
                  <a:schemeClr val="tx2"/>
                </a:solidFill>
              </a:rPr>
              <a:t>Engineer, Market Analysis &amp; Validation</a:t>
            </a:r>
          </a:p>
          <a:p>
            <a:r>
              <a:rPr lang="en-US" dirty="0">
                <a:solidFill>
                  <a:schemeClr val="tx2"/>
                </a:solidFill>
              </a:rPr>
              <a:t>ERCOT</a:t>
            </a:r>
          </a:p>
          <a:p>
            <a:endParaRPr lang="en-US" sz="2000" dirty="0">
              <a:solidFill>
                <a:schemeClr val="tx2"/>
              </a:solidFill>
            </a:endParaRPr>
          </a:p>
          <a:p>
            <a:r>
              <a:rPr lang="en-US" i="1" dirty="0">
                <a:solidFill>
                  <a:schemeClr val="tx2"/>
                </a:solidFill>
                <a:cs typeface="Arial"/>
              </a:rPr>
              <a:t>Retail Market Subcommittee (RMS)</a:t>
            </a:r>
          </a:p>
          <a:p>
            <a:endParaRPr lang="en-US" i="1" dirty="0">
              <a:solidFill>
                <a:schemeClr val="tx2"/>
              </a:solidFill>
            </a:endParaRPr>
          </a:p>
          <a:p>
            <a:r>
              <a:rPr lang="en-US">
                <a:solidFill>
                  <a:schemeClr val="tx2"/>
                </a:solidFill>
                <a:cs typeface="Arial"/>
              </a:rPr>
              <a:t>August 6, 2024</a:t>
            </a:r>
            <a:endParaRPr lang="en-US" dirty="0">
              <a:solidFill>
                <a:schemeClr val="tx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894981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NOIE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4788"/>
            <a:ext cx="8525996" cy="543981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</a:t>
            </a:r>
            <a:r>
              <a:rPr lang="en-US" sz="1800" dirty="0">
                <a:cs typeface="Arial"/>
              </a:rPr>
              <a:t> – Market Notice on beginning of survey process; email notice to all NOIEs regarding survey participation status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15</a:t>
            </a:r>
            <a:r>
              <a:rPr lang="en-US" sz="1800" dirty="0">
                <a:cs typeface="Arial"/>
              </a:rPr>
              <a:t> – Due date for demand response program participation (yes/no, points of contact)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September 1</a:t>
            </a:r>
            <a:r>
              <a:rPr lang="en-US" sz="1800" dirty="0">
                <a:cs typeface="Arial"/>
              </a:rPr>
              <a:t> – Snapshot date for participation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1</a:t>
            </a:r>
            <a:r>
              <a:rPr lang="en-US" sz="1800" dirty="0">
                <a:cs typeface="Arial" panose="020B0604020202020204"/>
              </a:rPr>
              <a:t> - First day eligible to submit 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31</a:t>
            </a:r>
            <a:r>
              <a:rPr lang="en-US" sz="1800" dirty="0">
                <a:cs typeface="Arial" panose="020B0604020202020204"/>
              </a:rPr>
              <a:t> – Submission deadline for participation and 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November 7</a:t>
            </a:r>
            <a:r>
              <a:rPr lang="en-US" sz="1800" dirty="0">
                <a:cs typeface="Arial" panose="020B0604020202020204"/>
              </a:rPr>
              <a:t> – Submission deadline for any issues identified by ERCOT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December 31</a:t>
            </a:r>
            <a:r>
              <a:rPr lang="en-US" sz="1800" dirty="0">
                <a:cs typeface="Arial" panose="020B0604020202020204"/>
              </a:rPr>
              <a:t> – Demand response report posted; email notice for next year's survey participation status</a:t>
            </a:r>
          </a:p>
          <a:p>
            <a:pPr marL="457200" lvl="1" indent="0">
              <a:buNone/>
            </a:pPr>
            <a:endParaRPr lang="en-US" sz="1400" dirty="0">
              <a:cs typeface="Arial" panose="020B0604020202020204"/>
            </a:endParaRPr>
          </a:p>
          <a:p>
            <a:pPr lvl="1"/>
            <a:endParaRPr lang="en-US" sz="1600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7517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263D9-B184-41BE-A6C4-49FB6714E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REP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22965F-D35F-476B-9E8F-EDDE92E816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884788"/>
            <a:ext cx="8525996" cy="5439812"/>
          </a:xfrm>
        </p:spPr>
        <p:txBody>
          <a:bodyPr lIns="91440" tIns="45720" rIns="91440" bIns="45720" anchor="t"/>
          <a:lstStyle/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</a:t>
            </a:r>
            <a:r>
              <a:rPr lang="en-US" sz="1800" dirty="0">
                <a:cs typeface="Arial"/>
              </a:rPr>
              <a:t> – Market Notice on beginning of survey process; email notice to all REPs regarding survey participation status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August 15</a:t>
            </a:r>
            <a:r>
              <a:rPr lang="en-US" sz="1800" dirty="0">
                <a:cs typeface="Arial"/>
              </a:rPr>
              <a:t> – Due date for demand response program participation (yes/no, points of contact)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/>
              </a:rPr>
              <a:t>September 1</a:t>
            </a:r>
            <a:r>
              <a:rPr lang="en-US" sz="1800" dirty="0">
                <a:cs typeface="Arial"/>
              </a:rPr>
              <a:t> – Snapshot date for participation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ea typeface="+mn-lt"/>
                <a:cs typeface="+mn-lt"/>
              </a:rPr>
              <a:t>September 11</a:t>
            </a:r>
            <a:r>
              <a:rPr lang="en-US" sz="1800" dirty="0">
                <a:ea typeface="+mn-lt"/>
                <a:cs typeface="+mn-lt"/>
              </a:rPr>
              <a:t> – ESI ID extract file provided to REPs</a:t>
            </a:r>
            <a:endParaRPr lang="en-US" sz="1800" dirty="0">
              <a:cs typeface="Arial" panose="020B0604020202020204"/>
            </a:endParaRP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1</a:t>
            </a:r>
            <a:r>
              <a:rPr lang="en-US" sz="1800" dirty="0">
                <a:cs typeface="Arial" panose="020B0604020202020204"/>
              </a:rPr>
              <a:t> - First day eligible to submit event data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ea typeface="+mn-lt"/>
                <a:cs typeface="+mn-lt"/>
              </a:rPr>
              <a:t>October 15 (13th last business day)</a:t>
            </a:r>
            <a:r>
              <a:rPr lang="en-US" sz="1800" dirty="0">
                <a:ea typeface="+mn-lt"/>
                <a:cs typeface="+mn-lt"/>
              </a:rPr>
              <a:t> - Submission deadline for participation data</a:t>
            </a:r>
            <a:endParaRPr lang="en-US" sz="1800" dirty="0">
              <a:cs typeface="Arial" panose="020B0604020202020204"/>
            </a:endParaRP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October 31</a:t>
            </a:r>
            <a:r>
              <a:rPr lang="en-US" sz="1800" dirty="0">
                <a:cs typeface="Arial" panose="020B0604020202020204"/>
              </a:rPr>
              <a:t> – Submission deadline for event data; </a:t>
            </a:r>
            <a:r>
              <a:rPr lang="en-US" sz="1800" dirty="0">
                <a:ea typeface="+mn-lt"/>
                <a:cs typeface="+mn-lt"/>
              </a:rPr>
              <a:t>deadline for any issues identified by ERCOT</a:t>
            </a:r>
          </a:p>
          <a:p>
            <a:pPr>
              <a:spcAft>
                <a:spcPts val="1200"/>
              </a:spcAft>
            </a:pPr>
            <a:r>
              <a:rPr lang="en-US" sz="1800" b="1" dirty="0">
                <a:cs typeface="Arial" panose="020B0604020202020204"/>
              </a:rPr>
              <a:t>December 31</a:t>
            </a:r>
            <a:r>
              <a:rPr lang="en-US" sz="1800" dirty="0">
                <a:cs typeface="Arial" panose="020B0604020202020204"/>
              </a:rPr>
              <a:t> – Demand response report posted; email notice for next year's survey participation status</a:t>
            </a:r>
          </a:p>
          <a:p>
            <a:pPr marL="457200" lvl="1" indent="0">
              <a:buNone/>
            </a:pPr>
            <a:endParaRPr lang="en-US" sz="1400" dirty="0">
              <a:cs typeface="Arial" panose="020B0604020202020204"/>
            </a:endParaRPr>
          </a:p>
          <a:p>
            <a:pPr lvl="1"/>
            <a:endParaRPr lang="en-US" sz="1600" dirty="0">
              <a:cs typeface="Arial" panose="020B0604020202020204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AFD865-13A1-4440-97C1-F393958213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24029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8" ma:contentTypeDescription="Create a new document." ma:contentTypeScope="" ma:versionID="878aef88f412b9a53b1fae2dcc8bd22c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e292638c76055f447802ddffc75c2630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06D985E-C3BF-4A05-A4F2-2BD1E83886A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409553A-EE71-412B-83BC-37B4E783D1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f527160-b6a2-448e-b210-55bbe2178a90"/>
    <ds:schemaRef ds:uri="cf8c9251-373f-4ee3-86cf-d97122226a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237</Words>
  <Application>Microsoft Office PowerPoint</Application>
  <PresentationFormat>On-screen Show (4:3)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NOIE</vt:lpstr>
      <vt:lpstr>REP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136</cp:revision>
  <dcterms:created xsi:type="dcterms:W3CDTF">2017-02-27T16:27:57Z</dcterms:created>
  <dcterms:modified xsi:type="dcterms:W3CDTF">2024-07-30T21:58:23Z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SetDate">
    <vt:lpwstr>2023-07-21T20:08:21Z</vt:lpwstr>
  </property>
  <property fmtid="{D5CDD505-2E9C-101B-9397-08002B2CF9AE}" pid="4" name="MSIP_Label_7084cbda-52b8-46fb-a7b7-cb5bd465ed85_Method">
    <vt:lpwstr>Standard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SiteId">
    <vt:lpwstr>0afb747d-bff7-4596-a9fc-950ef9e0ec45</vt:lpwstr>
  </property>
  <property fmtid="{D5CDD505-2E9C-101B-9397-08002B2CF9AE}" pid="7" name="MSIP_Label_7084cbda-52b8-46fb-a7b7-cb5bd465ed85_ActionId">
    <vt:lpwstr>68599460-d4ca-41b5-aaaf-049c817f7112</vt:lpwstr>
  </property>
  <property fmtid="{D5CDD505-2E9C-101B-9397-08002B2CF9AE}" pid="8" name="MSIP_Label_7084cbda-52b8-46fb-a7b7-cb5bd465ed85_ContentBits">
    <vt:lpwstr>0</vt:lpwstr>
  </property>
</Properties>
</file>