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3"/>
  </p:notesMasterIdLst>
  <p:sldIdLst>
    <p:sldId id="256" r:id="rId4"/>
    <p:sldId id="273" r:id="rId5"/>
    <p:sldId id="275" r:id="rId6"/>
    <p:sldId id="276" r:id="rId7"/>
    <p:sldId id="280" r:id="rId8"/>
    <p:sldId id="282" r:id="rId9"/>
    <p:sldId id="283" r:id="rId10"/>
    <p:sldId id="271"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81" d="100"/>
          <a:sy n="81" d="100"/>
        </p:scale>
        <p:origin x="80" y="15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7/29/2024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95549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7</a:t>
            </a:fld>
            <a:endParaRPr lang="en-US" dirty="0"/>
          </a:p>
        </p:txBody>
      </p:sp>
    </p:spTree>
    <p:extLst>
      <p:ext uri="{BB962C8B-B14F-4D97-AF65-F5344CB8AC3E}">
        <p14:creationId xmlns:p14="http://schemas.microsoft.com/office/powerpoint/2010/main" val="3405991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8</a:t>
            </a:fld>
            <a:endParaRPr lang="en-US" dirty="0"/>
          </a:p>
        </p:txBody>
      </p:sp>
    </p:spTree>
    <p:extLst>
      <p:ext uri="{BB962C8B-B14F-4D97-AF65-F5344CB8AC3E}">
        <p14:creationId xmlns:p14="http://schemas.microsoft.com/office/powerpoint/2010/main" val="3253562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9</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7/29/2024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20systemoperationstraining@ercot.com?subject=2024%20Severe%20Weather%20Drill%20-%20Single%20Point%20of%20Contac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Tyler Springer</a:t>
            </a:r>
          </a:p>
          <a:p>
            <a:r>
              <a:rPr lang="en-US" dirty="0"/>
              <a:t>HITE List Sub-Chair – Pushkar Chhajed</a:t>
            </a:r>
          </a:p>
          <a:p>
            <a:r>
              <a:rPr lang="en-US" dirty="0"/>
              <a:t>08/01/2024</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a:xfrm>
            <a:off x="319119" y="1825625"/>
            <a:ext cx="11518986" cy="4351338"/>
          </a:xfrm>
        </p:spPr>
        <p:txBody>
          <a:bodyPr>
            <a:normAutofit/>
          </a:bodyPr>
          <a:lstStyle/>
          <a:p>
            <a:r>
              <a:rPr lang="en-US" dirty="0"/>
              <a:t>Unofficial Peaks Reported by ERCOT </a:t>
            </a:r>
          </a:p>
          <a:p>
            <a:r>
              <a:rPr lang="en-US" dirty="0"/>
              <a:t>June Peak Demand – </a:t>
            </a:r>
            <a:r>
              <a:rPr lang="en-US" b="0" i="0" dirty="0">
                <a:effectLst/>
                <a:latin typeface="CiscoSans"/>
              </a:rPr>
              <a:t>79,698 MW 6/30 HE 18:00</a:t>
            </a:r>
            <a:endParaRPr lang="en-US" dirty="0"/>
          </a:p>
          <a:p>
            <a:r>
              <a:rPr lang="en-US" dirty="0"/>
              <a:t>June Solar Penetration – </a:t>
            </a:r>
            <a:r>
              <a:rPr lang="en-US" b="0" i="0" dirty="0">
                <a:effectLst/>
                <a:latin typeface="CiscoSans"/>
              </a:rPr>
              <a:t>19,395 </a:t>
            </a:r>
            <a:r>
              <a:rPr lang="en-US" b="0" i="0" dirty="0">
                <a:solidFill>
                  <a:srgbClr val="4D4D4D"/>
                </a:solidFill>
                <a:effectLst/>
                <a:latin typeface="CiscoSans"/>
              </a:rPr>
              <a:t>MW on 6/22/24 - New all time peak</a:t>
            </a:r>
          </a:p>
          <a:p>
            <a:r>
              <a:rPr lang="en-US" dirty="0">
                <a:solidFill>
                  <a:srgbClr val="4D4D4D"/>
                </a:solidFill>
                <a:latin typeface="CiscoSans"/>
              </a:rPr>
              <a:t>June Wind Penetration - </a:t>
            </a:r>
            <a:r>
              <a:rPr lang="en-US" b="0" i="0" dirty="0">
                <a:solidFill>
                  <a:srgbClr val="4D4D4D"/>
                </a:solidFill>
                <a:effectLst/>
                <a:latin typeface="CiscoSans"/>
              </a:rPr>
              <a:t>27,881 MW on 6/17/24 - New all time peak</a:t>
            </a:r>
          </a:p>
          <a:p>
            <a:r>
              <a:rPr lang="en-US" dirty="0">
                <a:solidFill>
                  <a:srgbClr val="4D4D4D"/>
                </a:solidFill>
                <a:latin typeface="CiscoSans"/>
              </a:rPr>
              <a:t>June Renewable - </a:t>
            </a:r>
            <a:r>
              <a:rPr lang="en-US" b="0" i="0" dirty="0">
                <a:solidFill>
                  <a:srgbClr val="4D4D4D"/>
                </a:solidFill>
                <a:effectLst/>
                <a:latin typeface="CiscoSans"/>
              </a:rPr>
              <a:t>37,897 MW on 6/18/24 – New all time peak</a:t>
            </a:r>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a:spcBef>
                <a:spcPts val="0"/>
              </a:spcBef>
            </a:pPr>
            <a:r>
              <a:rPr lang="en-US" dirty="0">
                <a:latin typeface="Calibri" panose="020F0502020204030204" pitchFamily="34" charset="0"/>
              </a:rPr>
              <a:t>Notice of public comment on SAR BAL-001 TRE started on 7-15 going on for 30 days ending on 8/14</a:t>
            </a:r>
          </a:p>
          <a:p>
            <a:pPr>
              <a:spcBef>
                <a:spcPts val="0"/>
              </a:spcBef>
            </a:pPr>
            <a:r>
              <a:rPr lang="en-US" dirty="0">
                <a:latin typeface="Calibri" panose="020F0502020204030204" pitchFamily="34" charset="0"/>
              </a:rPr>
              <a:t>NERC standard review form on July 25 from 9-11, meeting material on NERC website</a:t>
            </a:r>
          </a:p>
          <a:p>
            <a:pPr>
              <a:spcBef>
                <a:spcPts val="0"/>
              </a:spcBef>
            </a:pPr>
            <a:r>
              <a:rPr lang="en-US" dirty="0">
                <a:latin typeface="Calibri" panose="020F0502020204030204" pitchFamily="34" charset="0"/>
              </a:rPr>
              <a:t>Workshop for cyber and physical security on Aug 28 at Texas RE agenda on TRE website</a:t>
            </a:r>
          </a:p>
          <a:p>
            <a:pPr>
              <a:spcBef>
                <a:spcPts val="0"/>
              </a:spcBef>
            </a:pPr>
            <a:r>
              <a:rPr lang="en-US" dirty="0">
                <a:latin typeface="Calibri" panose="020F0502020204030204" pitchFamily="34" charset="0"/>
              </a:rPr>
              <a:t>Industry workshop announcement on </a:t>
            </a:r>
            <a:r>
              <a:rPr lang="en-US" dirty="0" err="1">
                <a:latin typeface="Calibri" panose="020F0502020204030204" pitchFamily="34" charset="0"/>
              </a:rPr>
              <a:t>misoperations</a:t>
            </a:r>
            <a:r>
              <a:rPr lang="en-US" dirty="0">
                <a:latin typeface="Calibri" panose="020F0502020204030204" pitchFamily="34" charset="0"/>
              </a:rPr>
              <a:t> reduction workshop in Salt Lake City at WECC on October 1 - 2 sign up is on the NERC website. </a:t>
            </a:r>
          </a:p>
          <a:p>
            <a:pPr lvl="1">
              <a:spcBef>
                <a:spcPts val="0"/>
              </a:spcBef>
            </a:pPr>
            <a:endParaRPr lang="en-US" sz="1400" dirty="0">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rPr>
              <a:t>ERCOT is currently still working with PUC staff to finalize the language on the congestion cost savings criteria, and does not have a specific timeline on the posting yet.</a:t>
            </a:r>
            <a:endParaRPr lang="en-US" sz="1800" dirty="0">
              <a:effectLst/>
              <a:latin typeface="Calibri" panose="020F0502020204030204" pitchFamily="34" charset="0"/>
              <a:ea typeface="Calibri" panose="020F0502020204030204" pitchFamily="34" charset="0"/>
            </a:endParaRPr>
          </a:p>
          <a:p>
            <a:r>
              <a:rPr lang="en-US" dirty="0"/>
              <a:t>Remains tabled at OWG.</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867-77F2-405D-A125-4C368187A5CD}"/>
              </a:ext>
            </a:extLst>
          </p:cNvPr>
          <p:cNvSpPr>
            <a:spLocks noGrp="1"/>
          </p:cNvSpPr>
          <p:nvPr>
            <p:ph type="title"/>
          </p:nvPr>
        </p:nvSpPr>
        <p:spPr/>
        <p:txBody>
          <a:bodyPr>
            <a:normAutofit/>
          </a:bodyPr>
          <a:lstStyle/>
          <a:p>
            <a:r>
              <a:rPr lang="en-US" dirty="0">
                <a:effectLst/>
                <a:ea typeface="Times New Roman" panose="02020603050405020304" pitchFamily="18" charset="0"/>
              </a:rPr>
              <a:t>NPRR 1238 - Voluntary Registration of Loads with Curtailable Load Capabilities</a:t>
            </a:r>
            <a:endParaRPr lang="en-US" dirty="0"/>
          </a:p>
        </p:txBody>
      </p:sp>
      <p:sp>
        <p:nvSpPr>
          <p:cNvPr id="3" name="Content Placeholder 2">
            <a:extLst>
              <a:ext uri="{FF2B5EF4-FFF2-40B4-BE49-F238E27FC236}">
                <a16:creationId xmlns:a16="http://schemas.microsoft.com/office/drawing/2014/main" id="{651C6292-163C-42B9-9170-D20092701091}"/>
              </a:ext>
            </a:extLst>
          </p:cNvPr>
          <p:cNvSpPr>
            <a:spLocks noGrp="1"/>
          </p:cNvSpPr>
          <p:nvPr>
            <p:ph idx="1"/>
          </p:nvPr>
        </p:nvSpPr>
        <p:spPr/>
        <p:txBody>
          <a:bodyPr>
            <a:normAutofit fontScale="85000" lnSpcReduction="10000"/>
          </a:bodyPr>
          <a:lstStyle/>
          <a:p>
            <a:r>
              <a:rPr lang="en-US" sz="2600" dirty="0"/>
              <a:t>Golden spread submitted – needed to meet compliance going forward. </a:t>
            </a:r>
          </a:p>
          <a:p>
            <a:r>
              <a:rPr lang="en-US" sz="2600" dirty="0"/>
              <a:t>Question from Collin Martin why for transmission load only, and not other larger distribution side loads. </a:t>
            </a:r>
          </a:p>
          <a:p>
            <a:r>
              <a:rPr lang="en-US" sz="2600" dirty="0"/>
              <a:t>Bill Blevins – Based off what was done for registered curtailable type load.  The transmission load they may already have telemetry on.  On the distribution they would need to register and get telemetry.  </a:t>
            </a:r>
          </a:p>
          <a:p>
            <a:r>
              <a:rPr lang="en-US" sz="2600" dirty="0"/>
              <a:t>Bill Blevins – Worked on this the same time NPRR 1217 came out.  This mentions VDI’s and in 1217 it gets stricken, and there should not be any VDI’s for ERS everything should be over XML. </a:t>
            </a:r>
          </a:p>
          <a:p>
            <a:r>
              <a:rPr lang="en-US" sz="2600" dirty="0"/>
              <a:t>Marybell - has concerns including distribution load, it should not be that large.  May have issues with UFLS if large number of customers sign up. </a:t>
            </a:r>
          </a:p>
          <a:p>
            <a:r>
              <a:rPr lang="en-US" sz="2600" dirty="0"/>
              <a:t>Bill Blevins – Some benefit on setting setpoint above the 3000 to avoid an emergency. </a:t>
            </a:r>
          </a:p>
          <a:p>
            <a:r>
              <a:rPr lang="en-US" sz="2600" dirty="0"/>
              <a:t>VECL to be taken away from TO native load during Summer and Winter %’s.</a:t>
            </a:r>
          </a:p>
        </p:txBody>
      </p:sp>
    </p:spTree>
    <p:extLst>
      <p:ext uri="{BB962C8B-B14F-4D97-AF65-F5344CB8AC3E}">
        <p14:creationId xmlns:p14="http://schemas.microsoft.com/office/powerpoint/2010/main" val="4240099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effectLst/>
                <a:ea typeface="Times New Roman" panose="02020603050405020304" pitchFamily="18" charset="0"/>
              </a:rPr>
              <a:t>NOGRR 265 </a:t>
            </a:r>
            <a:r>
              <a:rPr lang="en-US" dirty="0"/>
              <a:t>– Related to </a:t>
            </a:r>
            <a:r>
              <a:rPr lang="en-US" dirty="0">
                <a:effectLst/>
                <a:ea typeface="Times New Roman" panose="02020603050405020304" pitchFamily="18" charset="0"/>
              </a:rPr>
              <a:t>NPRR 1238 Voluntary Registration of Loads with Curtailable Load Capabilities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r>
              <a:rPr lang="en-US" dirty="0"/>
              <a:t>Collin Martin – paragraph 2 talks about VECL entering into agreement with QSE, Collin believes the TO should also be part of that agreement. Could impact the equipment type used by customer.  </a:t>
            </a:r>
          </a:p>
          <a:p>
            <a:r>
              <a:rPr lang="en-US" dirty="0"/>
              <a:t>Bill Blevins – Potential to add the sign off by TSP on existing form at ERCOT. </a:t>
            </a:r>
          </a:p>
          <a:p>
            <a:r>
              <a:rPr lang="en-US" dirty="0"/>
              <a:t>Collin Martin – recommend 2 times a year updates to match Winter and Summer table updates as appose to 4 times per year. </a:t>
            </a:r>
          </a:p>
        </p:txBody>
      </p:sp>
    </p:spTree>
    <p:extLst>
      <p:ext uri="{BB962C8B-B14F-4D97-AF65-F5344CB8AC3E}">
        <p14:creationId xmlns:p14="http://schemas.microsoft.com/office/powerpoint/2010/main" val="424406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HITE List Reminder</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dirty="0"/>
              <a:t>Sent email reminder for HITE list timeline for private and public submission is ongoing until August 1. </a:t>
            </a:r>
          </a:p>
          <a:p>
            <a:r>
              <a:rPr lang="en-US" dirty="0"/>
              <a:t>Will review at August OWG meeting. </a:t>
            </a:r>
          </a:p>
        </p:txBody>
      </p:sp>
    </p:spTree>
    <p:extLst>
      <p:ext uri="{BB962C8B-B14F-4D97-AF65-F5344CB8AC3E}">
        <p14:creationId xmlns:p14="http://schemas.microsoft.com/office/powerpoint/2010/main" val="290287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0291"/>
          </a:xfrm>
        </p:spPr>
        <p:txBody>
          <a:bodyPr/>
          <a:lstStyle/>
          <a:p>
            <a:r>
              <a:rPr lang="en-US" dirty="0"/>
              <a:t>OTWG Update</a:t>
            </a:r>
          </a:p>
        </p:txBody>
      </p:sp>
      <p:sp>
        <p:nvSpPr>
          <p:cNvPr id="3" name="Content Placeholder 2"/>
          <p:cNvSpPr>
            <a:spLocks noGrp="1"/>
          </p:cNvSpPr>
          <p:nvPr>
            <p:ph idx="1"/>
          </p:nvPr>
        </p:nvSpPr>
        <p:spPr>
          <a:xfrm>
            <a:off x="838200" y="1055334"/>
            <a:ext cx="10515600" cy="4351338"/>
          </a:xfrm>
        </p:spPr>
        <p:txBody>
          <a:bodyPr>
            <a:normAutofit/>
          </a:bodyPr>
          <a:lstStyle/>
          <a:p>
            <a:pPr marL="0">
              <a:lnSpc>
                <a:spcPct val="100000"/>
              </a:lnSpc>
              <a:spcBef>
                <a:spcPts val="0"/>
              </a:spcBef>
            </a:pPr>
            <a:r>
              <a:rPr lang="en-US" sz="2400" b="1" dirty="0"/>
              <a:t>ERCOT Severe Weather Drill</a:t>
            </a:r>
            <a:endParaRPr lang="en-US" sz="2400" dirty="0"/>
          </a:p>
          <a:p>
            <a:pPr marL="457200" lvl="1">
              <a:lnSpc>
                <a:spcPct val="100000"/>
              </a:lnSpc>
              <a:spcBef>
                <a:spcPts val="0"/>
              </a:spcBef>
            </a:pPr>
            <a:r>
              <a:rPr lang="en-US" sz="1600" dirty="0"/>
              <a:t>ERCOT sent market notification on 7/9/24.</a:t>
            </a:r>
          </a:p>
          <a:p>
            <a:pPr marL="457200" lvl="1">
              <a:lnSpc>
                <a:spcPct val="100000"/>
              </a:lnSpc>
              <a:spcBef>
                <a:spcPts val="0"/>
              </a:spcBef>
            </a:pPr>
            <a:r>
              <a:rPr lang="en-US" sz="1600" dirty="0"/>
              <a:t>This drill is mainly for communication and Emergency notifications between market participants and ERCOT.</a:t>
            </a:r>
          </a:p>
          <a:p>
            <a:pPr marL="457200" lvl="1">
              <a:lnSpc>
                <a:spcPct val="100000"/>
              </a:lnSpc>
              <a:spcBef>
                <a:spcPts val="0"/>
              </a:spcBef>
            </a:pPr>
            <a:r>
              <a:rPr lang="en-US" sz="1600" dirty="0"/>
              <a:t>Facilitation Window Thursday 8/29/2024 from 0800 to 1300.  No CEH’s provided</a:t>
            </a:r>
          </a:p>
          <a:p>
            <a:pPr marL="457200" lvl="1">
              <a:lnSpc>
                <a:spcPct val="100000"/>
              </a:lnSpc>
              <a:spcBef>
                <a:spcPts val="0"/>
              </a:spcBef>
            </a:pPr>
            <a:r>
              <a:rPr lang="en-US" sz="1600" dirty="0"/>
              <a:t>MP to send them a Single Point of Contact for this drill before August 15</a:t>
            </a:r>
            <a:r>
              <a:rPr lang="en-US" sz="1600" baseline="30000" dirty="0"/>
              <a:t>th </a:t>
            </a:r>
            <a:r>
              <a:rPr lang="en-US" sz="1100" dirty="0"/>
              <a:t>to </a:t>
            </a:r>
            <a:r>
              <a:rPr lang="en-US" sz="1000" u="sng"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systemoperationstraining@ercot.com</a:t>
            </a:r>
            <a:endParaRPr lang="en-US" sz="1100" dirty="0"/>
          </a:p>
          <a:p>
            <a:r>
              <a:rPr lang="en-US" sz="2400" b="1" dirty="0"/>
              <a:t>ERCOT Black Start Training</a:t>
            </a:r>
          </a:p>
          <a:p>
            <a:pPr marL="457200" lvl="2">
              <a:lnSpc>
                <a:spcPct val="100000"/>
              </a:lnSpc>
              <a:spcBef>
                <a:spcPts val="0"/>
              </a:spcBef>
            </a:pPr>
            <a:r>
              <a:rPr lang="en-US" sz="1600" dirty="0"/>
              <a:t>Weeks of October 14</a:t>
            </a:r>
            <a:r>
              <a:rPr lang="en-US" sz="1600" baseline="30000" dirty="0"/>
              <a:t>th</a:t>
            </a:r>
            <a:r>
              <a:rPr lang="en-US" sz="1600" dirty="0"/>
              <a:t> – November 21</a:t>
            </a:r>
            <a:r>
              <a:rPr lang="en-US" sz="1600" baseline="30000" dirty="0"/>
              <a:t>st</a:t>
            </a:r>
            <a:r>
              <a:rPr lang="en-US" sz="1600" dirty="0"/>
              <a:t>, ERCOT is planning to send the market notification by first week of September.</a:t>
            </a:r>
          </a:p>
          <a:p>
            <a:pPr marL="457200" lvl="2">
              <a:lnSpc>
                <a:spcPct val="100000"/>
              </a:lnSpc>
              <a:spcBef>
                <a:spcPts val="0"/>
              </a:spcBef>
            </a:pPr>
            <a:r>
              <a:rPr lang="en-US" sz="1600" dirty="0"/>
              <a:t>No pilot session is planned to be included for this year.</a:t>
            </a:r>
          </a:p>
          <a:p>
            <a:pPr marL="457200" lvl="1">
              <a:lnSpc>
                <a:spcPct val="100000"/>
              </a:lnSpc>
              <a:spcBef>
                <a:spcPts val="0"/>
              </a:spcBef>
            </a:pPr>
            <a:r>
              <a:rPr lang="en-US" sz="1600" dirty="0"/>
              <a:t>A CBT portion through ERCOT LMS is a required pre-requisite before the in-person session. CEH’s provided</a:t>
            </a:r>
          </a:p>
          <a:p>
            <a:pPr marL="457200" lvl="1">
              <a:lnSpc>
                <a:spcPct val="100000"/>
              </a:lnSpc>
              <a:spcBef>
                <a:spcPts val="0"/>
              </a:spcBef>
            </a:pPr>
            <a:r>
              <a:rPr lang="en-US" sz="1600" dirty="0"/>
              <a:t>In-person session is planned for Two and a half days (Tuesday afternoon, all day Wednesday, and all day Thursday)</a:t>
            </a:r>
          </a:p>
          <a:p>
            <a:r>
              <a:rPr lang="en-US" sz="2400" b="1" dirty="0"/>
              <a:t>ERCOT Operations Training Seminar</a:t>
            </a:r>
          </a:p>
          <a:p>
            <a:pPr marL="457200" lvl="1">
              <a:lnSpc>
                <a:spcPct val="100000"/>
              </a:lnSpc>
              <a:spcBef>
                <a:spcPts val="0"/>
              </a:spcBef>
            </a:pPr>
            <a:r>
              <a:rPr lang="en-US" sz="1600" dirty="0"/>
              <a:t>Plan to include some additional topics related to QSEs for 2025 seminar.</a:t>
            </a:r>
          </a:p>
          <a:p>
            <a:pPr marL="457200" lvl="2">
              <a:lnSpc>
                <a:spcPct val="100000"/>
              </a:lnSpc>
              <a:spcBef>
                <a:spcPts val="0"/>
              </a:spcBef>
            </a:pPr>
            <a:r>
              <a:rPr lang="en-US" sz="1800" dirty="0"/>
              <a:t>Will include additional speakers from market participants as available.</a:t>
            </a:r>
          </a:p>
          <a:p>
            <a:pPr marL="457200" lvl="1">
              <a:lnSpc>
                <a:spcPct val="100000"/>
              </a:lnSpc>
              <a:spcBef>
                <a:spcPts val="0"/>
              </a:spcBef>
            </a:pPr>
            <a:r>
              <a:rPr lang="en-US" sz="1600" dirty="0"/>
              <a:t>No EEA or emergency training simulation with the seminar.</a:t>
            </a:r>
          </a:p>
          <a:p>
            <a:pPr marL="457200" lvl="1">
              <a:lnSpc>
                <a:spcPct val="100000"/>
              </a:lnSpc>
              <a:spcBef>
                <a:spcPts val="0"/>
              </a:spcBef>
            </a:pPr>
            <a:r>
              <a:rPr lang="en-US" sz="1600" dirty="0"/>
              <a:t>ERCOT is planning to host next year’s OTS on March-April timeframe (cycle 2).</a:t>
            </a:r>
          </a:p>
          <a:p>
            <a:endParaRPr lang="en-US" b="1" dirty="0">
              <a:solidFill>
                <a:schemeClr val="accent5">
                  <a:lumMod val="50000"/>
                </a:schemeClr>
              </a:solidFill>
            </a:endParaRPr>
          </a:p>
        </p:txBody>
      </p:sp>
    </p:spTree>
    <p:extLst>
      <p:ext uri="{BB962C8B-B14F-4D97-AF65-F5344CB8AC3E}">
        <p14:creationId xmlns:p14="http://schemas.microsoft.com/office/powerpoint/2010/main" val="385435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98363D7-5A2C-4726-B5DD-F26B6571CB7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5091</TotalTime>
  <Words>697</Words>
  <Application>Microsoft Office PowerPoint</Application>
  <PresentationFormat>Widescreen</PresentationFormat>
  <Paragraphs>62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CiscoSans</vt:lpstr>
      <vt:lpstr>Office Theme</vt:lpstr>
      <vt:lpstr>Operations Working Group</vt:lpstr>
      <vt:lpstr>ERCOT Updates and System Operation Report</vt:lpstr>
      <vt:lpstr>Texas Reliability Entity Report</vt:lpstr>
      <vt:lpstr>NPRR 1070 - Planning Criteria for GTC Exit Solutions</vt:lpstr>
      <vt:lpstr>NPRR 1238 - Voluntary Registration of Loads with Curtailable Load Capabilities</vt:lpstr>
      <vt:lpstr>NOGRR 265 – Related to NPRR 1238 Voluntary Registration of Loads with Curtailable Load Capabilities</vt:lpstr>
      <vt:lpstr>HITE List Reminder</vt:lpstr>
      <vt:lpstr>OTWG Update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85</cp:revision>
  <dcterms:created xsi:type="dcterms:W3CDTF">2017-05-03T20:12:06Z</dcterms:created>
  <dcterms:modified xsi:type="dcterms:W3CDTF">2024-07-29T20:30:44Z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3522d50a-dc74-4174-8493-254139260d77</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