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135" r:id="rId2"/>
    <p:sldId id="1134" r:id="rId3"/>
    <p:sldId id="1142" r:id="rId4"/>
    <p:sldId id="1167" r:id="rId5"/>
    <p:sldId id="1166" r:id="rId6"/>
    <p:sldId id="1170" r:id="rId7"/>
    <p:sldId id="1169" r:id="rId8"/>
    <p:sldId id="1168" r:id="rId9"/>
    <p:sldId id="404" r:id="rId10"/>
    <p:sldId id="387" r:id="rId11"/>
    <p:sldId id="1161" r:id="rId12"/>
    <p:sldId id="1154" r:id="rId13"/>
    <p:sldId id="1136" r:id="rId14"/>
    <p:sldId id="256" r:id="rId15"/>
    <p:sldId id="1132" r:id="rId16"/>
    <p:sldId id="1133" r:id="rId17"/>
    <p:sldId id="114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Fusion\Groups\EMO\RiskControl\Mid_Office\CREDIT\Brenden\ERCOT\Historic_RFAF_DFAF_from_Feb2018_bs10April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FAF Distribution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numRef>
              <c:f>'RFAF Analysis'!$P$2:$P$44</c:f>
              <c:numCache>
                <c:formatCode>General</c:formatCode>
                <c:ptCount val="43"/>
                <c:pt idx="0">
                  <c:v>0.25</c:v>
                </c:pt>
                <c:pt idx="1">
                  <c:v>0.5</c:v>
                </c:pt>
                <c:pt idx="2">
                  <c:v>0.75</c:v>
                </c:pt>
                <c:pt idx="3">
                  <c:v>1</c:v>
                </c:pt>
                <c:pt idx="4">
                  <c:v>1.25</c:v>
                </c:pt>
                <c:pt idx="5">
                  <c:v>1.5</c:v>
                </c:pt>
                <c:pt idx="6">
                  <c:v>1.75</c:v>
                </c:pt>
                <c:pt idx="7">
                  <c:v>2</c:v>
                </c:pt>
                <c:pt idx="8">
                  <c:v>2.25</c:v>
                </c:pt>
                <c:pt idx="9">
                  <c:v>2.5</c:v>
                </c:pt>
                <c:pt idx="10">
                  <c:v>2.75</c:v>
                </c:pt>
                <c:pt idx="11">
                  <c:v>3</c:v>
                </c:pt>
                <c:pt idx="12">
                  <c:v>3.25</c:v>
                </c:pt>
                <c:pt idx="13">
                  <c:v>3.5</c:v>
                </c:pt>
                <c:pt idx="14">
                  <c:v>3.75</c:v>
                </c:pt>
                <c:pt idx="15">
                  <c:v>4</c:v>
                </c:pt>
                <c:pt idx="16">
                  <c:v>4.25</c:v>
                </c:pt>
                <c:pt idx="17">
                  <c:v>4.5</c:v>
                </c:pt>
                <c:pt idx="18">
                  <c:v>4.75</c:v>
                </c:pt>
                <c:pt idx="19">
                  <c:v>5</c:v>
                </c:pt>
                <c:pt idx="20">
                  <c:v>5.25</c:v>
                </c:pt>
                <c:pt idx="21">
                  <c:v>5.5</c:v>
                </c:pt>
                <c:pt idx="22">
                  <c:v>5.75</c:v>
                </c:pt>
                <c:pt idx="23">
                  <c:v>6</c:v>
                </c:pt>
                <c:pt idx="24">
                  <c:v>6.25</c:v>
                </c:pt>
                <c:pt idx="25">
                  <c:v>6.5</c:v>
                </c:pt>
                <c:pt idx="26">
                  <c:v>6.75</c:v>
                </c:pt>
                <c:pt idx="27">
                  <c:v>7</c:v>
                </c:pt>
                <c:pt idx="28">
                  <c:v>7.25</c:v>
                </c:pt>
                <c:pt idx="29">
                  <c:v>7.5</c:v>
                </c:pt>
                <c:pt idx="30">
                  <c:v>7.75</c:v>
                </c:pt>
                <c:pt idx="31">
                  <c:v>8</c:v>
                </c:pt>
                <c:pt idx="32">
                  <c:v>8.25</c:v>
                </c:pt>
                <c:pt idx="33">
                  <c:v>8.5</c:v>
                </c:pt>
                <c:pt idx="34">
                  <c:v>8.75</c:v>
                </c:pt>
                <c:pt idx="35">
                  <c:v>9</c:v>
                </c:pt>
                <c:pt idx="36">
                  <c:v>9.25</c:v>
                </c:pt>
                <c:pt idx="37">
                  <c:v>9.5</c:v>
                </c:pt>
                <c:pt idx="38">
                  <c:v>9.75</c:v>
                </c:pt>
                <c:pt idx="39">
                  <c:v>10</c:v>
                </c:pt>
                <c:pt idx="40">
                  <c:v>10.25</c:v>
                </c:pt>
                <c:pt idx="41">
                  <c:v>10.5</c:v>
                </c:pt>
                <c:pt idx="42">
                  <c:v>10.75</c:v>
                </c:pt>
              </c:numCache>
            </c:numRef>
          </c:cat>
          <c:val>
            <c:numRef>
              <c:f>'RFAF Analysis'!$Q$2:$Q$44</c:f>
              <c:numCache>
                <c:formatCode>General</c:formatCode>
                <c:ptCount val="43"/>
                <c:pt idx="0">
                  <c:v>40</c:v>
                </c:pt>
                <c:pt idx="1">
                  <c:v>46</c:v>
                </c:pt>
                <c:pt idx="2">
                  <c:v>164</c:v>
                </c:pt>
                <c:pt idx="3">
                  <c:v>445</c:v>
                </c:pt>
                <c:pt idx="4">
                  <c:v>645</c:v>
                </c:pt>
                <c:pt idx="5">
                  <c:v>370</c:v>
                </c:pt>
                <c:pt idx="6">
                  <c:v>193</c:v>
                </c:pt>
                <c:pt idx="7">
                  <c:v>117</c:v>
                </c:pt>
                <c:pt idx="8">
                  <c:v>86</c:v>
                </c:pt>
                <c:pt idx="9">
                  <c:v>45</c:v>
                </c:pt>
                <c:pt idx="10">
                  <c:v>18</c:v>
                </c:pt>
                <c:pt idx="11">
                  <c:v>12</c:v>
                </c:pt>
                <c:pt idx="12">
                  <c:v>11</c:v>
                </c:pt>
                <c:pt idx="13">
                  <c:v>5</c:v>
                </c:pt>
                <c:pt idx="14">
                  <c:v>9</c:v>
                </c:pt>
                <c:pt idx="15">
                  <c:v>4</c:v>
                </c:pt>
                <c:pt idx="16">
                  <c:v>7</c:v>
                </c:pt>
                <c:pt idx="17">
                  <c:v>4</c:v>
                </c:pt>
                <c:pt idx="18">
                  <c:v>2</c:v>
                </c:pt>
                <c:pt idx="19">
                  <c:v>6</c:v>
                </c:pt>
                <c:pt idx="20">
                  <c:v>4</c:v>
                </c:pt>
                <c:pt idx="21">
                  <c:v>4</c:v>
                </c:pt>
                <c:pt idx="22">
                  <c:v>0</c:v>
                </c:pt>
                <c:pt idx="23">
                  <c:v>0</c:v>
                </c:pt>
                <c:pt idx="24">
                  <c:v>2</c:v>
                </c:pt>
                <c:pt idx="25">
                  <c:v>4</c:v>
                </c:pt>
                <c:pt idx="26">
                  <c:v>1</c:v>
                </c:pt>
                <c:pt idx="27">
                  <c:v>0</c:v>
                </c:pt>
                <c:pt idx="28">
                  <c:v>2</c:v>
                </c:pt>
                <c:pt idx="29">
                  <c:v>1</c:v>
                </c:pt>
                <c:pt idx="30">
                  <c:v>3</c:v>
                </c:pt>
                <c:pt idx="31">
                  <c:v>0</c:v>
                </c:pt>
                <c:pt idx="32">
                  <c:v>1</c:v>
                </c:pt>
                <c:pt idx="33">
                  <c:v>0</c:v>
                </c:pt>
                <c:pt idx="34">
                  <c:v>0</c:v>
                </c:pt>
                <c:pt idx="35">
                  <c:v>2</c:v>
                </c:pt>
                <c:pt idx="36">
                  <c:v>0</c:v>
                </c:pt>
                <c:pt idx="37">
                  <c:v>0</c:v>
                </c:pt>
                <c:pt idx="38">
                  <c:v>0</c:v>
                </c:pt>
                <c:pt idx="39">
                  <c:v>0</c:v>
                </c:pt>
                <c:pt idx="40">
                  <c:v>0</c:v>
                </c:pt>
                <c:pt idx="41">
                  <c:v>0</c:v>
                </c:pt>
                <c:pt idx="42">
                  <c:v>1</c:v>
                </c:pt>
              </c:numCache>
            </c:numRef>
          </c:val>
          <c:extLst>
            <c:ext xmlns:c16="http://schemas.microsoft.com/office/drawing/2014/chart" uri="{C3380CC4-5D6E-409C-BE32-E72D297353CC}">
              <c16:uniqueId val="{00000000-3A68-4EA1-B787-E4DCE9BFC4C9}"/>
            </c:ext>
          </c:extLst>
        </c:ser>
        <c:dLbls>
          <c:showLegendKey val="0"/>
          <c:showVal val="0"/>
          <c:showCatName val="0"/>
          <c:showSerName val="0"/>
          <c:showPercent val="0"/>
          <c:showBubbleSize val="0"/>
        </c:dLbls>
        <c:gapWidth val="219"/>
        <c:overlap val="-27"/>
        <c:axId val="1841927823"/>
        <c:axId val="1197974272"/>
      </c:barChart>
      <c:catAx>
        <c:axId val="1841927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7974272"/>
        <c:crosses val="autoZero"/>
        <c:auto val="1"/>
        <c:lblAlgn val="ctr"/>
        <c:lblOffset val="100"/>
        <c:noMultiLvlLbl val="0"/>
      </c:catAx>
      <c:valAx>
        <c:axId val="1197974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192782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'RFAF Analysis'!$P$2:$P$44</c:f>
              <c:numCache>
                <c:formatCode>General</c:formatCode>
                <c:ptCount val="43"/>
                <c:pt idx="0">
                  <c:v>0.25</c:v>
                </c:pt>
                <c:pt idx="1">
                  <c:v>0.5</c:v>
                </c:pt>
                <c:pt idx="2">
                  <c:v>0.75</c:v>
                </c:pt>
                <c:pt idx="3">
                  <c:v>1</c:v>
                </c:pt>
                <c:pt idx="4">
                  <c:v>1.25</c:v>
                </c:pt>
                <c:pt idx="5">
                  <c:v>1.5</c:v>
                </c:pt>
                <c:pt idx="6">
                  <c:v>1.75</c:v>
                </c:pt>
                <c:pt idx="7">
                  <c:v>2</c:v>
                </c:pt>
                <c:pt idx="8">
                  <c:v>2.25</c:v>
                </c:pt>
                <c:pt idx="9">
                  <c:v>2.5</c:v>
                </c:pt>
                <c:pt idx="10">
                  <c:v>2.75</c:v>
                </c:pt>
                <c:pt idx="11">
                  <c:v>3</c:v>
                </c:pt>
                <c:pt idx="12">
                  <c:v>3.25</c:v>
                </c:pt>
                <c:pt idx="13">
                  <c:v>3.5</c:v>
                </c:pt>
                <c:pt idx="14">
                  <c:v>3.75</c:v>
                </c:pt>
                <c:pt idx="15">
                  <c:v>4</c:v>
                </c:pt>
                <c:pt idx="16">
                  <c:v>4.25</c:v>
                </c:pt>
                <c:pt idx="17">
                  <c:v>4.5</c:v>
                </c:pt>
                <c:pt idx="18">
                  <c:v>4.75</c:v>
                </c:pt>
                <c:pt idx="19">
                  <c:v>5</c:v>
                </c:pt>
                <c:pt idx="20">
                  <c:v>5.25</c:v>
                </c:pt>
                <c:pt idx="21">
                  <c:v>5.5</c:v>
                </c:pt>
                <c:pt idx="22">
                  <c:v>5.75</c:v>
                </c:pt>
                <c:pt idx="23">
                  <c:v>6</c:v>
                </c:pt>
                <c:pt idx="24">
                  <c:v>6.25</c:v>
                </c:pt>
                <c:pt idx="25">
                  <c:v>6.5</c:v>
                </c:pt>
                <c:pt idx="26">
                  <c:v>6.75</c:v>
                </c:pt>
                <c:pt idx="27">
                  <c:v>7</c:v>
                </c:pt>
                <c:pt idx="28">
                  <c:v>7.25</c:v>
                </c:pt>
                <c:pt idx="29">
                  <c:v>7.5</c:v>
                </c:pt>
                <c:pt idx="30">
                  <c:v>7.75</c:v>
                </c:pt>
                <c:pt idx="31">
                  <c:v>8</c:v>
                </c:pt>
                <c:pt idx="32">
                  <c:v>8.25</c:v>
                </c:pt>
                <c:pt idx="33">
                  <c:v>8.5</c:v>
                </c:pt>
                <c:pt idx="34">
                  <c:v>8.75</c:v>
                </c:pt>
                <c:pt idx="35">
                  <c:v>9</c:v>
                </c:pt>
                <c:pt idx="36">
                  <c:v>9.25</c:v>
                </c:pt>
                <c:pt idx="37">
                  <c:v>9.5</c:v>
                </c:pt>
                <c:pt idx="38">
                  <c:v>9.75</c:v>
                </c:pt>
                <c:pt idx="39">
                  <c:v>10</c:v>
                </c:pt>
                <c:pt idx="40">
                  <c:v>10.25</c:v>
                </c:pt>
                <c:pt idx="41">
                  <c:v>10.5</c:v>
                </c:pt>
                <c:pt idx="42">
                  <c:v>10.75</c:v>
                </c:pt>
              </c:numCache>
            </c:numRef>
          </c:xVal>
          <c:yVal>
            <c:numRef>
              <c:f>'RFAF Analysis'!$S$2:$S$44</c:f>
              <c:numCache>
                <c:formatCode>General</c:formatCode>
                <c:ptCount val="43"/>
                <c:pt idx="0">
                  <c:v>2214</c:v>
                </c:pt>
                <c:pt idx="1">
                  <c:v>2168</c:v>
                </c:pt>
                <c:pt idx="2">
                  <c:v>2004.0000000000002</c:v>
                </c:pt>
                <c:pt idx="3">
                  <c:v>1559</c:v>
                </c:pt>
                <c:pt idx="4">
                  <c:v>913.99999999999989</c:v>
                </c:pt>
                <c:pt idx="5">
                  <c:v>543.99999999999989</c:v>
                </c:pt>
                <c:pt idx="6">
                  <c:v>350.99999999999994</c:v>
                </c:pt>
                <c:pt idx="7">
                  <c:v>233.99999999999997</c:v>
                </c:pt>
                <c:pt idx="8">
                  <c:v>147.99999999999997</c:v>
                </c:pt>
                <c:pt idx="9">
                  <c:v>102.99999999999996</c:v>
                </c:pt>
                <c:pt idx="10">
                  <c:v>84.999999999999957</c:v>
                </c:pt>
                <c:pt idx="11">
                  <c:v>73.000000000000043</c:v>
                </c:pt>
                <c:pt idx="12">
                  <c:v>61.999999999999936</c:v>
                </c:pt>
                <c:pt idx="13">
                  <c:v>56.999999999999908</c:v>
                </c:pt>
                <c:pt idx="14">
                  <c:v>47.999999999999915</c:v>
                </c:pt>
                <c:pt idx="15">
                  <c:v>43.999999999999943</c:v>
                </c:pt>
                <c:pt idx="16">
                  <c:v>37.00000000000005</c:v>
                </c:pt>
                <c:pt idx="17">
                  <c:v>33.000000000000078</c:v>
                </c:pt>
                <c:pt idx="18">
                  <c:v>30.999999999999968</c:v>
                </c:pt>
                <c:pt idx="19">
                  <c:v>24.999999999999886</c:v>
                </c:pt>
                <c:pt idx="20">
                  <c:v>20.999999999999915</c:v>
                </c:pt>
                <c:pt idx="21">
                  <c:v>16.999999999999943</c:v>
                </c:pt>
                <c:pt idx="22">
                  <c:v>16.999999999999943</c:v>
                </c:pt>
                <c:pt idx="23">
                  <c:v>16.999999999999943</c:v>
                </c:pt>
                <c:pt idx="24">
                  <c:v>15.000000000000082</c:v>
                </c:pt>
                <c:pt idx="25">
                  <c:v>11.00000000000011</c:v>
                </c:pt>
                <c:pt idx="26">
                  <c:v>10.000000000000055</c:v>
                </c:pt>
                <c:pt idx="27">
                  <c:v>10.000000000000055</c:v>
                </c:pt>
                <c:pt idx="28">
                  <c:v>7.9999999999999432</c:v>
                </c:pt>
                <c:pt idx="29">
                  <c:v>6.9999999999998881</c:v>
                </c:pt>
                <c:pt idx="30">
                  <c:v>3.9999999999999716</c:v>
                </c:pt>
                <c:pt idx="31">
                  <c:v>3.9999999999999716</c:v>
                </c:pt>
                <c:pt idx="32">
                  <c:v>2.9999999999999165</c:v>
                </c:pt>
                <c:pt idx="33">
                  <c:v>2.9999999999999165</c:v>
                </c:pt>
                <c:pt idx="34">
                  <c:v>2.9999999999999165</c:v>
                </c:pt>
                <c:pt idx="35">
                  <c:v>1.0000000000000555</c:v>
                </c:pt>
                <c:pt idx="36">
                  <c:v>1.0000000000000555</c:v>
                </c:pt>
                <c:pt idx="37">
                  <c:v>1.0000000000000555</c:v>
                </c:pt>
                <c:pt idx="38">
                  <c:v>1.0000000000000555</c:v>
                </c:pt>
                <c:pt idx="39">
                  <c:v>1.0000000000000555</c:v>
                </c:pt>
                <c:pt idx="40">
                  <c:v>1.0000000000000555</c:v>
                </c:pt>
                <c:pt idx="41">
                  <c:v>1.0000000000000555</c:v>
                </c:pt>
                <c:pt idx="42">
                  <c:v>0</c:v>
                </c:pt>
              </c:numCache>
            </c:numRef>
          </c:yVal>
          <c:smooth val="0"/>
          <c:extLst>
            <c:ext xmlns:c16="http://schemas.microsoft.com/office/drawing/2014/chart" uri="{C3380CC4-5D6E-409C-BE32-E72D297353CC}">
              <c16:uniqueId val="{00000000-4B38-4F7C-82EF-E6F5CA7B7393}"/>
            </c:ext>
          </c:extLst>
        </c:ser>
        <c:dLbls>
          <c:showLegendKey val="0"/>
          <c:showVal val="0"/>
          <c:showCatName val="0"/>
          <c:showSerName val="0"/>
          <c:showPercent val="0"/>
          <c:showBubbleSize val="0"/>
        </c:dLbls>
        <c:axId val="2041838927"/>
        <c:axId val="1743320239"/>
      </c:scatterChart>
      <c:valAx>
        <c:axId val="204183892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43320239"/>
        <c:crosses val="autoZero"/>
        <c:crossBetween val="midCat"/>
      </c:valAx>
      <c:valAx>
        <c:axId val="17433202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1838927"/>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4710B-2A8D-4608-B15A-1620BC8A888F}" type="datetimeFigureOut">
              <a:rPr lang="en-US" smtClean="0"/>
              <a:t>7/29/2024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35A3A-9FC9-44A2-9465-F34739611F47}" type="slidenum">
              <a:rPr lang="en-US" smtClean="0"/>
              <a:t>‹#›</a:t>
            </a:fld>
            <a:endParaRPr lang="en-US" dirty="0"/>
          </a:p>
        </p:txBody>
      </p:sp>
    </p:spTree>
    <p:extLst>
      <p:ext uri="{BB962C8B-B14F-4D97-AF65-F5344CB8AC3E}">
        <p14:creationId xmlns:p14="http://schemas.microsoft.com/office/powerpoint/2010/main" val="4002491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7/29/2024</a:t>
            </a:fld>
            <a:endParaRPr lang="en-US" dirty="0"/>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dirty="0"/>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7/29/2024</a:t>
            </a:fld>
            <a:endParaRPr lang="en-US" dirty="0"/>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dirty="0"/>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Credit Finance Sub Group Update to the Technical Advisory 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31 July 2023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Loretto Martin, NRG,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715414"/>
          </a:xfrm>
        </p:spPr>
        <p:txBody>
          <a:bodyPr/>
          <a:lstStyle/>
          <a:p>
            <a:r>
              <a:rPr lang="en-US" sz="2000" dirty="0"/>
              <a:t>Negative and Positive Gaps: Market</a:t>
            </a:r>
          </a:p>
        </p:txBody>
      </p:sp>
      <p:sp>
        <p:nvSpPr>
          <p:cNvPr id="3" name="Content Placeholder 2"/>
          <p:cNvSpPr>
            <a:spLocks noGrp="1"/>
          </p:cNvSpPr>
          <p:nvPr>
            <p:ph idx="1"/>
          </p:nvPr>
        </p:nvSpPr>
        <p:spPr>
          <a:xfrm>
            <a:off x="1681899" y="762000"/>
            <a:ext cx="8458200" cy="4267200"/>
          </a:xfrm>
        </p:spPr>
        <p:txBody>
          <a:bodyPr/>
          <a:lstStyle/>
          <a:p>
            <a:pPr marL="0" indent="0">
              <a:spcBef>
                <a:spcPts val="0"/>
              </a:spcBef>
              <a:buNone/>
            </a:pPr>
            <a:endParaRPr lang="en-US" sz="2000" dirty="0"/>
          </a:p>
          <a:p>
            <a:pPr marL="457200" indent="-457200">
              <a:spcBef>
                <a:spcPts val="0"/>
              </a:spcBef>
              <a:buFont typeface="+mj-lt"/>
              <a:buAutoNum type="arabicPeriod"/>
            </a:pPr>
            <a:endParaRPr lang="en-US" sz="2000" dirty="0"/>
          </a:p>
          <a:p>
            <a:pPr marL="0" indent="0">
              <a:spcBef>
                <a:spcPts val="0"/>
              </a:spcBef>
              <a:buNone/>
            </a:pPr>
            <a:endParaRPr lang="en-US" sz="2000" dirty="0"/>
          </a:p>
          <a:p>
            <a:pPr>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indent="0">
              <a:spcBef>
                <a:spcPts val="0"/>
              </a:spcBef>
              <a:buNone/>
            </a:pPr>
            <a:endParaRPr lang="en-US" sz="2000" dirty="0"/>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10</a:t>
            </a:fld>
            <a:endParaRPr lang="en-US" dirty="0"/>
          </a:p>
        </p:txBody>
      </p:sp>
      <p:sp>
        <p:nvSpPr>
          <p:cNvPr id="5" name="Content Placeholder 2">
            <a:extLst>
              <a:ext uri="{FF2B5EF4-FFF2-40B4-BE49-F238E27FC236}">
                <a16:creationId xmlns:a16="http://schemas.microsoft.com/office/drawing/2014/main" id="{673A3C70-5216-2625-4FAD-EA5A142B068E}"/>
              </a:ext>
            </a:extLst>
          </p:cNvPr>
          <p:cNvSpPr txBox="1">
            <a:spLocks/>
          </p:cNvSpPr>
          <p:nvPr/>
        </p:nvSpPr>
        <p:spPr>
          <a:xfrm>
            <a:off x="1752600" y="5410200"/>
            <a:ext cx="8839200" cy="838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S5a significantly decreases the negative gap events while increasing positive gaps. However, it is noted that the extent of the increase in positive gap $s and occurrences is not as much as in S4. </a:t>
            </a:r>
          </a:p>
          <a:p>
            <a:pPr marL="0" indent="0">
              <a:spcBef>
                <a:spcPts val="0"/>
              </a:spcBef>
              <a:buNone/>
            </a:pPr>
            <a:endParaRPr lang="en-US" sz="1100" dirty="0">
              <a:latin typeface="Calibri" panose="020F0502020204030204" pitchFamily="34" charset="0"/>
              <a:ea typeface="Times New Roman" panose="02020603050405020304" pitchFamily="18" charset="0"/>
            </a:endParaRPr>
          </a:p>
        </p:txBody>
      </p:sp>
      <p:pic>
        <p:nvPicPr>
          <p:cNvPr id="9" name="Picture 8">
            <a:extLst>
              <a:ext uri="{FF2B5EF4-FFF2-40B4-BE49-F238E27FC236}">
                <a16:creationId xmlns:a16="http://schemas.microsoft.com/office/drawing/2014/main" id="{E6DDB05C-9930-620B-E4C4-C216290D1DF2}"/>
              </a:ext>
            </a:extLst>
          </p:cNvPr>
          <p:cNvPicPr>
            <a:picLocks noChangeAspect="1"/>
          </p:cNvPicPr>
          <p:nvPr/>
        </p:nvPicPr>
        <p:blipFill>
          <a:blip r:embed="rId2"/>
          <a:stretch>
            <a:fillRect/>
          </a:stretch>
        </p:blipFill>
        <p:spPr>
          <a:xfrm>
            <a:off x="2449830" y="815340"/>
            <a:ext cx="7292340" cy="4404360"/>
          </a:xfrm>
          <a:prstGeom prst="rect">
            <a:avLst/>
          </a:prstGeom>
        </p:spPr>
      </p:pic>
    </p:spTree>
    <p:extLst>
      <p:ext uri="{BB962C8B-B14F-4D97-AF65-F5344CB8AC3E}">
        <p14:creationId xmlns:p14="http://schemas.microsoft.com/office/powerpoint/2010/main" val="202365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3362-1899-4EC3-9D1B-D87355DB9F64}"/>
              </a:ext>
            </a:extLst>
          </p:cNvPr>
          <p:cNvSpPr>
            <a:spLocks noGrp="1"/>
          </p:cNvSpPr>
          <p:nvPr>
            <p:ph type="title"/>
          </p:nvPr>
        </p:nvSpPr>
        <p:spPr>
          <a:xfrm>
            <a:off x="838200" y="365125"/>
            <a:ext cx="6116273" cy="1325563"/>
          </a:xfrm>
        </p:spPr>
        <p:txBody>
          <a:bodyPr/>
          <a:lstStyle/>
          <a:p>
            <a:pPr algn="ctr"/>
            <a:r>
              <a:rPr lang="en-US" b="1" dirty="0"/>
              <a:t>FAF Data Summary</a:t>
            </a:r>
          </a:p>
        </p:txBody>
      </p:sp>
      <p:graphicFrame>
        <p:nvGraphicFramePr>
          <p:cNvPr id="5" name="Table 5">
            <a:extLst>
              <a:ext uri="{FF2B5EF4-FFF2-40B4-BE49-F238E27FC236}">
                <a16:creationId xmlns:a16="http://schemas.microsoft.com/office/drawing/2014/main" id="{D2EF09B3-107D-7402-67D9-8B14D513A751}"/>
              </a:ext>
            </a:extLst>
          </p:cNvPr>
          <p:cNvGraphicFramePr>
            <a:graphicFrameLocks noGrp="1"/>
          </p:cNvGraphicFramePr>
          <p:nvPr>
            <p:ph idx="1"/>
          </p:nvPr>
        </p:nvGraphicFramePr>
        <p:xfrm>
          <a:off x="7256477" y="514589"/>
          <a:ext cx="3858934" cy="1026633"/>
        </p:xfrm>
        <a:graphic>
          <a:graphicData uri="http://schemas.openxmlformats.org/drawingml/2006/table">
            <a:tbl>
              <a:tblPr firstRow="1" bandRow="1">
                <a:tableStyleId>{F5AB1C69-6EDB-4FF4-983F-18BD219EF322}</a:tableStyleId>
              </a:tblPr>
              <a:tblGrid>
                <a:gridCol w="1282028">
                  <a:extLst>
                    <a:ext uri="{9D8B030D-6E8A-4147-A177-3AD203B41FA5}">
                      <a16:colId xmlns:a16="http://schemas.microsoft.com/office/drawing/2014/main" val="923426517"/>
                    </a:ext>
                  </a:extLst>
                </a:gridCol>
                <a:gridCol w="1288453">
                  <a:extLst>
                    <a:ext uri="{9D8B030D-6E8A-4147-A177-3AD203B41FA5}">
                      <a16:colId xmlns:a16="http://schemas.microsoft.com/office/drawing/2014/main" val="478690649"/>
                    </a:ext>
                  </a:extLst>
                </a:gridCol>
                <a:gridCol w="1288453">
                  <a:extLst>
                    <a:ext uri="{9D8B030D-6E8A-4147-A177-3AD203B41FA5}">
                      <a16:colId xmlns:a16="http://schemas.microsoft.com/office/drawing/2014/main" val="2001464556"/>
                    </a:ext>
                  </a:extLst>
                </a:gridCol>
              </a:tblGrid>
              <a:tr h="342211">
                <a:tc>
                  <a:txBody>
                    <a:bodyPr/>
                    <a:lstStyle/>
                    <a:p>
                      <a:pPr algn="ctr" fontAlgn="b"/>
                      <a:r>
                        <a:rPr lang="en-US" sz="1800" b="0" u="none" strike="noStrike" dirty="0">
                          <a:solidFill>
                            <a:srgbClr val="000000"/>
                          </a:solidFill>
                          <a:effectLst/>
                        </a:rPr>
                        <a:t>min</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0" u="none" strike="noStrike" dirty="0">
                          <a:solidFill>
                            <a:srgbClr val="000000"/>
                          </a:solidFill>
                          <a:effectLst/>
                        </a:rPr>
                        <a:t>0.01</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0" u="none" strike="noStrike" dirty="0">
                          <a:solidFill>
                            <a:srgbClr val="000000"/>
                          </a:solidFill>
                          <a:effectLst/>
                        </a:rPr>
                        <a:t>2/7/2018</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606026"/>
                  </a:ext>
                </a:extLst>
              </a:tr>
              <a:tr h="342211">
                <a:tc>
                  <a:txBody>
                    <a:bodyPr/>
                    <a:lstStyle/>
                    <a:p>
                      <a:pPr algn="ctr" fontAlgn="b"/>
                      <a:r>
                        <a:rPr lang="en-US" sz="1800" b="0" u="none" strike="noStrike">
                          <a:solidFill>
                            <a:srgbClr val="000000"/>
                          </a:solidFill>
                          <a:effectLst/>
                        </a:rPr>
                        <a:t>max</a:t>
                      </a:r>
                      <a:endParaRPr lang="en-US" sz="1800" b="0" i="0" u="none" strike="noStrike">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0" u="none" strike="noStrike" dirty="0">
                          <a:solidFill>
                            <a:srgbClr val="000000"/>
                          </a:solidFill>
                          <a:effectLst/>
                        </a:rPr>
                        <a:t>10.61</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0" u="none" strike="noStrike" dirty="0">
                          <a:solidFill>
                            <a:srgbClr val="000000"/>
                          </a:solidFill>
                          <a:effectLst/>
                        </a:rPr>
                        <a:t>4/9/2024</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9217940"/>
                  </a:ext>
                </a:extLst>
              </a:tr>
              <a:tr h="342211">
                <a:tc>
                  <a:txBody>
                    <a:bodyPr/>
                    <a:lstStyle/>
                    <a:p>
                      <a:pPr algn="ctr" fontAlgn="b"/>
                      <a:r>
                        <a:rPr lang="en-US" sz="1800" b="0" u="none" strike="noStrike" dirty="0">
                          <a:solidFill>
                            <a:srgbClr val="000000"/>
                          </a:solidFill>
                          <a:effectLst/>
                        </a:rPr>
                        <a:t>N</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0" u="none" strike="noStrike" dirty="0">
                          <a:solidFill>
                            <a:srgbClr val="000000"/>
                          </a:solidFill>
                          <a:effectLst/>
                        </a:rPr>
                        <a:t>2254</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0" u="none" strike="noStrike" dirty="0">
                          <a:solidFill>
                            <a:srgbClr val="000000"/>
                          </a:solidFill>
                          <a:effectLst/>
                        </a:rPr>
                        <a:t> </a:t>
                      </a:r>
                      <a:endParaRPr lang="en-US" sz="1800" b="0" i="0" u="none" strike="noStrike" dirty="0">
                        <a:solidFill>
                          <a:srgbClr val="000000"/>
                        </a:solidFill>
                        <a:effectLst/>
                        <a:latin typeface="Arial Rounded MT Bold" panose="020F07040305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222495"/>
                  </a:ext>
                </a:extLst>
              </a:tr>
            </a:tbl>
          </a:graphicData>
        </a:graphic>
      </p:graphicFrame>
      <p:graphicFrame>
        <p:nvGraphicFramePr>
          <p:cNvPr id="6" name="Chart 5">
            <a:extLst>
              <a:ext uri="{FF2B5EF4-FFF2-40B4-BE49-F238E27FC236}">
                <a16:creationId xmlns:a16="http://schemas.microsoft.com/office/drawing/2014/main" id="{8DD36A51-FAE0-71C8-3CE7-A479AB6DF08F}"/>
              </a:ext>
            </a:extLst>
          </p:cNvPr>
          <p:cNvGraphicFramePr>
            <a:graphicFrameLocks/>
          </p:cNvGraphicFramePr>
          <p:nvPr/>
        </p:nvGraphicFramePr>
        <p:xfrm>
          <a:off x="461394" y="1690689"/>
          <a:ext cx="6795083" cy="25038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240A5AC9-8B04-FD91-A196-DC0454EFD5DA}"/>
              </a:ext>
            </a:extLst>
          </p:cNvPr>
          <p:cNvGraphicFramePr>
            <a:graphicFrameLocks/>
          </p:cNvGraphicFramePr>
          <p:nvPr/>
        </p:nvGraphicFramePr>
        <p:xfrm>
          <a:off x="7256477" y="1803634"/>
          <a:ext cx="4261606" cy="23908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4">
            <a:extLst>
              <a:ext uri="{FF2B5EF4-FFF2-40B4-BE49-F238E27FC236}">
                <a16:creationId xmlns:a16="http://schemas.microsoft.com/office/drawing/2014/main" id="{1A1AFCB6-5CF7-F0E5-3750-0669D7D88220}"/>
              </a:ext>
            </a:extLst>
          </p:cNvPr>
          <p:cNvGraphicFramePr>
            <a:graphicFrameLocks/>
          </p:cNvGraphicFramePr>
          <p:nvPr/>
        </p:nvGraphicFramePr>
        <p:xfrm>
          <a:off x="545284" y="4325544"/>
          <a:ext cx="10447789" cy="1854200"/>
        </p:xfrm>
        <a:graphic>
          <a:graphicData uri="http://schemas.openxmlformats.org/drawingml/2006/table">
            <a:tbl>
              <a:tblPr firstRow="1" bandRow="1">
                <a:tableStyleId>{5C22544A-7EE6-4342-B048-85BDC9FD1C3A}</a:tableStyleId>
              </a:tblPr>
              <a:tblGrid>
                <a:gridCol w="2561089">
                  <a:extLst>
                    <a:ext uri="{9D8B030D-6E8A-4147-A177-3AD203B41FA5}">
                      <a16:colId xmlns:a16="http://schemas.microsoft.com/office/drawing/2014/main" val="2779396875"/>
                    </a:ext>
                  </a:extLst>
                </a:gridCol>
                <a:gridCol w="2628900">
                  <a:extLst>
                    <a:ext uri="{9D8B030D-6E8A-4147-A177-3AD203B41FA5}">
                      <a16:colId xmlns:a16="http://schemas.microsoft.com/office/drawing/2014/main" val="3216508918"/>
                    </a:ext>
                  </a:extLst>
                </a:gridCol>
                <a:gridCol w="2628900">
                  <a:extLst>
                    <a:ext uri="{9D8B030D-6E8A-4147-A177-3AD203B41FA5}">
                      <a16:colId xmlns:a16="http://schemas.microsoft.com/office/drawing/2014/main" val="824018768"/>
                    </a:ext>
                  </a:extLst>
                </a:gridCol>
                <a:gridCol w="2628900">
                  <a:extLst>
                    <a:ext uri="{9D8B030D-6E8A-4147-A177-3AD203B41FA5}">
                      <a16:colId xmlns:a16="http://schemas.microsoft.com/office/drawing/2014/main" val="3850035946"/>
                    </a:ext>
                  </a:extLst>
                </a:gridCol>
              </a:tblGrid>
              <a:tr h="370840">
                <a:tc>
                  <a:txBody>
                    <a:bodyPr/>
                    <a:lstStyle/>
                    <a:p>
                      <a:pPr algn="ctr" fontAlgn="b"/>
                      <a:r>
                        <a:rPr lang="en-US" sz="1800" b="1" i="0" u="none" strike="noStrike" dirty="0">
                          <a:solidFill>
                            <a:srgbClr val="000000"/>
                          </a:solidFill>
                          <a:effectLst/>
                          <a:latin typeface="Segoe UI" panose="020B0502040204020203" pitchFamily="34" charset="0"/>
                        </a:rPr>
                        <a:t>FAF</a:t>
                      </a:r>
                    </a:p>
                  </a:txBody>
                  <a:tcPr marL="9525" marR="9525" marT="9525" marB="0" anchor="b">
                    <a:noFill/>
                  </a:tcPr>
                </a:tc>
                <a:tc>
                  <a:txBody>
                    <a:bodyPr/>
                    <a:lstStyle/>
                    <a:p>
                      <a:pPr algn="ctr" fontAlgn="b"/>
                      <a:r>
                        <a:rPr lang="en-US" sz="1800" b="1" i="0" u="none" strike="noStrike">
                          <a:solidFill>
                            <a:srgbClr val="000000"/>
                          </a:solidFill>
                          <a:effectLst/>
                          <a:latin typeface="Segoe UI" panose="020B0502040204020203" pitchFamily="34" charset="0"/>
                        </a:rPr>
                        <a:t>obs &gt;</a:t>
                      </a:r>
                    </a:p>
                  </a:txBody>
                  <a:tcPr marL="9525" marR="9525" marT="9525" marB="0" anchor="b">
                    <a:noFill/>
                  </a:tcPr>
                </a:tc>
                <a:tc>
                  <a:txBody>
                    <a:bodyPr/>
                    <a:lstStyle/>
                    <a:p>
                      <a:pPr algn="ctr" fontAlgn="b"/>
                      <a:r>
                        <a:rPr lang="en-US" sz="1800" b="1" i="0" u="none" strike="noStrike">
                          <a:solidFill>
                            <a:srgbClr val="000000"/>
                          </a:solidFill>
                          <a:effectLst/>
                          <a:latin typeface="Segoe UI" panose="020B0502040204020203" pitchFamily="34" charset="0"/>
                        </a:rPr>
                        <a:t>N-tile</a:t>
                      </a:r>
                    </a:p>
                  </a:txBody>
                  <a:tcPr marL="9525" marR="9525" marT="9525" marB="0" anchor="b">
                    <a:noFill/>
                  </a:tcPr>
                </a:tc>
                <a:tc>
                  <a:txBody>
                    <a:bodyPr/>
                    <a:lstStyle/>
                    <a:p>
                      <a:pPr algn="ctr" fontAlgn="b"/>
                      <a:r>
                        <a:rPr lang="en-US" sz="1800" b="1" i="0" u="none" strike="noStrike" dirty="0" err="1">
                          <a:solidFill>
                            <a:srgbClr val="000000"/>
                          </a:solidFill>
                          <a:effectLst/>
                          <a:latin typeface="Segoe UI" panose="020B0502040204020203" pitchFamily="34" charset="0"/>
                        </a:rPr>
                        <a:t>Wgt</a:t>
                      </a:r>
                      <a:r>
                        <a:rPr lang="en-US" sz="1800" b="1" i="0" u="none" strike="noStrike" dirty="0">
                          <a:solidFill>
                            <a:srgbClr val="000000"/>
                          </a:solidFill>
                          <a:effectLst/>
                          <a:latin typeface="Segoe UI" panose="020B0502040204020203" pitchFamily="34" charset="0"/>
                        </a:rPr>
                        <a:t> Avg &gt; FAF level</a:t>
                      </a:r>
                    </a:p>
                  </a:txBody>
                  <a:tcPr marL="9525" marR="9525" marT="9525" marB="0" anchor="b">
                    <a:noFill/>
                  </a:tcPr>
                </a:tc>
                <a:extLst>
                  <a:ext uri="{0D108BD9-81ED-4DB2-BD59-A6C34878D82A}">
                    <a16:rowId xmlns:a16="http://schemas.microsoft.com/office/drawing/2014/main" val="3369296456"/>
                  </a:ext>
                </a:extLst>
              </a:tr>
              <a:tr h="370840">
                <a:tc>
                  <a:txBody>
                    <a:bodyPr/>
                    <a:lstStyle/>
                    <a:p>
                      <a:pPr algn="ctr" fontAlgn="b"/>
                      <a:r>
                        <a:rPr lang="en-US" sz="1800" b="0" i="0" u="none" strike="noStrike" dirty="0">
                          <a:solidFill>
                            <a:srgbClr val="000000"/>
                          </a:solidFill>
                          <a:effectLst/>
                          <a:latin typeface="Segoe UI" panose="020B0502040204020203" pitchFamily="34" charset="0"/>
                        </a:rPr>
                        <a:t>2</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117</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0.90</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4.215</a:t>
                      </a:r>
                    </a:p>
                  </a:txBody>
                  <a:tcPr marL="9525" marR="9525" marT="9525" marB="0" anchor="b">
                    <a:noFill/>
                  </a:tcPr>
                </a:tc>
                <a:extLst>
                  <a:ext uri="{0D108BD9-81ED-4DB2-BD59-A6C34878D82A}">
                    <a16:rowId xmlns:a16="http://schemas.microsoft.com/office/drawing/2014/main" val="2788349600"/>
                  </a:ext>
                </a:extLst>
              </a:tr>
              <a:tr h="370840">
                <a:tc>
                  <a:txBody>
                    <a:bodyPr/>
                    <a:lstStyle/>
                    <a:p>
                      <a:pPr algn="ctr" fontAlgn="b"/>
                      <a:r>
                        <a:rPr lang="en-US" sz="1800" b="0" i="0" u="none" strike="noStrike">
                          <a:solidFill>
                            <a:srgbClr val="000000"/>
                          </a:solidFill>
                          <a:effectLst/>
                          <a:latin typeface="Segoe UI" panose="020B0502040204020203" pitchFamily="34" charset="0"/>
                        </a:rPr>
                        <a:t>2.5</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45</a:t>
                      </a:r>
                    </a:p>
                  </a:txBody>
                  <a:tcPr marL="9525" marR="9525" marT="9525" marB="0" anchor="b">
                    <a:noFill/>
                  </a:tcPr>
                </a:tc>
                <a:tc>
                  <a:txBody>
                    <a:bodyPr/>
                    <a:lstStyle/>
                    <a:p>
                      <a:pPr algn="ctr" fontAlgn="b"/>
                      <a:r>
                        <a:rPr lang="en-US" sz="1800" b="0" i="0" u="none" strike="noStrike">
                          <a:solidFill>
                            <a:srgbClr val="000000"/>
                          </a:solidFill>
                          <a:effectLst/>
                          <a:latin typeface="Segoe UI" panose="020B0502040204020203" pitchFamily="34" charset="0"/>
                        </a:rPr>
                        <a:t>0.95</a:t>
                      </a:r>
                    </a:p>
                  </a:txBody>
                  <a:tcPr marL="9525" marR="9525" marT="9525" marB="0" anchor="b">
                    <a:noFill/>
                  </a:tcPr>
                </a:tc>
                <a:tc>
                  <a:txBody>
                    <a:bodyPr/>
                    <a:lstStyle/>
                    <a:p>
                      <a:pPr algn="ctr" fontAlgn="b"/>
                      <a:r>
                        <a:rPr lang="en-US" sz="1800" b="0" i="0" u="none" strike="noStrike">
                          <a:solidFill>
                            <a:srgbClr val="000000"/>
                          </a:solidFill>
                          <a:effectLst/>
                          <a:latin typeface="Segoe UI" panose="020B0502040204020203" pitchFamily="34" charset="0"/>
                        </a:rPr>
                        <a:t>5.425</a:t>
                      </a:r>
                    </a:p>
                  </a:txBody>
                  <a:tcPr marL="9525" marR="9525" marT="9525" marB="0" anchor="b">
                    <a:noFill/>
                  </a:tcPr>
                </a:tc>
                <a:extLst>
                  <a:ext uri="{0D108BD9-81ED-4DB2-BD59-A6C34878D82A}">
                    <a16:rowId xmlns:a16="http://schemas.microsoft.com/office/drawing/2014/main" val="2066091396"/>
                  </a:ext>
                </a:extLst>
              </a:tr>
              <a:tr h="370840">
                <a:tc>
                  <a:txBody>
                    <a:bodyPr/>
                    <a:lstStyle/>
                    <a:p>
                      <a:pPr algn="ctr" fontAlgn="b"/>
                      <a:r>
                        <a:rPr lang="en-US" sz="1800" b="0" i="0" u="none" strike="noStrike">
                          <a:solidFill>
                            <a:srgbClr val="000000"/>
                          </a:solidFill>
                          <a:effectLst/>
                          <a:latin typeface="Segoe UI" panose="020B0502040204020203" pitchFamily="34" charset="0"/>
                        </a:rPr>
                        <a:t>3.25</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11</a:t>
                      </a:r>
                    </a:p>
                  </a:txBody>
                  <a:tcPr marL="9525" marR="9525" marT="9525" marB="0" anchor="b">
                    <a:noFill/>
                  </a:tcPr>
                </a:tc>
                <a:tc>
                  <a:txBody>
                    <a:bodyPr/>
                    <a:lstStyle/>
                    <a:p>
                      <a:pPr algn="ctr" fontAlgn="b"/>
                      <a:r>
                        <a:rPr lang="en-US" sz="1800" b="0" i="0" u="none" strike="noStrike">
                          <a:solidFill>
                            <a:srgbClr val="000000"/>
                          </a:solidFill>
                          <a:effectLst/>
                          <a:latin typeface="Segoe UI" panose="020B0502040204020203" pitchFamily="34" charset="0"/>
                        </a:rPr>
                        <a:t>0.97</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5.819</a:t>
                      </a:r>
                    </a:p>
                  </a:txBody>
                  <a:tcPr marL="9525" marR="9525" marT="9525" marB="0" anchor="b">
                    <a:noFill/>
                  </a:tcPr>
                </a:tc>
                <a:extLst>
                  <a:ext uri="{0D108BD9-81ED-4DB2-BD59-A6C34878D82A}">
                    <a16:rowId xmlns:a16="http://schemas.microsoft.com/office/drawing/2014/main" val="963410781"/>
                  </a:ext>
                </a:extLst>
              </a:tr>
              <a:tr h="370840">
                <a:tc>
                  <a:txBody>
                    <a:bodyPr/>
                    <a:lstStyle/>
                    <a:p>
                      <a:pPr algn="ctr" fontAlgn="b"/>
                      <a:r>
                        <a:rPr lang="en-US" sz="1800" b="0" i="0" u="none" strike="noStrike">
                          <a:solidFill>
                            <a:srgbClr val="000000"/>
                          </a:solidFill>
                          <a:effectLst/>
                          <a:latin typeface="Segoe UI" panose="020B0502040204020203" pitchFamily="34" charset="0"/>
                        </a:rPr>
                        <a:t>5.25</a:t>
                      </a:r>
                    </a:p>
                  </a:txBody>
                  <a:tcPr marL="9525" marR="9525" marT="9525" marB="0" anchor="b">
                    <a:noFill/>
                  </a:tcPr>
                </a:tc>
                <a:tc>
                  <a:txBody>
                    <a:bodyPr/>
                    <a:lstStyle/>
                    <a:p>
                      <a:pPr algn="ctr" fontAlgn="b"/>
                      <a:r>
                        <a:rPr lang="en-US" sz="1800" b="0" i="0" u="none" strike="noStrike">
                          <a:solidFill>
                            <a:srgbClr val="000000"/>
                          </a:solidFill>
                          <a:effectLst/>
                          <a:latin typeface="Segoe UI" panose="020B0502040204020203" pitchFamily="34" charset="0"/>
                        </a:rPr>
                        <a:t>4</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0.99</a:t>
                      </a:r>
                    </a:p>
                  </a:txBody>
                  <a:tcPr marL="9525" marR="9525" marT="9525" marB="0" anchor="b">
                    <a:noFill/>
                  </a:tcPr>
                </a:tc>
                <a:tc>
                  <a:txBody>
                    <a:bodyPr/>
                    <a:lstStyle/>
                    <a:p>
                      <a:pPr algn="ctr" fontAlgn="b"/>
                      <a:r>
                        <a:rPr lang="en-US" sz="1800" b="0" i="0" u="none" strike="noStrike" dirty="0">
                          <a:solidFill>
                            <a:srgbClr val="000000"/>
                          </a:solidFill>
                          <a:effectLst/>
                          <a:latin typeface="Segoe UI" panose="020B0502040204020203" pitchFamily="34" charset="0"/>
                        </a:rPr>
                        <a:t>8.119</a:t>
                      </a:r>
                    </a:p>
                  </a:txBody>
                  <a:tcPr marL="9525" marR="9525" marT="9525" marB="0" anchor="b">
                    <a:noFill/>
                  </a:tcPr>
                </a:tc>
                <a:extLst>
                  <a:ext uri="{0D108BD9-81ED-4DB2-BD59-A6C34878D82A}">
                    <a16:rowId xmlns:a16="http://schemas.microsoft.com/office/drawing/2014/main" val="4274538854"/>
                  </a:ext>
                </a:extLst>
              </a:tr>
            </a:tbl>
          </a:graphicData>
        </a:graphic>
      </p:graphicFrame>
    </p:spTree>
    <p:extLst>
      <p:ext uri="{BB962C8B-B14F-4D97-AF65-F5344CB8AC3E}">
        <p14:creationId xmlns:p14="http://schemas.microsoft.com/office/powerpoint/2010/main" val="428638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a:bodyPr>
          <a:lstStyle/>
          <a:p>
            <a:pPr algn="ctr"/>
            <a:r>
              <a:rPr lang="en-US" b="1" dirty="0"/>
              <a:t>PCM Next Steps</a:t>
            </a:r>
            <a:endParaRPr lang="en-US" dirty="0"/>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a:xfrm>
            <a:off x="838200" y="1551963"/>
            <a:ext cx="10515600" cy="5025006"/>
          </a:xfrm>
        </p:spPr>
        <p:txBody>
          <a:bodyPr>
            <a:noAutofit/>
          </a:bodyPr>
          <a:lstStyle/>
          <a:p>
            <a:pPr marL="0" marR="0">
              <a:spcBef>
                <a:spcPts val="0"/>
              </a:spcBef>
              <a:spcAft>
                <a:spcPts val="0"/>
              </a:spcAft>
            </a:pPr>
            <a:r>
              <a:rPr lang="en-US" dirty="0">
                <a:effectLst/>
                <a:latin typeface="Calibri body"/>
                <a:ea typeface="Calibri" panose="020F0502020204030204" pitchFamily="34" charset="0"/>
              </a:rPr>
              <a:t>Stakeholders provided feedback over the last 2 months, which </a:t>
            </a:r>
            <a:r>
              <a:rPr lang="en-US" dirty="0">
                <a:effectLst/>
                <a:latin typeface="Calibri (Body)"/>
                <a:ea typeface="Calibri" panose="020F0502020204030204" pitchFamily="34" charset="0"/>
              </a:rPr>
              <a:t>concluded</a:t>
            </a:r>
            <a:r>
              <a:rPr lang="en-US" dirty="0">
                <a:effectLst/>
                <a:latin typeface="Calibri body"/>
                <a:ea typeface="Calibri" panose="020F0502020204030204" pitchFamily="34" charset="0"/>
              </a:rPr>
              <a:t> in a PUCT public workshop last Thursday (after CFSG). </a:t>
            </a:r>
          </a:p>
          <a:p>
            <a:pPr marL="0" marR="0">
              <a:spcBef>
                <a:spcPts val="0"/>
              </a:spcBef>
              <a:spcAft>
                <a:spcPts val="0"/>
              </a:spcAft>
            </a:pPr>
            <a:r>
              <a:rPr lang="en-US" dirty="0">
                <a:effectLst/>
                <a:latin typeface="Calibri body"/>
                <a:ea typeface="Calibri" panose="020F0502020204030204" pitchFamily="34" charset="0"/>
              </a:rPr>
              <a:t>Now ERCOT is working with E3 to draft the white paper with the evaluation of the different potential design decisions, which should inform what PUCT Commissioners and Staff decide on in terms of the PCM design that will be utilized for the cost-benefit analysis that ERCOT and the IMM have until the end of the year to perform.</a:t>
            </a:r>
          </a:p>
          <a:p>
            <a:pPr marL="457200" lvl="1">
              <a:spcBef>
                <a:spcPts val="0"/>
              </a:spcBef>
            </a:pPr>
            <a:r>
              <a:rPr lang="en-US" dirty="0">
                <a:latin typeface="Calibri body"/>
                <a:ea typeface="Calibri" panose="020F0502020204030204" pitchFamily="34" charset="0"/>
              </a:rPr>
              <a:t>From David Delgado at E3 Consultants</a:t>
            </a:r>
            <a:endParaRPr lang="en-US" dirty="0">
              <a:effectLst/>
              <a:latin typeface="Calibri body"/>
              <a:ea typeface="Calibri" panose="020F0502020204030204" pitchFamily="34" charset="0"/>
            </a:endParaRP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3636151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3362-1899-4EC3-9D1B-D87355DB9F64}"/>
              </a:ext>
            </a:extLst>
          </p:cNvPr>
          <p:cNvSpPr>
            <a:spLocks noGrp="1"/>
          </p:cNvSpPr>
          <p:nvPr>
            <p:ph type="title"/>
          </p:nvPr>
        </p:nvSpPr>
        <p:spPr>
          <a:xfrm>
            <a:off x="838200" y="365125"/>
            <a:ext cx="10515600" cy="868057"/>
          </a:xfrm>
        </p:spPr>
        <p:txBody>
          <a:bodyPr/>
          <a:lstStyle/>
          <a:p>
            <a:pPr algn="ctr"/>
            <a:r>
              <a:rPr lang="en-US" b="1" dirty="0"/>
              <a:t>NPRR’s Reviewed</a:t>
            </a:r>
          </a:p>
        </p:txBody>
      </p:sp>
      <p:sp>
        <p:nvSpPr>
          <p:cNvPr id="3" name="Content Placeholder 2">
            <a:extLst>
              <a:ext uri="{FF2B5EF4-FFF2-40B4-BE49-F238E27FC236}">
                <a16:creationId xmlns:a16="http://schemas.microsoft.com/office/drawing/2014/main" id="{4E2942D8-46C5-494A-A41B-18E9D3AF7D30}"/>
              </a:ext>
            </a:extLst>
          </p:cNvPr>
          <p:cNvSpPr>
            <a:spLocks noGrp="1"/>
          </p:cNvSpPr>
          <p:nvPr>
            <p:ph idx="1"/>
          </p:nvPr>
        </p:nvSpPr>
        <p:spPr>
          <a:xfrm>
            <a:off x="838200" y="1367406"/>
            <a:ext cx="10515600" cy="4809557"/>
          </a:xfrm>
        </p:spPr>
        <p:txBody>
          <a:bodyPr>
            <a:normAutofit fontScale="92500" lnSpcReduction="20000"/>
          </a:bodyPr>
          <a:lstStyle/>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NPRR1221, Related to NOGRR262, Provisions for Operator-Controlled Manual Load Shed.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NPRR1231, FFSS Program Communication Improvements and Additional Clarifications.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NPRR1233, Modification of Weatherization Inspection Fees on the ERCOT Fee Schedule.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NPRR1236, RTC+B Modifications to RUC Capacity Short Calculations.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NPRR1219, Methodology Revisions and New Definitions for the Report on Capacity, Demand and Reserves in the ERCOT Region (CDR).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NPRR1217, Remove VDI Requirement for Deployment and Recall of Load Resources and ERS Resources.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NPRR1224, ECRS Manual Deployment Triggers.  </a:t>
            </a:r>
          </a:p>
          <a:p>
            <a:pPr marL="0" marR="0">
              <a:lnSpc>
                <a:spcPct val="107000"/>
              </a:lnSpc>
              <a:spcBef>
                <a:spcPts val="0"/>
              </a:spcBef>
              <a:spcAft>
                <a:spcPts val="800"/>
              </a:spcAft>
            </a:pPr>
            <a:r>
              <a:rPr lang="en-US" altLang="en-US" sz="2400" b="1" dirty="0">
                <a:solidFill>
                  <a:srgbClr val="000000"/>
                </a:solidFill>
                <a:cs typeface="Calibri" panose="020F0502020204030204" pitchFamily="34" charset="0"/>
              </a:rPr>
              <a:t>NPRR1227, Related to RMGRR181, Alignment of Defined Term Usage and Resolution of Inconsistencies. </a:t>
            </a:r>
          </a:p>
          <a:p>
            <a:pPr marL="0" marR="0">
              <a:lnSpc>
                <a:spcPct val="107000"/>
              </a:lnSpc>
              <a:spcBef>
                <a:spcPts val="0"/>
              </a:spcBef>
              <a:spcAft>
                <a:spcPts val="800"/>
              </a:spcAft>
            </a:pPr>
            <a:endParaRPr lang="en-US" sz="2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0931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8AC-05D9-4176-BBDB-E15B79F14695}"/>
              </a:ext>
            </a:extLst>
          </p:cNvPr>
          <p:cNvSpPr>
            <a:spLocks noGrp="1"/>
          </p:cNvSpPr>
          <p:nvPr>
            <p:ph type="ctrTitle"/>
          </p:nvPr>
        </p:nvSpPr>
        <p:spPr>
          <a:xfrm>
            <a:off x="1023457" y="655639"/>
            <a:ext cx="9644543" cy="735012"/>
          </a:xfrm>
        </p:spPr>
        <p:txBody>
          <a:bodyPr>
            <a:normAutofit/>
          </a:bodyPr>
          <a:lstStyle/>
          <a:p>
            <a:r>
              <a:rPr lang="en-US" sz="3600" b="1" dirty="0">
                <a:latin typeface="+mn-lt"/>
                <a:cs typeface="Times New Roman" panose="02020603050405020304" pitchFamily="18" charset="0"/>
              </a:rPr>
              <a:t>Monthly Highlights May 2024 - June 2024</a:t>
            </a:r>
            <a:endParaRPr lang="en-US" sz="3600" b="1" dirty="0"/>
          </a:p>
        </p:txBody>
      </p:sp>
      <p:sp>
        <p:nvSpPr>
          <p:cNvPr id="5" name="TextBox 4">
            <a:extLst>
              <a:ext uri="{FF2B5EF4-FFF2-40B4-BE49-F238E27FC236}">
                <a16:creationId xmlns:a16="http://schemas.microsoft.com/office/drawing/2014/main" id="{CDCFF607-9103-4ED4-B8CA-ADCE0DAAEF4F}"/>
              </a:ext>
            </a:extLst>
          </p:cNvPr>
          <p:cNvSpPr txBox="1"/>
          <p:nvPr/>
        </p:nvSpPr>
        <p:spPr>
          <a:xfrm>
            <a:off x="563417" y="1638300"/>
            <a:ext cx="11259127" cy="3354765"/>
          </a:xfrm>
          <a:prstGeom prst="rect">
            <a:avLst/>
          </a:prstGeom>
          <a:noFill/>
        </p:spPr>
        <p:txBody>
          <a:bodyPr wrap="square">
            <a:spAutoFit/>
          </a:bodyPr>
          <a:lstStyle/>
          <a:p>
            <a:pPr marL="342900" indent="-342900">
              <a:spcAft>
                <a:spcPts val="600"/>
              </a:spcAft>
              <a:buFont typeface="Arial" panose="020B0604020202020204" pitchFamily="34" charset="0"/>
              <a:buChar char="•"/>
            </a:pPr>
            <a:r>
              <a:rPr lang="en-US" sz="2400" dirty="0">
                <a:cs typeface="Times New Roman" panose="02020603050405020304" pitchFamily="18" charset="0"/>
              </a:rPr>
              <a:t>Market-wide average Total Potential Exposure (TPE) increased from $1.82 billion in May 2024 to $2.18 billion in June 2024.</a:t>
            </a:r>
          </a:p>
          <a:p>
            <a:pPr marL="342900" indent="-342900">
              <a:spcAft>
                <a:spcPts val="600"/>
              </a:spcAft>
              <a:buFont typeface="Arial" panose="020B0604020202020204" pitchFamily="34" charset="0"/>
              <a:buChar char="•"/>
            </a:pPr>
            <a:r>
              <a:rPr lang="en-US" sz="2400" dirty="0">
                <a:cs typeface="Times New Roman" panose="02020603050405020304" pitchFamily="18" charset="0"/>
              </a:rPr>
              <a:t>TPE increased due to higher forward adjustment factors</a:t>
            </a:r>
          </a:p>
          <a:p>
            <a:pPr marL="342900" indent="-342900">
              <a:spcAft>
                <a:spcPts val="600"/>
              </a:spcAft>
              <a:buFont typeface="Arial" panose="020B0604020202020204" pitchFamily="34" charset="0"/>
              <a:buChar char="•"/>
            </a:pPr>
            <a:r>
              <a:rPr lang="en-US" sz="2400" dirty="0">
                <a:cs typeface="Times New Roman" panose="02020603050405020304" pitchFamily="18" charset="0"/>
              </a:rPr>
              <a:t>Discretionary Collateral is defined as Secured Collateral in excess of TPE,CRR Locked ACL and DAM Exposure</a:t>
            </a:r>
          </a:p>
          <a:p>
            <a:pPr marL="342900" indent="-342900">
              <a:spcAft>
                <a:spcPts val="600"/>
              </a:spcAft>
              <a:buFont typeface="Arial" panose="020B0604020202020204" pitchFamily="34" charset="0"/>
              <a:buChar char="•"/>
            </a:pPr>
            <a:r>
              <a:rPr lang="en-US" sz="2400" dirty="0">
                <a:cs typeface="Times New Roman" panose="02020603050405020304" pitchFamily="18" charset="0"/>
              </a:rPr>
              <a:t>Average Discretionary Collateral increased from $3.88 billion in May 2024 to $4.23 billion in June 2024</a:t>
            </a:r>
          </a:p>
          <a:p>
            <a:pPr marL="342900" indent="-342900">
              <a:spcAft>
                <a:spcPts val="600"/>
              </a:spcAft>
              <a:buFont typeface="Arial" panose="020B0604020202020204" pitchFamily="34" charset="0"/>
              <a:buChar char="•"/>
            </a:pPr>
            <a:r>
              <a:rPr lang="en-US" sz="2400" dirty="0">
                <a:cs typeface="Times New Roman" panose="02020603050405020304" pitchFamily="18" charset="0"/>
              </a:rPr>
              <a:t>No unusual collateral call activity</a:t>
            </a:r>
          </a:p>
        </p:txBody>
      </p:sp>
    </p:spTree>
    <p:extLst>
      <p:ext uri="{BB962C8B-B14F-4D97-AF65-F5344CB8AC3E}">
        <p14:creationId xmlns:p14="http://schemas.microsoft.com/office/powerpoint/2010/main" val="473303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2AA3-8A92-4E93-826D-4991323BFA0B}"/>
              </a:ext>
            </a:extLst>
          </p:cNvPr>
          <p:cNvSpPr>
            <a:spLocks noGrp="1"/>
          </p:cNvSpPr>
          <p:nvPr>
            <p:ph type="title"/>
          </p:nvPr>
        </p:nvSpPr>
        <p:spPr/>
        <p:txBody>
          <a:bodyPr/>
          <a:lstStyle/>
          <a:p>
            <a:r>
              <a:rPr lang="en-US" sz="4400" b="1" dirty="0"/>
              <a:t>Available Credit by Type Compared to Total Potential Exposure (TPE) YTD June 2024</a:t>
            </a:r>
            <a:endParaRPr lang="en-US" b="1" dirty="0"/>
          </a:p>
        </p:txBody>
      </p:sp>
      <p:sp>
        <p:nvSpPr>
          <p:cNvPr id="6" name="Content Placeholder 5">
            <a:extLst>
              <a:ext uri="{FF2B5EF4-FFF2-40B4-BE49-F238E27FC236}">
                <a16:creationId xmlns:a16="http://schemas.microsoft.com/office/drawing/2014/main" id="{BA9F9C72-2E83-D8D5-9DCC-87E08894EFBF}"/>
              </a:ext>
            </a:extLst>
          </p:cNvPr>
          <p:cNvSpPr>
            <a:spLocks noGrp="1"/>
          </p:cNvSpPr>
          <p:nvPr>
            <p:ph idx="1"/>
          </p:nvPr>
        </p:nvSpPr>
        <p:spPr>
          <a:xfrm>
            <a:off x="1367406" y="1825625"/>
            <a:ext cx="9986394" cy="4351338"/>
          </a:xfrm>
        </p:spPr>
        <p:txBody>
          <a:bodyPr/>
          <a:lstStyle/>
          <a:p>
            <a:endParaRPr lang="en-US" dirty="0"/>
          </a:p>
        </p:txBody>
      </p:sp>
      <p:pic>
        <p:nvPicPr>
          <p:cNvPr id="3" name="Picture 2">
            <a:extLst>
              <a:ext uri="{FF2B5EF4-FFF2-40B4-BE49-F238E27FC236}">
                <a16:creationId xmlns:a16="http://schemas.microsoft.com/office/drawing/2014/main" id="{A793C15A-50D9-2543-0B3B-C4AB0839D4FC}"/>
              </a:ext>
            </a:extLst>
          </p:cNvPr>
          <p:cNvPicPr>
            <a:picLocks noChangeAspect="1"/>
          </p:cNvPicPr>
          <p:nvPr/>
        </p:nvPicPr>
        <p:blipFill>
          <a:blip r:embed="rId2"/>
          <a:stretch>
            <a:fillRect/>
          </a:stretch>
        </p:blipFill>
        <p:spPr>
          <a:xfrm>
            <a:off x="447884" y="1690688"/>
            <a:ext cx="10631447" cy="4962662"/>
          </a:xfrm>
          <a:prstGeom prst="rect">
            <a:avLst/>
          </a:prstGeom>
        </p:spPr>
      </p:pic>
    </p:spTree>
    <p:extLst>
      <p:ext uri="{BB962C8B-B14F-4D97-AF65-F5344CB8AC3E}">
        <p14:creationId xmlns:p14="http://schemas.microsoft.com/office/powerpoint/2010/main" val="1744205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3115-A32D-4B9A-B2FF-012E96271313}"/>
              </a:ext>
            </a:extLst>
          </p:cNvPr>
          <p:cNvSpPr>
            <a:spLocks noGrp="1"/>
          </p:cNvSpPr>
          <p:nvPr>
            <p:ph type="title"/>
          </p:nvPr>
        </p:nvSpPr>
        <p:spPr>
          <a:xfrm>
            <a:off x="838199" y="365125"/>
            <a:ext cx="10923166" cy="1325563"/>
          </a:xfrm>
        </p:spPr>
        <p:txBody>
          <a:bodyPr/>
          <a:lstStyle/>
          <a:p>
            <a:pPr algn="ctr"/>
            <a:r>
              <a:rPr lang="en-US" sz="4400" dirty="0">
                <a:cs typeface="Times New Roman" panose="02020603050405020304" pitchFamily="18" charset="0"/>
              </a:rPr>
              <a:t>Discretionary Collateral </a:t>
            </a:r>
            <a:r>
              <a:rPr lang="en-US" dirty="0">
                <a:cs typeface="Times New Roman" panose="02020603050405020304" pitchFamily="18" charset="0"/>
              </a:rPr>
              <a:t>May-June 2024</a:t>
            </a:r>
            <a:endParaRPr lang="en-US" dirty="0"/>
          </a:p>
        </p:txBody>
      </p:sp>
      <p:pic>
        <p:nvPicPr>
          <p:cNvPr id="3" name="Content Placeholder 2">
            <a:extLst>
              <a:ext uri="{FF2B5EF4-FFF2-40B4-BE49-F238E27FC236}">
                <a16:creationId xmlns:a16="http://schemas.microsoft.com/office/drawing/2014/main" id="{33538BFE-7718-E99C-9991-43D27034ABC9}"/>
              </a:ext>
            </a:extLst>
          </p:cNvPr>
          <p:cNvPicPr>
            <a:picLocks noGrp="1" noChangeAspect="1"/>
          </p:cNvPicPr>
          <p:nvPr>
            <p:ph idx="1"/>
          </p:nvPr>
        </p:nvPicPr>
        <p:blipFill>
          <a:blip r:embed="rId2"/>
          <a:stretch>
            <a:fillRect/>
          </a:stretch>
        </p:blipFill>
        <p:spPr>
          <a:xfrm>
            <a:off x="838200" y="1825625"/>
            <a:ext cx="9614956" cy="4351338"/>
          </a:xfrm>
          <a:prstGeom prst="rect">
            <a:avLst/>
          </a:prstGeom>
        </p:spPr>
      </p:pic>
    </p:spTree>
    <p:extLst>
      <p:ext uri="{BB962C8B-B14F-4D97-AF65-F5344CB8AC3E}">
        <p14:creationId xmlns:p14="http://schemas.microsoft.com/office/powerpoint/2010/main" val="1994485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4" descr="Question marks in a line and one question mark is lit">
            <a:extLst>
              <a:ext uri="{FF2B5EF4-FFF2-40B4-BE49-F238E27FC236}">
                <a16:creationId xmlns:a16="http://schemas.microsoft.com/office/drawing/2014/main" id="{6B2C015A-608E-460E-AEF9-3985F551079A}"/>
              </a:ext>
            </a:extLst>
          </p:cNvPr>
          <p:cNvPicPr>
            <a:picLocks noChangeAspect="1"/>
          </p:cNvPicPr>
          <p:nvPr/>
        </p:nvPicPr>
        <p:blipFill rotWithShape="1">
          <a:blip r:embed="rId2"/>
          <a:srcRect t="1980" r="23298" b="7112"/>
          <a:stretch/>
        </p:blipFill>
        <p:spPr>
          <a:xfrm>
            <a:off x="3523488" y="10"/>
            <a:ext cx="8668512" cy="6857990"/>
          </a:xfrm>
          <a:prstGeom prst="rect">
            <a:avLst/>
          </a:prstGeom>
        </p:spPr>
      </p:pic>
      <p:sp>
        <p:nvSpPr>
          <p:cNvPr id="29" name="Rectangle 2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6D4A7F-F05A-475E-92CE-D3F0E16C2A5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dirty="0"/>
              <a:t>Questions?</a:t>
            </a:r>
          </a:p>
        </p:txBody>
      </p:sp>
      <p:sp>
        <p:nvSpPr>
          <p:cNvPr id="30" name="Rectangle 2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27" name="Rectangle 2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7495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p:txBody>
          <a:bodyPr>
            <a:normAutofit fontScale="90000"/>
          </a:bodyPr>
          <a:lstStyle/>
          <a:p>
            <a:pPr algn="ctr"/>
            <a:r>
              <a:rPr lang="en-US" sz="7200" b="1" dirty="0"/>
              <a:t>General Update</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a:xfrm>
            <a:off x="838200" y="1150056"/>
            <a:ext cx="10515600" cy="4557888"/>
          </a:xfrm>
        </p:spPr>
        <p:txBody>
          <a:bodyPr>
            <a:noAutofit/>
          </a:bodyPr>
          <a:lstStyle/>
          <a:p>
            <a:pPr lvl="1">
              <a:spcBef>
                <a:spcPts val="0"/>
              </a:spcBef>
              <a:defRPr/>
            </a:pPr>
            <a:r>
              <a:rPr lang="en-US" sz="3200" dirty="0"/>
              <a:t>July 24 CFSG meeting</a:t>
            </a:r>
            <a:endParaRPr lang="en-US" sz="3200" dirty="0">
              <a:cs typeface="Arial" panose="020B0604020202020204" pitchFamily="34" charset="0"/>
            </a:endParaRPr>
          </a:p>
          <a:p>
            <a:pPr lvl="1">
              <a:spcBef>
                <a:spcPts val="0"/>
              </a:spcBef>
              <a:defRPr/>
            </a:pPr>
            <a:r>
              <a:rPr lang="en-US" sz="3200" dirty="0"/>
              <a:t>Voting matters</a:t>
            </a:r>
          </a:p>
          <a:p>
            <a:pPr lvl="2">
              <a:spcBef>
                <a:spcPts val="0"/>
              </a:spcBef>
              <a:defRPr/>
            </a:pPr>
            <a:r>
              <a:rPr lang="en-US" sz="2800" dirty="0"/>
              <a:t>Operational NPRR’s without credit impacts</a:t>
            </a:r>
          </a:p>
          <a:p>
            <a:pPr lvl="1">
              <a:spcBef>
                <a:spcPts val="0"/>
              </a:spcBef>
              <a:defRPr/>
            </a:pPr>
            <a:r>
              <a:rPr lang="en-US" sz="3200" dirty="0"/>
              <a:t>Discussion items </a:t>
            </a:r>
          </a:p>
          <a:p>
            <a:pPr lvl="2">
              <a:spcBef>
                <a:spcPts val="0"/>
              </a:spcBef>
              <a:defRPr/>
            </a:pPr>
            <a:r>
              <a:rPr lang="en-US" sz="2800" dirty="0"/>
              <a:t>EAL Change Proposals from DC Energy and ERCOT</a:t>
            </a:r>
          </a:p>
          <a:p>
            <a:pPr lvl="2">
              <a:spcBef>
                <a:spcPts val="0"/>
              </a:spcBef>
              <a:defRPr/>
            </a:pPr>
            <a:r>
              <a:rPr lang="en-US" sz="2800" dirty="0"/>
              <a:t>NPRR1205, Revisions to Credit Qualification Requirements of Banks and Insurance Companies</a:t>
            </a:r>
          </a:p>
          <a:p>
            <a:pPr lvl="2">
              <a:spcBef>
                <a:spcPts val="0"/>
              </a:spcBef>
              <a:defRPr/>
            </a:pPr>
            <a:r>
              <a:rPr lang="en-US" sz="2800" dirty="0"/>
              <a:t>For awareness, brief mention of PCM proposal and next steps</a:t>
            </a:r>
          </a:p>
          <a:p>
            <a:pPr lvl="1">
              <a:spcBef>
                <a:spcPts val="0"/>
              </a:spcBef>
              <a:defRPr/>
            </a:pPr>
            <a:r>
              <a:rPr lang="en-US" sz="3200" dirty="0"/>
              <a:t>Regular credit exposure updates</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fontScale="90000"/>
          </a:bodyPr>
          <a:lstStyle/>
          <a:p>
            <a:pPr algn="ctr"/>
            <a:r>
              <a:rPr lang="en-US" b="1" dirty="0"/>
              <a:t>NPRR1205, Revisions to Credit Qualification Requirements of Banks and Insurance Companies</a:t>
            </a:r>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Content Placeholder 4">
            <a:extLst>
              <a:ext uri="{FF2B5EF4-FFF2-40B4-BE49-F238E27FC236}">
                <a16:creationId xmlns:a16="http://schemas.microsoft.com/office/drawing/2014/main" id="{E5DDFA0C-4015-8DBB-1F4D-479E6EC8EC25}"/>
              </a:ext>
            </a:extLst>
          </p:cNvPr>
          <p:cNvSpPr>
            <a:spLocks noGrp="1"/>
          </p:cNvSpPr>
          <p:nvPr>
            <p:ph idx="1"/>
          </p:nvPr>
        </p:nvSpPr>
        <p:spPr>
          <a:xfrm>
            <a:off x="838200" y="1690687"/>
            <a:ext cx="10515600" cy="4450053"/>
          </a:xfrm>
        </p:spPr>
        <p:txBody>
          <a:bodyPr>
            <a:normAutofit lnSpcReduction="10000"/>
          </a:bodyPr>
          <a:lstStyle/>
          <a:p>
            <a:pPr marL="0" marR="0">
              <a:spcBef>
                <a:spcPts val="0"/>
              </a:spcBef>
              <a:spcAft>
                <a:spcPts val="0"/>
              </a:spcAft>
            </a:pPr>
            <a:r>
              <a:rPr lang="en-US" dirty="0">
                <a:effectLst/>
                <a:latin typeface="Calibri" panose="020F0502020204030204" pitchFamily="34" charset="0"/>
                <a:ea typeface="Calibri" panose="020F0502020204030204" pitchFamily="34" charset="0"/>
              </a:rPr>
              <a:t>NPRR1205 introduces the following changes as it relates to LC issuing banks:     </a:t>
            </a:r>
          </a:p>
          <a:p>
            <a:pPr marL="0" marR="0">
              <a:spcBef>
                <a:spcPts val="0"/>
              </a:spcBef>
              <a:spcAft>
                <a:spcPts val="0"/>
              </a:spcAft>
            </a:pPr>
            <a:r>
              <a:rPr lang="en-US" dirty="0">
                <a:effectLst/>
                <a:latin typeface="Calibri" panose="020F0502020204030204" pitchFamily="34" charset="0"/>
                <a:ea typeface="Calibri" panose="020F0502020204030204" pitchFamily="34" charset="0"/>
              </a:rPr>
              <a:t>Establish minimum rating threshold of A-/A3 rating from all available rating agencies (instead of at least one)   </a:t>
            </a:r>
          </a:p>
          <a:p>
            <a:pPr marL="0" marR="0">
              <a:spcBef>
                <a:spcPts val="0"/>
              </a:spcBef>
              <a:spcAft>
                <a:spcPts val="0"/>
              </a:spcAft>
            </a:pPr>
            <a:r>
              <a:rPr lang="en-US" dirty="0">
                <a:effectLst/>
                <a:latin typeface="Calibri" panose="020F0502020204030204" pitchFamily="34" charset="0"/>
                <a:ea typeface="Calibri" panose="020F0502020204030204" pitchFamily="34" charset="0"/>
              </a:rPr>
              <a:t>Use the “lower of” rule to different ratings within the same rating agency and amongst rating agencies </a:t>
            </a:r>
          </a:p>
          <a:p>
            <a:pPr marL="0" marR="0">
              <a:spcBef>
                <a:spcPts val="0"/>
              </a:spcBef>
              <a:spcAft>
                <a:spcPts val="0"/>
              </a:spcAft>
            </a:pPr>
            <a:r>
              <a:rPr lang="en-US" dirty="0">
                <a:effectLst/>
                <a:latin typeface="Calibri" panose="020F0502020204030204" pitchFamily="34" charset="0"/>
                <a:ea typeface="Calibri" panose="020F0502020204030204" pitchFamily="34" charset="0"/>
              </a:rPr>
              <a:t>Define the bank ratings as follows (if available): Long term issuer rating, long term senior unsecured or Long Term Counterparty Risk Assessment (for Moody’s).   </a:t>
            </a:r>
          </a:p>
          <a:p>
            <a:pPr marL="0" marR="0">
              <a:spcBef>
                <a:spcPts val="0"/>
              </a:spcBef>
              <a:spcAft>
                <a:spcPts val="0"/>
              </a:spcAft>
            </a:pPr>
            <a:r>
              <a:rPr lang="en-US" dirty="0">
                <a:effectLst/>
                <a:latin typeface="Calibri" panose="020F0502020204030204" pitchFamily="34" charset="0"/>
                <a:ea typeface="Calibri" panose="020F0502020204030204" pitchFamily="34" charset="0"/>
              </a:rPr>
              <a:t>Require US Branch/office to have an acceptable rating on its own by at least one of the rating agencies. Use US Branch rating as the issuing bank rating, if the ratings are available. </a:t>
            </a:r>
          </a:p>
          <a:p>
            <a:pPr marL="0" marR="0">
              <a:spcBef>
                <a:spcPts val="0"/>
              </a:spcBef>
              <a:spcAft>
                <a:spcPts val="0"/>
              </a:spcAft>
            </a:pPr>
            <a:endParaRPr lang="en-US"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5058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fontScale="90000"/>
          </a:bodyPr>
          <a:lstStyle/>
          <a:p>
            <a:pPr algn="ctr"/>
            <a:r>
              <a:rPr lang="en-US" b="1" dirty="0"/>
              <a:t>NPRR1205, Revisions to Credit Qualification Requirements of Banks and Insurance Companies</a:t>
            </a:r>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
        <p:nvSpPr>
          <p:cNvPr id="5" name="Content Placeholder 4">
            <a:extLst>
              <a:ext uri="{FF2B5EF4-FFF2-40B4-BE49-F238E27FC236}">
                <a16:creationId xmlns:a16="http://schemas.microsoft.com/office/drawing/2014/main" id="{E5DDFA0C-4015-8DBB-1F4D-479E6EC8EC25}"/>
              </a:ext>
            </a:extLst>
          </p:cNvPr>
          <p:cNvSpPr>
            <a:spLocks noGrp="1"/>
          </p:cNvSpPr>
          <p:nvPr>
            <p:ph idx="1"/>
          </p:nvPr>
        </p:nvSpPr>
        <p:spPr>
          <a:xfrm>
            <a:off x="838200" y="1690687"/>
            <a:ext cx="10515600" cy="4450053"/>
          </a:xfrm>
        </p:spPr>
        <p:txBody>
          <a:bodyPr>
            <a:normAutofit/>
          </a:bodyPr>
          <a:lstStyle/>
          <a:p>
            <a:pPr marL="0" marR="0">
              <a:spcBef>
                <a:spcPts val="0"/>
              </a:spcBef>
              <a:spcAft>
                <a:spcPts val="0"/>
              </a:spcAft>
            </a:pPr>
            <a:r>
              <a:rPr lang="en-US" dirty="0">
                <a:effectLst/>
                <a:latin typeface="Calibri" panose="020F0502020204030204" pitchFamily="34" charset="0"/>
                <a:ea typeface="Calibri" panose="020F0502020204030204" pitchFamily="34" charset="0"/>
              </a:rPr>
              <a:t>Approved by PUC in July 2024</a:t>
            </a:r>
          </a:p>
          <a:p>
            <a:pPr marL="0" marR="0">
              <a:spcBef>
                <a:spcPts val="0"/>
              </a:spcBef>
              <a:spcAft>
                <a:spcPts val="0"/>
              </a:spcAft>
            </a:pPr>
            <a:r>
              <a:rPr lang="en-US" dirty="0">
                <a:effectLst/>
                <a:latin typeface="Calibri" panose="020F0502020204030204" pitchFamily="34" charset="0"/>
                <a:ea typeface="Calibri" panose="020F0502020204030204" pitchFamily="34" charset="0"/>
              </a:rPr>
              <a:t>Letter of Credit limits doubled by rating tranche</a:t>
            </a:r>
          </a:p>
          <a:p>
            <a:pPr marL="0" marR="0">
              <a:spcBef>
                <a:spcPts val="0"/>
              </a:spcBef>
              <a:spcAft>
                <a:spcPts val="0"/>
              </a:spcAft>
            </a:pPr>
            <a:r>
              <a:rPr lang="en-US" dirty="0">
                <a:effectLst/>
                <a:latin typeface="Calibri" panose="020F0502020204030204" pitchFamily="34" charset="0"/>
                <a:ea typeface="Calibri" panose="020F0502020204030204" pitchFamily="34" charset="0"/>
              </a:rPr>
              <a:t>There will be six banks as of November will not meet updated requirements</a:t>
            </a:r>
          </a:p>
          <a:p>
            <a:pPr marL="0" marR="0">
              <a:spcBef>
                <a:spcPts val="0"/>
              </a:spcBef>
              <a:spcAft>
                <a:spcPts val="0"/>
              </a:spcAft>
            </a:pPr>
            <a:r>
              <a:rPr lang="en-US" dirty="0">
                <a:latin typeface="Calibri" panose="020F0502020204030204" pitchFamily="34" charset="0"/>
                <a:ea typeface="Calibri" panose="020F0502020204030204" pitchFamily="34" charset="0"/>
              </a:rPr>
              <a:t>ERCOT Credit will be s</a:t>
            </a:r>
            <a:r>
              <a:rPr lang="en-US" dirty="0">
                <a:effectLst/>
                <a:latin typeface="Calibri" panose="020F0502020204030204" pitchFamily="34" charset="0"/>
                <a:ea typeface="Calibri" panose="020F0502020204030204" pitchFamily="34" charset="0"/>
              </a:rPr>
              <a:t>ending out market notices in September</a:t>
            </a:r>
          </a:p>
          <a:p>
            <a:pPr marL="0" marR="0">
              <a:spcBef>
                <a:spcPts val="0"/>
              </a:spcBef>
              <a:spcAft>
                <a:spcPts val="0"/>
              </a:spcAft>
            </a:pPr>
            <a:r>
              <a:rPr lang="en-US" dirty="0">
                <a:effectLst/>
                <a:latin typeface="Calibri" panose="020F0502020204030204" pitchFamily="34" charset="0"/>
                <a:ea typeface="Calibri" panose="020F0502020204030204" pitchFamily="34" charset="0"/>
              </a:rPr>
              <a:t>Up to seven market CP’s affected</a:t>
            </a:r>
          </a:p>
          <a:p>
            <a:pPr marL="0" marR="0">
              <a:spcBef>
                <a:spcPts val="0"/>
              </a:spcBef>
              <a:spcAft>
                <a:spcPts val="0"/>
              </a:spcAft>
            </a:pPr>
            <a:r>
              <a:rPr lang="en-US" dirty="0">
                <a:effectLst/>
                <a:latin typeface="Calibri" panose="020F0502020204030204" pitchFamily="34" charset="0"/>
                <a:ea typeface="Calibri" panose="020F0502020204030204" pitchFamily="34" charset="0"/>
              </a:rPr>
              <a:t>Question from Beverly Loew on whether changes were too stringent relative to standards of the derivatives industry</a:t>
            </a:r>
          </a:p>
          <a:p>
            <a:pPr marL="0" marR="0">
              <a:spcBef>
                <a:spcPts val="0"/>
              </a:spcBef>
              <a:spcAft>
                <a:spcPts val="0"/>
              </a:spcAft>
            </a:pPr>
            <a:r>
              <a:rPr lang="en-US" dirty="0">
                <a:latin typeface="Calibri" panose="020F0502020204030204" pitchFamily="34" charset="0"/>
                <a:ea typeface="Calibri" panose="020F0502020204030204" pitchFamily="34" charset="0"/>
              </a:rPr>
              <a:t>Members noted these terms are market standard in negotiated ISDA’s and other bilateral energy trading contracts</a:t>
            </a:r>
            <a:endParaRPr lang="en-US"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0734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fontScale="90000"/>
          </a:bodyPr>
          <a:lstStyle/>
          <a:p>
            <a:pPr algn="ctr"/>
            <a:r>
              <a:rPr lang="en-US" b="1" dirty="0"/>
              <a:t>NPRR1205, Revisions to Credit Qualification Requirements of Banks and Insurance Companies</a:t>
            </a:r>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3" name="Content Placeholder 2">
            <a:extLst>
              <a:ext uri="{FF2B5EF4-FFF2-40B4-BE49-F238E27FC236}">
                <a16:creationId xmlns:a16="http://schemas.microsoft.com/office/drawing/2014/main" id="{87CD3598-E013-F8EE-18D8-8F6540DE6BDF}"/>
              </a:ext>
            </a:extLst>
          </p:cNvPr>
          <p:cNvPicPr>
            <a:picLocks noGrp="1" noChangeAspect="1"/>
          </p:cNvPicPr>
          <p:nvPr>
            <p:ph idx="1"/>
          </p:nvPr>
        </p:nvPicPr>
        <p:blipFill>
          <a:blip r:embed="rId2"/>
          <a:stretch>
            <a:fillRect/>
          </a:stretch>
        </p:blipFill>
        <p:spPr>
          <a:xfrm>
            <a:off x="438149" y="1793290"/>
            <a:ext cx="11378029" cy="4438834"/>
          </a:xfrm>
          <a:prstGeom prst="rect">
            <a:avLst/>
          </a:prstGeom>
        </p:spPr>
      </p:pic>
    </p:spTree>
    <p:extLst>
      <p:ext uri="{BB962C8B-B14F-4D97-AF65-F5344CB8AC3E}">
        <p14:creationId xmlns:p14="http://schemas.microsoft.com/office/powerpoint/2010/main" val="371440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7FDC-697F-5CA2-035E-B323DF170925}"/>
              </a:ext>
            </a:extLst>
          </p:cNvPr>
          <p:cNvSpPr>
            <a:spLocks noGrp="1"/>
          </p:cNvSpPr>
          <p:nvPr>
            <p:ph type="title"/>
          </p:nvPr>
        </p:nvSpPr>
        <p:spPr/>
        <p:txBody>
          <a:bodyPr/>
          <a:lstStyle/>
          <a:p>
            <a:r>
              <a:rPr lang="en-US" dirty="0"/>
              <a:t>Estimate Aggregate Liability / Collateral </a:t>
            </a:r>
            <a:r>
              <a:rPr lang="en-US" dirty="0" err="1"/>
              <a:t>req’t</a:t>
            </a:r>
            <a:endParaRPr lang="en-US" dirty="0"/>
          </a:p>
        </p:txBody>
      </p:sp>
      <p:sp>
        <p:nvSpPr>
          <p:cNvPr id="3" name="Content Placeholder 2">
            <a:extLst>
              <a:ext uri="{FF2B5EF4-FFF2-40B4-BE49-F238E27FC236}">
                <a16:creationId xmlns:a16="http://schemas.microsoft.com/office/drawing/2014/main" id="{089BE453-312D-5ABD-E4AB-1128BF08557C}"/>
              </a:ext>
            </a:extLst>
          </p:cNvPr>
          <p:cNvSpPr>
            <a:spLocks noGrp="1"/>
          </p:cNvSpPr>
          <p:nvPr>
            <p:ph idx="1"/>
          </p:nvPr>
        </p:nvSpPr>
        <p:spPr/>
        <p:txBody>
          <a:bodyPr>
            <a:normAutofit/>
          </a:bodyPr>
          <a:lstStyle/>
          <a:p>
            <a:pPr lvl="1">
              <a:spcBef>
                <a:spcPts val="0"/>
              </a:spcBef>
              <a:defRPr/>
            </a:pPr>
            <a:r>
              <a:rPr lang="en-US" sz="2800" dirty="0"/>
              <a:t>Current: </a:t>
            </a:r>
          </a:p>
          <a:p>
            <a:pPr lvl="2">
              <a:spcBef>
                <a:spcPts val="0"/>
              </a:spcBef>
              <a:defRPr/>
            </a:pPr>
            <a:r>
              <a:rPr lang="en-US" sz="2400" dirty="0"/>
              <a:t>EAL q = Max [IEL during the first 40-day period only beginning on the date that the Counter-Party commences activity in ERCOT markets, </a:t>
            </a:r>
          </a:p>
          <a:p>
            <a:pPr lvl="2">
              <a:spcBef>
                <a:spcPts val="0"/>
              </a:spcBef>
              <a:defRPr/>
            </a:pPr>
            <a:r>
              <a:rPr lang="en-US" sz="2400" dirty="0"/>
              <a:t>RFAF * Max {RTLE during the previous </a:t>
            </a:r>
            <a:r>
              <a:rPr lang="en-US" sz="2400" dirty="0" err="1"/>
              <a:t>lrq</a:t>
            </a:r>
            <a:r>
              <a:rPr lang="en-US" sz="2400" dirty="0"/>
              <a:t> days}, RTLF] + </a:t>
            </a:r>
          </a:p>
          <a:p>
            <a:pPr lvl="2">
              <a:spcBef>
                <a:spcPts val="0"/>
              </a:spcBef>
              <a:defRPr/>
            </a:pPr>
            <a:r>
              <a:rPr lang="en-US" sz="2400" dirty="0"/>
              <a:t>DFAF * DALE + </a:t>
            </a:r>
          </a:p>
          <a:p>
            <a:pPr lvl="2">
              <a:spcBef>
                <a:spcPts val="0"/>
              </a:spcBef>
              <a:defRPr/>
            </a:pPr>
            <a:r>
              <a:rPr lang="en-US" sz="2400" dirty="0"/>
              <a:t>Max [RTLCNS, Max {URTA during the previous </a:t>
            </a:r>
            <a:r>
              <a:rPr lang="en-US" sz="2400" dirty="0" err="1"/>
              <a:t>lrq</a:t>
            </a:r>
            <a:r>
              <a:rPr lang="en-US" sz="2400" dirty="0"/>
              <a:t> days}] + OUT q + ILE q</a:t>
            </a:r>
          </a:p>
          <a:p>
            <a:pPr lvl="1">
              <a:spcBef>
                <a:spcPts val="0"/>
              </a:spcBef>
              <a:defRPr/>
            </a:pPr>
            <a:r>
              <a:rPr lang="en-US" sz="2800" dirty="0"/>
              <a:t>Weighted ratio of forward North Hub prices over Settlement prices</a:t>
            </a:r>
          </a:p>
          <a:p>
            <a:pPr lvl="2">
              <a:spcBef>
                <a:spcPts val="0"/>
              </a:spcBef>
              <a:defRPr/>
            </a:pPr>
            <a:r>
              <a:rPr lang="en-US" sz="2400" dirty="0"/>
              <a:t>That is, higher forwards over lower settlements results in a FAF &gt; 1.0</a:t>
            </a:r>
          </a:p>
          <a:p>
            <a:pPr lvl="1">
              <a:spcBef>
                <a:spcPts val="0"/>
              </a:spcBef>
              <a:defRPr/>
            </a:pPr>
            <a:r>
              <a:rPr lang="en-US" sz="2800" dirty="0"/>
              <a:t>Simplified formula: </a:t>
            </a:r>
            <a:r>
              <a:rPr lang="en-US" sz="2800" b="1" i="1" dirty="0"/>
              <a:t>RFAF x Max 40-day RT invoice history</a:t>
            </a:r>
          </a:p>
          <a:p>
            <a:pPr lvl="1">
              <a:spcBef>
                <a:spcPts val="0"/>
              </a:spcBef>
              <a:defRPr/>
            </a:pPr>
            <a:r>
              <a:rPr lang="en-US" sz="2800" dirty="0"/>
              <a:t>RT/DA invoices not netted and there are separate RFAF and DFAF</a:t>
            </a:r>
          </a:p>
          <a:p>
            <a:pPr lvl="2">
              <a:spcBef>
                <a:spcPts val="0"/>
              </a:spcBef>
              <a:defRPr/>
            </a:pPr>
            <a:r>
              <a:rPr lang="en-US" sz="2400" dirty="0"/>
              <a:t>RFAF more prominent in EAL calculation, applied to max value of Real Time daily history (lookback)</a:t>
            </a:r>
          </a:p>
          <a:p>
            <a:endParaRPr lang="en-US" dirty="0"/>
          </a:p>
        </p:txBody>
      </p:sp>
    </p:spTree>
    <p:extLst>
      <p:ext uri="{BB962C8B-B14F-4D97-AF65-F5344CB8AC3E}">
        <p14:creationId xmlns:p14="http://schemas.microsoft.com/office/powerpoint/2010/main" val="309440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8E1B-C3A6-BEC5-2845-4128E86CB9DF}"/>
              </a:ext>
            </a:extLst>
          </p:cNvPr>
          <p:cNvSpPr>
            <a:spLocks noGrp="1"/>
          </p:cNvSpPr>
          <p:nvPr>
            <p:ph type="title"/>
          </p:nvPr>
        </p:nvSpPr>
        <p:spPr/>
        <p:txBody>
          <a:bodyPr/>
          <a:lstStyle/>
          <a:p>
            <a:r>
              <a:rPr lang="en-US" dirty="0"/>
              <a:t>DC Energy Proposal on Estimate Aggregate Liability changes for ERCOT credit postings</a:t>
            </a:r>
          </a:p>
        </p:txBody>
      </p:sp>
      <p:sp>
        <p:nvSpPr>
          <p:cNvPr id="3" name="Content Placeholder 2">
            <a:extLst>
              <a:ext uri="{FF2B5EF4-FFF2-40B4-BE49-F238E27FC236}">
                <a16:creationId xmlns:a16="http://schemas.microsoft.com/office/drawing/2014/main" id="{CCC8C47F-1277-2881-F6E0-F35D6736C0FC}"/>
              </a:ext>
            </a:extLst>
          </p:cNvPr>
          <p:cNvSpPr>
            <a:spLocks noGrp="1"/>
          </p:cNvSpPr>
          <p:nvPr>
            <p:ph idx="1"/>
          </p:nvPr>
        </p:nvSpPr>
        <p:spPr/>
        <p:txBody>
          <a:bodyPr>
            <a:normAutofit fontScale="92500" lnSpcReduction="20000"/>
          </a:bodyPr>
          <a:lstStyle/>
          <a:p>
            <a:r>
              <a:rPr lang="en-US" dirty="0"/>
              <a:t>DC Energy is concerned that substantially larger “double top” spikes than have been shown in the </a:t>
            </a:r>
            <a:r>
              <a:rPr lang="en-US" dirty="0" err="1"/>
              <a:t>backtests</a:t>
            </a:r>
            <a:r>
              <a:rPr lang="en-US" dirty="0"/>
              <a:t> can be reasonably expected to occur</a:t>
            </a:r>
          </a:p>
          <a:p>
            <a:r>
              <a:rPr lang="en-US" dirty="0"/>
              <a:t>The sequence of events driving such an outcome are an extreme volatility event (e.g., heat wave or cold snap) followed by a period of normalcy and then even just the forecast of a second extreme volatility event that drives futures (ICE) prices up in anticipation</a:t>
            </a:r>
          </a:p>
          <a:p>
            <a:r>
              <a:rPr lang="en-US" dirty="0"/>
              <a:t>This could result in EAL requirements for the market that are many multiples above what has been modeled (and importantly, well above what is needed)</a:t>
            </a:r>
          </a:p>
          <a:p>
            <a:r>
              <a:rPr lang="en-US" dirty="0"/>
              <a:t>We propose including a hypothetical stress test in ERCOT EAL </a:t>
            </a:r>
            <a:r>
              <a:rPr lang="en-US" dirty="0" err="1"/>
              <a:t>backtests</a:t>
            </a:r>
            <a:r>
              <a:rPr lang="en-US" dirty="0"/>
              <a:t> that include two winter storms over a short period</a:t>
            </a:r>
          </a:p>
          <a:p>
            <a:r>
              <a:rPr lang="en-US" dirty="0"/>
              <a:t>Example: running the EAL calculations as if February 2021 (Uri) was followed by January 2024</a:t>
            </a:r>
          </a:p>
        </p:txBody>
      </p:sp>
    </p:spTree>
    <p:extLst>
      <p:ext uri="{BB962C8B-B14F-4D97-AF65-F5344CB8AC3E}">
        <p14:creationId xmlns:p14="http://schemas.microsoft.com/office/powerpoint/2010/main" val="200439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C4152-C1D2-58DB-484D-BD5D44F869B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97CB9B5-128F-4B3E-4CDE-ED42036B75A1}"/>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726EC3E9-A2D6-33C3-6D6A-4126DE5CF3E5}"/>
              </a:ext>
            </a:extLst>
          </p:cNvPr>
          <p:cNvPicPr>
            <a:picLocks noChangeAspect="1"/>
          </p:cNvPicPr>
          <p:nvPr/>
        </p:nvPicPr>
        <p:blipFill>
          <a:blip r:embed="rId2"/>
          <a:stretch>
            <a:fillRect/>
          </a:stretch>
        </p:blipFill>
        <p:spPr>
          <a:xfrm>
            <a:off x="0" y="184882"/>
            <a:ext cx="11904956" cy="6335479"/>
          </a:xfrm>
          <a:prstGeom prst="rect">
            <a:avLst/>
          </a:prstGeom>
        </p:spPr>
      </p:pic>
    </p:spTree>
    <p:extLst>
      <p:ext uri="{BB962C8B-B14F-4D97-AF65-F5344CB8AC3E}">
        <p14:creationId xmlns:p14="http://schemas.microsoft.com/office/powerpoint/2010/main" val="2015142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715414"/>
          </a:xfrm>
        </p:spPr>
        <p:txBody>
          <a:bodyPr/>
          <a:lstStyle/>
          <a:p>
            <a:r>
              <a:rPr lang="en-US" sz="2000" dirty="0"/>
              <a:t>Sample CP – TPEA comparison</a:t>
            </a:r>
          </a:p>
        </p:txBody>
      </p:sp>
      <p:sp>
        <p:nvSpPr>
          <p:cNvPr id="3" name="Content Placeholder 2"/>
          <p:cNvSpPr>
            <a:spLocks noGrp="1"/>
          </p:cNvSpPr>
          <p:nvPr>
            <p:ph idx="1"/>
          </p:nvPr>
        </p:nvSpPr>
        <p:spPr>
          <a:xfrm>
            <a:off x="1681899" y="3886200"/>
            <a:ext cx="8458200" cy="3429000"/>
          </a:xfrm>
        </p:spPr>
        <p:txBody>
          <a:bodyPr/>
          <a:lstStyle/>
          <a:p>
            <a:pPr marL="0" indent="0">
              <a:spcBef>
                <a:spcPts val="0"/>
              </a:spcBef>
              <a:buNone/>
            </a:pPr>
            <a:endParaRPr lang="en-US" sz="2000" dirty="0"/>
          </a:p>
          <a:p>
            <a:pPr marL="457200" indent="-457200">
              <a:spcBef>
                <a:spcPts val="0"/>
              </a:spcBef>
              <a:buFont typeface="+mj-lt"/>
              <a:buAutoNum type="arabicPeriod"/>
            </a:pPr>
            <a:endParaRPr lang="en-US" sz="2000" dirty="0"/>
          </a:p>
          <a:p>
            <a:pPr marL="0" indent="0">
              <a:spcBef>
                <a:spcPts val="0"/>
              </a:spcBef>
              <a:buNone/>
            </a:pPr>
            <a:endParaRPr lang="en-US" sz="2000" dirty="0"/>
          </a:p>
          <a:p>
            <a:pPr>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indent="0">
              <a:spcBef>
                <a:spcPts val="0"/>
              </a:spcBef>
              <a:buNone/>
            </a:pPr>
            <a:endParaRPr lang="en-US" sz="2000" dirty="0"/>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9</a:t>
            </a:fld>
            <a:endParaRPr lang="en-US" dirty="0"/>
          </a:p>
        </p:txBody>
      </p:sp>
      <p:pic>
        <p:nvPicPr>
          <p:cNvPr id="7" name="Picture 6">
            <a:extLst>
              <a:ext uri="{FF2B5EF4-FFF2-40B4-BE49-F238E27FC236}">
                <a16:creationId xmlns:a16="http://schemas.microsoft.com/office/drawing/2014/main" id="{B8A051E5-2A0F-719F-27C2-482E73ED0027}"/>
              </a:ext>
            </a:extLst>
          </p:cNvPr>
          <p:cNvPicPr>
            <a:picLocks noChangeAspect="1"/>
          </p:cNvPicPr>
          <p:nvPr/>
        </p:nvPicPr>
        <p:blipFill>
          <a:blip r:embed="rId2"/>
          <a:stretch>
            <a:fillRect/>
          </a:stretch>
        </p:blipFill>
        <p:spPr>
          <a:xfrm>
            <a:off x="2019300" y="662996"/>
            <a:ext cx="8115300" cy="4434590"/>
          </a:xfrm>
          <a:prstGeom prst="rect">
            <a:avLst/>
          </a:prstGeom>
        </p:spPr>
      </p:pic>
      <p:sp>
        <p:nvSpPr>
          <p:cNvPr id="5" name="Content Placeholder 2">
            <a:extLst>
              <a:ext uri="{FF2B5EF4-FFF2-40B4-BE49-F238E27FC236}">
                <a16:creationId xmlns:a16="http://schemas.microsoft.com/office/drawing/2014/main" id="{43A663BD-7225-5E49-40C1-DF50BD502BD1}"/>
              </a:ext>
            </a:extLst>
          </p:cNvPr>
          <p:cNvSpPr txBox="1">
            <a:spLocks/>
          </p:cNvSpPr>
          <p:nvPr/>
        </p:nvSpPr>
        <p:spPr>
          <a:xfrm>
            <a:off x="1752600" y="5181600"/>
            <a:ext cx="8839200" cy="137953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S5a resolves the “double top” issue discussed in prior meetings. </a:t>
            </a:r>
          </a:p>
          <a:p>
            <a:pPr>
              <a:spcBef>
                <a:spcPts val="0"/>
              </a:spcBef>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It provides more stable or less volatile measurement of exposures tracking actual invoice exposures more closely. RFAF in the existing framework is more volatile and is applied against </a:t>
            </a:r>
            <a:r>
              <a:rPr lang="en-US" sz="1100" dirty="0" err="1">
                <a:latin typeface="Calibri" panose="020F0502020204030204" pitchFamily="34" charset="0"/>
                <a:ea typeface="Times New Roman" panose="02020603050405020304" pitchFamily="18" charset="0"/>
              </a:rPr>
              <a:t>MaxRTLE</a:t>
            </a:r>
            <a:r>
              <a:rPr lang="en-US" sz="1100" dirty="0">
                <a:latin typeface="Calibri" panose="020F0502020204030204" pitchFamily="34" charset="0"/>
                <a:ea typeface="Times New Roman" panose="02020603050405020304" pitchFamily="18" charset="0"/>
              </a:rPr>
              <a:t> while S5a is applying FAF against NLE with a cap and a floor. </a:t>
            </a:r>
          </a:p>
          <a:p>
            <a:pPr>
              <a:spcBef>
                <a:spcPts val="0"/>
              </a:spcBef>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Overall, S5a provides slightly higher coverage relative to the existing methodology.  </a:t>
            </a:r>
          </a:p>
          <a:p>
            <a:pPr>
              <a:spcBef>
                <a:spcPts val="0"/>
              </a:spcBef>
              <a:buFont typeface="Symbol" panose="05050102010706020507" pitchFamily="18" charset="2"/>
              <a:buChar char=""/>
            </a:pPr>
            <a:r>
              <a:rPr lang="en-US" sz="1100" dirty="0">
                <a:latin typeface="Calibri" panose="020F0502020204030204" pitchFamily="34" charset="0"/>
                <a:ea typeface="Times New Roman" panose="02020603050405020304" pitchFamily="18" charset="0"/>
              </a:rPr>
              <a:t>One of the main advantages of S5a is capturing DAM exposures and having a look back period (Scenarios #4 and #5 are further refinements of Scenario #1).</a:t>
            </a:r>
          </a:p>
          <a:p>
            <a:pPr>
              <a:spcBef>
                <a:spcPts val="0"/>
              </a:spcBef>
              <a:buFont typeface="Symbol" panose="05050102010706020507" pitchFamily="18" charset="2"/>
              <a:buChar char=""/>
            </a:pPr>
            <a:endParaRPr lang="en-US" sz="1100" dirty="0">
              <a:latin typeface="Calibri" panose="020F0502020204030204" pitchFamily="34" charset="0"/>
              <a:ea typeface="Times New Roman" panose="02020603050405020304" pitchFamily="18" charset="0"/>
            </a:endParaRPr>
          </a:p>
          <a:p>
            <a:pPr marL="0" indent="0">
              <a:spcBef>
                <a:spcPts val="0"/>
              </a:spcBef>
              <a:buNone/>
            </a:pPr>
            <a:endParaRPr lang="en-US" sz="11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80532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87ff0d5-859f-4698-9b9b-079befd22fd5}" enabled="1" method="Standard" siteId="{482dc10d-9180-4c99-816e-70ee2557afd5}" contentBits="0" removed="0"/>
</clbl:labelList>
</file>

<file path=docProps/app.xml><?xml version="1.0" encoding="utf-8"?>
<Properties xmlns="http://schemas.openxmlformats.org/officeDocument/2006/extended-properties" xmlns:vt="http://schemas.openxmlformats.org/officeDocument/2006/docPropsVTypes">
  <TotalTime>2250</TotalTime>
  <Words>1103</Words>
  <Application>Microsoft Office PowerPoint</Application>
  <PresentationFormat>Widescreen</PresentationFormat>
  <Paragraphs>124</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Aptos</vt:lpstr>
      <vt:lpstr>Arial</vt:lpstr>
      <vt:lpstr>Arial Rounded MT Bold</vt:lpstr>
      <vt:lpstr>Calibri</vt:lpstr>
      <vt:lpstr>Calibri (Body)</vt:lpstr>
      <vt:lpstr>Calibri body</vt:lpstr>
      <vt:lpstr>Calibri Light</vt:lpstr>
      <vt:lpstr>Segoe UI</vt:lpstr>
      <vt:lpstr>Symbol</vt:lpstr>
      <vt:lpstr>Times New Roman</vt:lpstr>
      <vt:lpstr>Office Theme</vt:lpstr>
      <vt:lpstr>Credit Finance Sub Group Update to the Technical Advisory Committee</vt:lpstr>
      <vt:lpstr>General Update </vt:lpstr>
      <vt:lpstr>NPRR1205, Revisions to Credit Qualification Requirements of Banks and Insurance Companies</vt:lpstr>
      <vt:lpstr>NPRR1205, Revisions to Credit Qualification Requirements of Banks and Insurance Companies</vt:lpstr>
      <vt:lpstr>NPRR1205, Revisions to Credit Qualification Requirements of Banks and Insurance Companies</vt:lpstr>
      <vt:lpstr>Estimate Aggregate Liability / Collateral req’t</vt:lpstr>
      <vt:lpstr>DC Energy Proposal on Estimate Aggregate Liability changes for ERCOT credit postings</vt:lpstr>
      <vt:lpstr>PowerPoint Presentation</vt:lpstr>
      <vt:lpstr>Sample CP – TPEA comparison</vt:lpstr>
      <vt:lpstr>Negative and Positive Gaps: Market</vt:lpstr>
      <vt:lpstr>FAF Data Summary</vt:lpstr>
      <vt:lpstr>PCM Next Steps</vt:lpstr>
      <vt:lpstr>NPRR’s Reviewed</vt:lpstr>
      <vt:lpstr>Monthly Highlights May 2024 - June 2024</vt:lpstr>
      <vt:lpstr>Available Credit by Type Compared to Total Potential Exposure (TPE) YTD June 2024</vt:lpstr>
      <vt:lpstr>Discretionary Collateral May-June 2024</vt:lpstr>
      <vt:lpstr>Questions?</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Sager, Brenden</cp:lastModifiedBy>
  <cp:revision>57</cp:revision>
  <dcterms:created xsi:type="dcterms:W3CDTF">2022-08-01T15:23:51Z</dcterms:created>
  <dcterms:modified xsi:type="dcterms:W3CDTF">2024-07-29T18:38:57Z</dcterms:modified>
</cp:coreProperties>
</file>