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6"/>
  </p:notesMasterIdLst>
  <p:handoutMasterIdLst>
    <p:handoutMasterId r:id="rId17"/>
  </p:handoutMasterIdLst>
  <p:sldIdLst>
    <p:sldId id="542" r:id="rId6"/>
    <p:sldId id="563" r:id="rId7"/>
    <p:sldId id="568" r:id="rId8"/>
    <p:sldId id="575" r:id="rId9"/>
    <p:sldId id="578" r:id="rId10"/>
    <p:sldId id="579" r:id="rId11"/>
    <p:sldId id="577" r:id="rId12"/>
    <p:sldId id="572" r:id="rId13"/>
    <p:sldId id="576" r:id="rId14"/>
    <p:sldId id="56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26D07C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tt.Mereness@ercot.com" TargetMode="External"/><Relationship Id="rId2" Type="http://schemas.openxmlformats.org/officeDocument/2006/relationships/hyperlink" Target="https://www.ercot.com/files/docs/2024/07/16/Issue%209_RTCB%20Market%20Trials%20Plan_ERCOT_Redlines_071624.docx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TAC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31,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Comments due on Market Trials Plan by August 9</a:t>
            </a:r>
            <a:r>
              <a:rPr lang="en-US" sz="1800" baseline="30000" dirty="0"/>
              <a:t>th</a:t>
            </a:r>
            <a:r>
              <a:rPr lang="en-US" sz="1800" dirty="0"/>
              <a:t> and to be discussed at the August 14 RTCBTF Meeting.</a:t>
            </a:r>
          </a:p>
          <a:p>
            <a:pPr lvl="1"/>
            <a:r>
              <a:rPr lang="en-US" sz="1200" dirty="0">
                <a:hlinkClick r:id="rId2"/>
              </a:rPr>
              <a:t>RTCB Market Trials Plan link</a:t>
            </a:r>
            <a:r>
              <a:rPr lang="en-US" sz="1200" dirty="0"/>
              <a:t>  and </a:t>
            </a:r>
            <a:r>
              <a:rPr lang="en-US" sz="1400" dirty="0"/>
              <a:t>send comments to </a:t>
            </a:r>
            <a:r>
              <a:rPr lang="en-US" sz="1400" dirty="0">
                <a:hlinkClick r:id="rId3"/>
              </a:rPr>
              <a:t>Matt.Mereness@ercot.com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r>
              <a:rPr lang="en-US" sz="1800" dirty="0"/>
              <a:t>QSE Attestations for QSEs with Resources due August 12</a:t>
            </a:r>
            <a:r>
              <a:rPr lang="en-US" sz="1800" baseline="30000" dirty="0"/>
              <a:t>th</a:t>
            </a:r>
            <a:r>
              <a:rPr lang="en-US" sz="1800" dirty="0"/>
              <a:t>, 2024:</a:t>
            </a:r>
          </a:p>
          <a:p>
            <a:pPr lvl="1"/>
            <a:r>
              <a:rPr lang="en-US" sz="1400" dirty="0"/>
              <a:t>Sent to QSE Authorized Representatives (and Backup AR)</a:t>
            </a:r>
          </a:p>
          <a:p>
            <a:pPr lvl="1"/>
            <a:r>
              <a:rPr lang="en-US" sz="1400" dirty="0"/>
              <a:t>QSEs with Resources will identify Accountable Executive </a:t>
            </a:r>
          </a:p>
          <a:p>
            <a:pPr lvl="1"/>
            <a:r>
              <a:rPr lang="en-US" sz="1400" dirty="0"/>
              <a:t>RTCB Accountable Executive will attest the QSE is aware of interface changes being posted and acknowledge the need to develop the necessary systems changes to engage the RTC+B Market Trials activities (potentially as early as May 2025).   </a:t>
            </a:r>
          </a:p>
          <a:p>
            <a:endParaRPr lang="en-US" sz="1800" dirty="0"/>
          </a:p>
          <a:p>
            <a:r>
              <a:rPr lang="en-US" sz="1800" dirty="0"/>
              <a:t>Clarifying Revision Requests being filed this week</a:t>
            </a:r>
          </a:p>
          <a:p>
            <a:endParaRPr lang="en-US" sz="1800" dirty="0"/>
          </a:p>
          <a:p>
            <a:r>
              <a:rPr lang="en-US" sz="1800" dirty="0"/>
              <a:t>Next RTBTF meeting: August 14, 2024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August RTCBTF will include a focus session on Settlements &amp; Billing</a:t>
            </a:r>
          </a:p>
          <a:p>
            <a:endParaRPr lang="en-US" sz="1800" dirty="0"/>
          </a:p>
          <a:p>
            <a:r>
              <a:rPr lang="en-US" sz="1800" dirty="0"/>
              <a:t>Questions?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June Board T&amp;S  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</a:t>
            </a:r>
          </a:p>
          <a:p>
            <a:pPr lvl="1">
              <a:buFontTx/>
              <a:buChar char="-"/>
            </a:pPr>
            <a:r>
              <a:rPr lang="en-US" sz="1400" dirty="0"/>
              <a:t>Issue 3 - Framework for periodic analysis comparing RTC and the current ORDC design</a:t>
            </a:r>
          </a:p>
          <a:p>
            <a:pPr lvl="1">
              <a:buFontTx/>
              <a:buChar char="-"/>
            </a:pPr>
            <a:r>
              <a:rPr lang="en-US" sz="1400" dirty="0"/>
              <a:t>Issue 9-10 - Market Readiness</a:t>
            </a:r>
          </a:p>
          <a:p>
            <a:pPr lvl="2">
              <a:buFontTx/>
              <a:buChar char="-"/>
            </a:pPr>
            <a:r>
              <a:rPr lang="en-US" sz="1100" dirty="0"/>
              <a:t>Market Trials Plan</a:t>
            </a:r>
          </a:p>
          <a:p>
            <a:pPr lvl="2">
              <a:buFontTx/>
              <a:buChar char="-"/>
            </a:pPr>
            <a:r>
              <a:rPr lang="en-US" sz="1100" dirty="0"/>
              <a:t>Draft QSE Attestation</a:t>
            </a:r>
          </a:p>
          <a:p>
            <a:pPr lvl="1">
              <a:buFontTx/>
              <a:buChar char="-"/>
            </a:pPr>
            <a:r>
              <a:rPr lang="en-US" sz="1400" dirty="0"/>
              <a:t>Issue 15 – Clarifying Revision Requests</a:t>
            </a:r>
          </a:p>
          <a:p>
            <a:pPr lvl="2">
              <a:buFontTx/>
              <a:buChar char="-"/>
            </a:pPr>
            <a:r>
              <a:rPr lang="en-US" sz="1100" dirty="0"/>
              <a:t>Draft NPRR for RTC</a:t>
            </a:r>
          </a:p>
          <a:p>
            <a:pPr lvl="2">
              <a:buFontTx/>
              <a:buChar char="-"/>
            </a:pPr>
            <a:r>
              <a:rPr lang="en-US" sz="1100" dirty="0"/>
              <a:t>Draft NPRR, NOGRR, PGRR, OBDRR for Single Model </a:t>
            </a:r>
          </a:p>
          <a:p>
            <a:pPr lvl="1">
              <a:buFontTx/>
              <a:buChar char="-"/>
            </a:pPr>
            <a:r>
              <a:rPr lang="en-US" sz="1400" dirty="0"/>
              <a:t>Issue 18 - Placeholder for MPs discussion of AS Demand Curves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June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682719-7AD6-A21C-7526-62EBA7492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1009590"/>
            <a:ext cx="8771573" cy="49340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314E0A-1673-1DB7-6167-C0840BCBCAFC}"/>
              </a:ext>
            </a:extLst>
          </p:cNvPr>
          <p:cNvSpPr txBox="1"/>
          <p:nvPr/>
        </p:nvSpPr>
        <p:spPr>
          <a:xfrm>
            <a:off x="5159623" y="381000"/>
            <a:ext cx="2971800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ERCOT to publish go-live date before or during September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779FE1-C675-1379-EA1F-92DA62ECD548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3810000" y="842665"/>
            <a:ext cx="1349623" cy="68133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0951"/>
          </a:xfrm>
        </p:spPr>
        <p:txBody>
          <a:bodyPr/>
          <a:lstStyle/>
          <a:p>
            <a:r>
              <a:rPr lang="en-US" sz="1800" dirty="0"/>
              <a:t>Link to issues on </a:t>
            </a:r>
            <a:r>
              <a:rPr lang="en-US" sz="1800" dirty="0">
                <a:hlinkClick r:id="rId2"/>
              </a:rPr>
              <a:t>RTCBTF home page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7E756365-DAE3-8706-5702-7873CB47ECDD}"/>
              </a:ext>
            </a:extLst>
          </p:cNvPr>
          <p:cNvSpPr/>
          <p:nvPr/>
        </p:nvSpPr>
        <p:spPr>
          <a:xfrm>
            <a:off x="7086600" y="838201"/>
            <a:ext cx="304800" cy="457199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6DFBAB-74B0-A4B6-6DD1-BCE3FED20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6800"/>
            <a:ext cx="9144000" cy="10607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E324D3-4CF7-F63B-1239-5C20F8CCB4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371600"/>
            <a:ext cx="9144000" cy="339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5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Reviewed at July RTCBTF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90600"/>
            <a:ext cx="8534400" cy="495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3</a:t>
            </a:r>
            <a:r>
              <a:rPr lang="en-US" sz="1600" dirty="0"/>
              <a:t> - Framework for periodic analysis comparing RTC and the current ORDC design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Update on capabilities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Estimated schedule for initial analysis in September 2024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9-10</a:t>
            </a:r>
            <a:r>
              <a:rPr lang="en-US" sz="1600" dirty="0"/>
              <a:t> - Market Readiness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Limited comments received to RTC+B Market Trials Plan (final review at August meeting)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Review Draft QSE Attestation (released to market July 24</a:t>
            </a:r>
            <a:r>
              <a:rPr lang="en-US" sz="1400" baseline="30000" dirty="0"/>
              <a:t>th</a:t>
            </a:r>
            <a:r>
              <a:rPr lang="en-US" sz="1400" dirty="0"/>
              <a:t> with August 12</a:t>
            </a:r>
            <a:r>
              <a:rPr lang="en-US" sz="1400" baseline="30000" dirty="0"/>
              <a:t>th</a:t>
            </a:r>
            <a:r>
              <a:rPr lang="en-US" sz="1400" dirty="0"/>
              <a:t> deadline)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600" u="sng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15</a:t>
            </a:r>
            <a:r>
              <a:rPr lang="en-US" sz="1600" dirty="0"/>
              <a:t> – Clarifying Revision Requests to be filed last week of July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Draft NPRR for RTC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Draft NPRR, NOGRR, PGRR, OBDRR for Single Model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18</a:t>
            </a:r>
            <a:r>
              <a:rPr lang="en-US" sz="1600" dirty="0"/>
              <a:t> - Review of the AS Demand Curves in the context of current policy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No discussion at meeting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985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/>
              <a:t>Sequence and Potential Dates for Market Trials </a:t>
            </a:r>
            <a:br>
              <a:rPr lang="en-US" sz="2000"/>
            </a:br>
            <a:r>
              <a:rPr lang="en-US" sz="2000"/>
              <a:t>(dates subject to change while in Planning phase)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6D5B94A-217A-2B47-0DA0-757C28090D45}"/>
              </a:ext>
            </a:extLst>
          </p:cNvPr>
          <p:cNvSpPr txBox="1">
            <a:spLocks/>
          </p:cNvSpPr>
          <p:nvPr/>
        </p:nvSpPr>
        <p:spPr>
          <a:xfrm>
            <a:off x="254000" y="1814243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1016000" y="2795162"/>
            <a:ext cx="2420332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436332" y="2795162"/>
            <a:ext cx="1846868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283200" y="2795162"/>
            <a:ext cx="2362200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1016000" y="3863452"/>
            <a:ext cx="2233970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305197" y="4788353"/>
            <a:ext cx="1926603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645401" y="2795162"/>
            <a:ext cx="1194847" cy="299979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DB19F-F8A2-D2FD-7E10-9DD1F21BFCB9}"/>
              </a:ext>
            </a:extLst>
          </p:cNvPr>
          <p:cNvSpPr txBox="1"/>
          <p:nvPr/>
        </p:nvSpPr>
        <p:spPr>
          <a:xfrm>
            <a:off x="2657295" y="2484144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3-4 months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72B9BF-B227-ED13-9A36-6A8AB7E1DB58}"/>
              </a:ext>
            </a:extLst>
          </p:cNvPr>
          <p:cNvSpPr txBox="1"/>
          <p:nvPr/>
        </p:nvSpPr>
        <p:spPr>
          <a:xfrm>
            <a:off x="5798533" y="2500822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 months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DAB2D9-02D8-FF14-E054-4B770232A281}"/>
              </a:ext>
            </a:extLst>
          </p:cNvPr>
          <p:cNvSpPr txBox="1"/>
          <p:nvPr/>
        </p:nvSpPr>
        <p:spPr>
          <a:xfrm>
            <a:off x="7491430" y="2500821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month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F17E32-D908-0615-BD8A-AD7D188AB08E}"/>
              </a:ext>
            </a:extLst>
          </p:cNvPr>
          <p:cNvSpPr txBox="1"/>
          <p:nvPr/>
        </p:nvSpPr>
        <p:spPr>
          <a:xfrm>
            <a:off x="5505712" y="5621267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1-2 months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482600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550594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62839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705977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4775427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5830724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689760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96440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43A67080-DCD5-7D27-9270-C09276120D22}"/>
              </a:ext>
            </a:extLst>
          </p:cNvPr>
          <p:cNvSpPr/>
          <p:nvPr/>
        </p:nvSpPr>
        <p:spPr>
          <a:xfrm>
            <a:off x="69660" y="1588587"/>
            <a:ext cx="1403541" cy="1239824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Attestation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9 months before Trials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3249970" y="3861698"/>
            <a:ext cx="2031476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D9F41D-7BC3-0A7B-EC99-9530F42BACA0}"/>
              </a:ext>
            </a:extLst>
          </p:cNvPr>
          <p:cNvSpPr txBox="1"/>
          <p:nvPr/>
        </p:nvSpPr>
        <p:spPr>
          <a:xfrm>
            <a:off x="1479574" y="2022575"/>
            <a:ext cx="5989772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Each activity will have a public-facing Scorecard and exit Criteria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C14A88-A8A3-1CB0-DACA-CD4655743720}"/>
              </a:ext>
            </a:extLst>
          </p:cNvPr>
          <p:cNvSpPr txBox="1"/>
          <p:nvPr/>
        </p:nvSpPr>
        <p:spPr>
          <a:xfrm>
            <a:off x="3570831" y="6460033"/>
            <a:ext cx="1824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Updated 2024-05-22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7F1DD2-1D4A-A839-680D-070E146B2E76}"/>
              </a:ext>
            </a:extLst>
          </p:cNvPr>
          <p:cNvSpPr/>
          <p:nvPr/>
        </p:nvSpPr>
        <p:spPr>
          <a:xfrm rot="19465979">
            <a:off x="1550703" y="2754017"/>
            <a:ext cx="549432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chemeClr val="bg2">
                    <a:alpha val="3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5400" b="1" spc="50" dirty="0">
              <a:ln w="0"/>
              <a:solidFill>
                <a:schemeClr val="bg2">
                  <a:alpha val="3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7BDACA-ED50-304E-0555-506EAB45558D}"/>
              </a:ext>
            </a:extLst>
          </p:cNvPr>
          <p:cNvSpPr txBox="1"/>
          <p:nvPr/>
        </p:nvSpPr>
        <p:spPr>
          <a:xfrm>
            <a:off x="431800" y="5014005"/>
            <a:ext cx="47691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Current draft of the earliest possible dates for Market Trials and Go-Live that have been shared through TWG and the RTC+B Workshops, in support of Market Participants readiness at RTCBTF.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1450" marR="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Actual Market Trials and Go-Live milestones are to be determined and will be communicated no later than 9/30/24.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1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611E8-58F0-177C-77DC-F42937212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Draft Market Trials Planning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2FCE23-D9BD-6E5A-1F4C-0226810CE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79AAF1-D218-6BC5-88E9-8F5C3493F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609600"/>
            <a:ext cx="4953000" cy="581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2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4582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ERCOT is interested in feedback on Market Trials Plan:</a:t>
            </a:r>
          </a:p>
          <a:p>
            <a:r>
              <a:rPr lang="en-US" sz="1800" dirty="0"/>
              <a:t>Open to feedback on all 7 activities, especially any reliability risks not addressed by the trial activities, durations or frequencies.</a:t>
            </a:r>
          </a:p>
          <a:p>
            <a:r>
              <a:rPr lang="en-US" sz="1800" dirty="0"/>
              <a:t>Specific questions ERCOT asks:</a:t>
            </a:r>
          </a:p>
          <a:p>
            <a:pPr lvl="1"/>
            <a:r>
              <a:rPr lang="en-US" sz="1400" dirty="0"/>
              <a:t>What windows and frequency of requiring QSE production-like offers for the Open Loop SCED is best cost/beneficial (</a:t>
            </a:r>
            <a:r>
              <a:rPr lang="en-US" sz="1400" dirty="0" err="1"/>
              <a:t>ie</a:t>
            </a:r>
            <a:r>
              <a:rPr lang="en-US" sz="1400" dirty="0"/>
              <a:t> for dual entry by QSEs)?</a:t>
            </a:r>
          </a:p>
          <a:p>
            <a:pPr lvl="2"/>
            <a:r>
              <a:rPr lang="en-US" sz="1100" dirty="0"/>
              <a:t>Example, 8 hours/day twice per week for 2 months?</a:t>
            </a:r>
          </a:p>
          <a:p>
            <a:pPr lvl="1"/>
            <a:r>
              <a:rPr lang="en-US" sz="1400" dirty="0"/>
              <a:t>Any argument to make DAM participation a required activity or more iterations?</a:t>
            </a:r>
          </a:p>
          <a:p>
            <a:pPr lvl="1"/>
            <a:r>
              <a:rPr lang="en-US" sz="1400" dirty="0"/>
              <a:t>Metrics for required testing will focus on QSEs with Resources, unless DAM becomes required.</a:t>
            </a:r>
          </a:p>
          <a:p>
            <a:pPr lvl="1"/>
            <a:r>
              <a:rPr lang="en-US" sz="1400" dirty="0"/>
              <a:t>Understanding that while ERCOT will not be able to provide settlement invoices and extracts, that sample/generic versions will be provided from ERCOT test environment during iTest.</a:t>
            </a:r>
          </a:p>
          <a:p>
            <a:r>
              <a:rPr lang="en-US" sz="1800" dirty="0"/>
              <a:t>Higher level question- Market ideas on the priority of education/deep-dives to help QSEs in their development and readiness?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interested in feedback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116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Clarification NPRRs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9AE28E-643D-C5A3-BFB0-E2F34D02C980}"/>
              </a:ext>
            </a:extLst>
          </p:cNvPr>
          <p:cNvSpPr txBox="1">
            <a:spLocks/>
          </p:cNvSpPr>
          <p:nvPr/>
        </p:nvSpPr>
        <p:spPr>
          <a:xfrm>
            <a:off x="381000" y="914400"/>
            <a:ext cx="8458200" cy="441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RTC+B NPRR next steps:</a:t>
            </a:r>
          </a:p>
          <a:p>
            <a:pPr lvl="1"/>
            <a:r>
              <a:rPr lang="en-US" sz="1400" dirty="0"/>
              <a:t>RUC Capacity Short NPRR1236 is going to July PRS Meeting</a:t>
            </a:r>
          </a:p>
          <a:p>
            <a:pPr lvl="1"/>
            <a:r>
              <a:rPr lang="en-US" sz="1400" dirty="0"/>
              <a:t>Verifiable Cost Hydro MOC will be part of clarifying NPRR</a:t>
            </a:r>
          </a:p>
          <a:p>
            <a:pPr lvl="1"/>
            <a:endParaRPr lang="en-US" sz="1400" dirty="0"/>
          </a:p>
          <a:p>
            <a:r>
              <a:rPr lang="en-US" sz="1800" dirty="0"/>
              <a:t>ERCOT is developed two clarifying NPRRs:</a:t>
            </a:r>
          </a:p>
          <a:p>
            <a:pPr lvl="1"/>
            <a:r>
              <a:rPr lang="en-US" sz="1400" dirty="0"/>
              <a:t>Clarification NPRR after completing business requirements (</a:t>
            </a:r>
            <a:r>
              <a:rPr lang="en-US" sz="1400" dirty="0" err="1"/>
              <a:t>eg</a:t>
            </a:r>
            <a:r>
              <a:rPr lang="en-US" sz="1400" dirty="0"/>
              <a:t>, drift in baseline since 2019, discrepancies and/or small gaps found during business requirement development)</a:t>
            </a:r>
          </a:p>
          <a:p>
            <a:pPr lvl="1"/>
            <a:r>
              <a:rPr lang="en-US" sz="1400" dirty="0"/>
              <a:t>Clarification NPRR, NOGRR, PGRR, OBDRR as an extension of NPRR1014 Single Model to clarify single model language in other areas of protocols.</a:t>
            </a:r>
          </a:p>
          <a:p>
            <a:pPr lvl="1"/>
            <a:r>
              <a:rPr lang="en-US" sz="1400" dirty="0"/>
              <a:t>Note- All changes are intended to be “as designed” clarifications, aligned with Key Principles, and have no system impacts.</a:t>
            </a:r>
          </a:p>
          <a:p>
            <a:endParaRPr lang="en-US" sz="1800" dirty="0"/>
          </a:p>
          <a:p>
            <a:r>
              <a:rPr lang="en-US" sz="1800" dirty="0"/>
              <a:t>Shared initial drafts with July RTCBTF and ERCOT will formally file Revision Requests to allow vetting of comments via existing PRS/TAC process and supported by RTCBTF to thoroughly review.</a:t>
            </a:r>
          </a:p>
        </p:txBody>
      </p:sp>
    </p:spTree>
    <p:extLst>
      <p:ext uri="{BB962C8B-B14F-4D97-AF65-F5344CB8AC3E}">
        <p14:creationId xmlns:p14="http://schemas.microsoft.com/office/powerpoint/2010/main" val="50609715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23424</TotalTime>
  <Words>933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June Board T&amp;S RTC Update)</vt:lpstr>
      <vt:lpstr>Current RTCBTF Issues List</vt:lpstr>
      <vt:lpstr>Reviewed at July RTCBTF</vt:lpstr>
      <vt:lpstr>PowerPoint Presentation</vt:lpstr>
      <vt:lpstr>Draft Market Trials Planning Document</vt:lpstr>
      <vt:lpstr>ERCOT interested in feedback</vt:lpstr>
      <vt:lpstr>RTC+B Clarification NPRRs 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598</cp:revision>
  <cp:lastPrinted>2017-10-10T21:31:05Z</cp:lastPrinted>
  <dcterms:created xsi:type="dcterms:W3CDTF">2016-01-21T15:20:31Z</dcterms:created>
  <dcterms:modified xsi:type="dcterms:W3CDTF">2024-07-26T21:23:14Z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