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3.xml" ContentType="application/vnd.openxmlformats-officedocument.theme+xml"/>
  <Override PartName="/ppt/theme/theme4.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3" r:id="rId4"/>
    <p:sldMasterId id="2147483663" r:id="rId5"/>
  </p:sldMasterIdLst>
  <p:notesMasterIdLst>
    <p:notesMasterId r:id="rId12"/>
  </p:notesMasterIdLst>
  <p:handoutMasterIdLst>
    <p:handoutMasterId r:id="rId13"/>
  </p:handoutMasterIdLst>
  <p:sldIdLst>
    <p:sldId id="542" r:id="rId6"/>
    <p:sldId id="568" r:id="rId7"/>
    <p:sldId id="571" r:id="rId8"/>
    <p:sldId id="575" r:id="rId9"/>
    <p:sldId id="572" r:id="rId10"/>
    <p:sldId id="561"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AED60BC-6DC8-9208-15EC-10DB2B0CE731}" name="Mereness, Matt" initials="MM" userId="S::matt.mereness@ercot.com::6db1126a-164e-4475-8d86-5dde160acd3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D07C"/>
    <a:srgbClr val="0076C6"/>
    <a:srgbClr val="00AEC7"/>
    <a:srgbClr val="E6EBF0"/>
    <a:srgbClr val="093C61"/>
    <a:srgbClr val="98C3FA"/>
    <a:srgbClr val="70CDD9"/>
    <a:srgbClr val="8DC3E5"/>
    <a:srgbClr val="A9E5EA"/>
    <a:srgbClr val="5B67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08" d="100"/>
          <a:sy n="108" d="100"/>
        </p:scale>
        <p:origin x="1704" y="102"/>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2202"/>
    </p:cViewPr>
  </p:sorterViewPr>
  <p:notesViewPr>
    <p:cSldViewPr showGuides="1">
      <p:cViewPr varScale="1">
        <p:scale>
          <a:sx n="61" d="100"/>
          <a:sy n="61" d="100"/>
        </p:scale>
        <p:origin x="2285"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handoutMaster" Target="handoutMasters/handoutMaster1.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dirty="0"/>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dirty="0"/>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dirty="0"/>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76971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dirty="0"/>
            <a:t>Click to edit Master subtitle style</a:t>
          </a:r>
        </a:p>
      </dsp:txBody>
      <dsp:txXfrm>
        <a:off x="761512" y="548640"/>
        <a:ext cx="76971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72983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dirty="0"/>
            <a:t>Click to edit Master subtitle style</a:t>
          </a:r>
        </a:p>
      </dsp:txBody>
      <dsp:txXfrm>
        <a:off x="1160373" y="2194560"/>
        <a:ext cx="72983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76971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dirty="0"/>
            <a:t>Click to edit Master subtitle style</a:t>
          </a:r>
        </a:p>
      </dsp:txBody>
      <dsp:txXfrm>
        <a:off x="761512" y="3840480"/>
        <a:ext cx="76971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7/25/2024</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7/25/2024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5B05C1E4-0ADA-E143-5454-47ACE69FE9D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B3C4B1-5703-0FC3-7F3A-467B71334E7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7" name="Content Placeholder 2">
            <a:extLst>
              <a:ext uri="{FF2B5EF4-FFF2-40B4-BE49-F238E27FC236}">
                <a16:creationId xmlns:a16="http://schemas.microsoft.com/office/drawing/2014/main" id="{B51E1165-2D5E-A8BA-AD01-59C2367A0139}"/>
              </a:ext>
            </a:extLst>
          </p:cNvPr>
          <p:cNvSpPr>
            <a:spLocks noGrp="1"/>
          </p:cNvSpPr>
          <p:nvPr>
            <p:ph idx="1"/>
          </p:nvPr>
        </p:nvSpPr>
        <p:spPr>
          <a:xfrm>
            <a:off x="304800" y="762000"/>
            <a:ext cx="8534400" cy="2209800"/>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8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Content Placeholder 2">
            <a:extLst>
              <a:ext uri="{FF2B5EF4-FFF2-40B4-BE49-F238E27FC236}">
                <a16:creationId xmlns:a16="http://schemas.microsoft.com/office/drawing/2014/main" id="{C1068C6B-C94E-547A-7102-71442E874B5D}"/>
              </a:ext>
            </a:extLst>
          </p:cNvPr>
          <p:cNvSpPr>
            <a:spLocks noGrp="1"/>
          </p:cNvSpPr>
          <p:nvPr>
            <p:ph idx="10"/>
          </p:nvPr>
        </p:nvSpPr>
        <p:spPr>
          <a:xfrm>
            <a:off x="304800" y="3124200"/>
            <a:ext cx="8534400" cy="26670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ey Takeaway">
    <p:spTree>
      <p:nvGrpSpPr>
        <p:cNvPr id="1" name=""/>
        <p:cNvGrpSpPr/>
        <p:nvPr/>
      </p:nvGrpSpPr>
      <p:grpSpPr>
        <a:xfrm>
          <a:off x="0" y="0"/>
          <a:ext cx="0" cy="0"/>
          <a:chOff x="0" y="0"/>
          <a:chExt cx="0" cy="0"/>
        </a:xfrm>
      </p:grpSpPr>
      <p:sp>
        <p:nvSpPr>
          <p:cNvPr id="13" name="Content Placeholder 2" descr="xdgdfgdfg">
            <a:extLst>
              <a:ext uri="{FF2B5EF4-FFF2-40B4-BE49-F238E27FC236}">
                <a16:creationId xmlns:a16="http://schemas.microsoft.com/office/drawing/2014/main" id="{11BF4596-49BD-5DCB-711C-47030A443E0E}"/>
              </a:ext>
              <a:ext uri="{C183D7F6-B498-43B3-948B-1728B52AA6E4}">
                <adec:decorative xmlns:adec="http://schemas.microsoft.com/office/drawing/2017/decorative" val="0"/>
              </a:ext>
            </a:extLst>
          </p:cNvPr>
          <p:cNvSpPr>
            <a:spLocks noGrp="1"/>
          </p:cNvSpPr>
          <p:nvPr>
            <p:ph idx="11"/>
          </p:nvPr>
        </p:nvSpPr>
        <p:spPr>
          <a:xfrm>
            <a:off x="304800" y="1058219"/>
            <a:ext cx="8534400" cy="1948194"/>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7" name="Content Placeholder 2">
            <a:extLst>
              <a:ext uri="{FF2B5EF4-FFF2-40B4-BE49-F238E27FC236}">
                <a16:creationId xmlns:a16="http://schemas.microsoft.com/office/drawing/2014/main" id="{C2FC120C-B1CB-16E5-B00E-55E88FB1592E}"/>
              </a:ext>
            </a:extLst>
          </p:cNvPr>
          <p:cNvSpPr>
            <a:spLocks noGrp="1"/>
          </p:cNvSpPr>
          <p:nvPr>
            <p:ph idx="12"/>
          </p:nvPr>
        </p:nvSpPr>
        <p:spPr>
          <a:xfrm>
            <a:off x="304800" y="3524730"/>
            <a:ext cx="8534400" cy="2212106"/>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5B05C1E4-0ADA-E143-5454-47ACE69FE9D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B3C4B1-5703-0FC3-7F3A-467B71334E7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8288573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304800" y="762000"/>
            <a:ext cx="5410200" cy="5334000"/>
          </a:xfrm>
          <a:prstGeom prst="rect">
            <a:avLst/>
          </a:prstGeom>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2" name="Footer Placeholder 4">
            <a:extLst>
              <a:ext uri="{FF2B5EF4-FFF2-40B4-BE49-F238E27FC236}">
                <a16:creationId xmlns:a16="http://schemas.microsoft.com/office/drawing/2014/main" id="{EC87C22B-ECB6-24C9-CA51-802C0CC5A9A7}"/>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902CBC-1565-53AF-76EE-5EA87EAAEDC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891240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1" y="1066800"/>
            <a:ext cx="8534400"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tx1"/>
                </a:solidFill>
              </a:defRPr>
            </a:lvl2pPr>
            <a:lvl3pPr>
              <a:defRPr sz="1600">
                <a:solidFill>
                  <a:schemeClr val="tx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304801" y="3574374"/>
            <a:ext cx="8534400"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7" name="Footer Placeholder 4">
            <a:extLst>
              <a:ext uri="{FF2B5EF4-FFF2-40B4-BE49-F238E27FC236}">
                <a16:creationId xmlns:a16="http://schemas.microsoft.com/office/drawing/2014/main" id="{4AF8B1A1-8352-B98E-3C78-48C46BD8F210}"/>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8" name="Slide Number Placeholder 5">
            <a:extLst>
              <a:ext uri="{FF2B5EF4-FFF2-40B4-BE49-F238E27FC236}">
                <a16:creationId xmlns:a16="http://schemas.microsoft.com/office/drawing/2014/main" id="{040D7F8C-7E87-E617-9858-400C5F8AC25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6930293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304800" y="762000"/>
            <a:ext cx="421005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
        <p:nvSpPr>
          <p:cNvPr id="6" name="Content Placeholder 5"/>
          <p:cNvSpPr>
            <a:spLocks noGrp="1"/>
          </p:cNvSpPr>
          <p:nvPr>
            <p:ph sz="half" idx="2"/>
          </p:nvPr>
        </p:nvSpPr>
        <p:spPr>
          <a:xfrm>
            <a:off x="4629150" y="762000"/>
            <a:ext cx="3886200" cy="5029201"/>
          </a:xfrm>
          <a:prstGeom prst="rect">
            <a:avLst/>
          </a:prstGeom>
        </p:spPr>
        <p:txBody>
          <a:bodyPr lIns="274320" tIns="274320" rIns="274320" bIns="274320"/>
          <a:lstStyle>
            <a:lvl1pPr>
              <a:defRPr sz="2000">
                <a:solidFill>
                  <a:schemeClr val="tx1"/>
                </a:solidFill>
              </a:defRPr>
            </a:lvl1pPr>
          </a:lstStyle>
          <a:p>
            <a:endParaRPr lang="en-US" dirty="0"/>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F6FD2C47-F578-2F9E-22DF-DA95B857A3B3}"/>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2ED327A-7496-0E17-F5C8-2E5C3BB9611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58940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381000" y="1240594"/>
            <a:ext cx="2743200" cy="576262"/>
          </a:xfrm>
          <a:prstGeom prst="rect">
            <a:avLst/>
          </a:prstGeom>
        </p:spPr>
        <p:txBody>
          <a:bodyPr/>
          <a:lstStyle>
            <a:lvl1pPr marL="0" indent="0">
              <a:buFontTx/>
              <a:buNone/>
              <a:defRPr sz="2000">
                <a:solidFill>
                  <a:srgbClr val="00AEC7"/>
                </a:solidFill>
                <a:latin typeface="+mj-lt"/>
              </a:defRPr>
            </a:lvl1pPr>
          </a:lstStyle>
          <a:p>
            <a:endParaRPr lang="en-US" dirty="0"/>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400516" y="1926394"/>
            <a:ext cx="2743200" cy="3941006"/>
          </a:xfrm>
          <a:prstGeom prst="rect">
            <a:avLst/>
          </a:prstGeom>
        </p:spPr>
        <p:txBody>
          <a:bodyPr/>
          <a:lstStyle>
            <a:lvl1pPr>
              <a:defRPr sz="1400">
                <a:solidFill>
                  <a:schemeClr val="tx1"/>
                </a:solidFill>
              </a:defRPr>
            </a:lvl1pPr>
          </a:lstStyle>
          <a:p>
            <a:endParaRPr lang="en-US" dirty="0"/>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3200400" y="1240594"/>
            <a:ext cx="2743200" cy="576262"/>
          </a:xfrm>
          <a:prstGeom prst="rect">
            <a:avLst/>
          </a:prstGeom>
        </p:spPr>
        <p:txBody>
          <a:bodyPr/>
          <a:lstStyle>
            <a:lvl1pPr marL="0" indent="0">
              <a:buNone/>
              <a:defRPr sz="2000">
                <a:solidFill>
                  <a:srgbClr val="00AEC7"/>
                </a:solidFill>
                <a:latin typeface="+mj-lt"/>
              </a:defRPr>
            </a:lvl1pPr>
          </a:lstStyle>
          <a:p>
            <a:endParaRPr lang="en-US" dirty="0"/>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3219916" y="1926394"/>
            <a:ext cx="2743200" cy="3941006"/>
          </a:xfrm>
          <a:prstGeom prst="rect">
            <a:avLst/>
          </a:prstGeom>
        </p:spPr>
        <p:txBody>
          <a:bodyPr/>
          <a:lstStyle>
            <a:lvl1pPr>
              <a:defRPr sz="1400">
                <a:solidFill>
                  <a:schemeClr val="tx1"/>
                </a:solidFill>
              </a:defRPr>
            </a:lvl1pPr>
          </a:lstStyle>
          <a:p>
            <a:endParaRPr lang="en-US" dirty="0"/>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6000284" y="1237099"/>
            <a:ext cx="2743200" cy="576262"/>
          </a:xfrm>
          <a:prstGeom prst="rect">
            <a:avLst/>
          </a:prstGeom>
        </p:spPr>
        <p:txBody>
          <a:bodyPr/>
          <a:lstStyle>
            <a:lvl1pPr marL="0" indent="0">
              <a:buFontTx/>
              <a:buNone/>
              <a:defRPr sz="2000">
                <a:solidFill>
                  <a:srgbClr val="00AEC7"/>
                </a:solidFill>
                <a:latin typeface="+mj-lt"/>
              </a:defRPr>
            </a:lvl1pPr>
          </a:lstStyle>
          <a:p>
            <a:endParaRPr lang="en-US" dirty="0"/>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6019800" y="1922899"/>
            <a:ext cx="2743200" cy="3941006"/>
          </a:xfrm>
          <a:prstGeom prst="rect">
            <a:avLst/>
          </a:prstGeom>
        </p:spPr>
        <p:txBody>
          <a:bodyPr/>
          <a:lstStyle>
            <a:lvl1pPr>
              <a:defRPr sz="1400">
                <a:solidFill>
                  <a:schemeClr val="tx1"/>
                </a:solidFill>
              </a:defRPr>
            </a:lvl1pPr>
          </a:lstStyle>
          <a:p>
            <a:endParaRPr lang="en-US" dirty="0"/>
          </a:p>
        </p:txBody>
      </p:sp>
      <p:sp>
        <p:nvSpPr>
          <p:cNvPr id="2" name="Footer Placeholder 4">
            <a:extLst>
              <a:ext uri="{FF2B5EF4-FFF2-40B4-BE49-F238E27FC236}">
                <a16:creationId xmlns:a16="http://schemas.microsoft.com/office/drawing/2014/main" id="{00B85CC8-6F83-6404-ACAA-F1FA4529AE6C}"/>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9AE8A331-9F84-084C-7267-CFE65AA7774A}"/>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963796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304800" y="762000"/>
          <a:ext cx="8534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2" name="Footer Placeholder 4">
            <a:extLst>
              <a:ext uri="{FF2B5EF4-FFF2-40B4-BE49-F238E27FC236}">
                <a16:creationId xmlns:a16="http://schemas.microsoft.com/office/drawing/2014/main" id="{DA8C3691-EDE4-B07C-F114-E502244790CE}"/>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3" name="Slide Number Placeholder 5">
            <a:extLst>
              <a:ext uri="{FF2B5EF4-FFF2-40B4-BE49-F238E27FC236}">
                <a16:creationId xmlns:a16="http://schemas.microsoft.com/office/drawing/2014/main" id="{C7B83F30-EC1D-F71C-95D7-1B5BC9FD203F}"/>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1143866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70951"/>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066800"/>
            <a:ext cx="8534400" cy="4853233"/>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8534400" y="6324600"/>
            <a:ext cx="6096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
        <p:nvSpPr>
          <p:cNvPr id="9" name="Footer Placeholder 4"/>
          <p:cNvSpPr>
            <a:spLocks noGrp="1"/>
          </p:cNvSpPr>
          <p:nvPr>
            <p:ph type="ftr" sz="quarter" idx="3"/>
          </p:nvPr>
        </p:nvSpPr>
        <p:spPr>
          <a:xfrm>
            <a:off x="2743200" y="6299284"/>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sp>
        <p:nvSpPr>
          <p:cNvPr id="10" name="Slide Number Placeholder 5"/>
          <p:cNvSpPr txBox="1">
            <a:spLocks/>
          </p:cNvSpPr>
          <p:nvPr userDrawn="1"/>
        </p:nvSpPr>
        <p:spPr>
          <a:xfrm>
            <a:off x="8534400" y="6324600"/>
            <a:ext cx="609600" cy="296862"/>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117636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130429"/>
            <a:ext cx="8005618" cy="1470025"/>
          </a:xfrm>
          <a:prstGeom prst="rect">
            <a:avLst/>
          </a:prstGeom>
        </p:spPr>
        <p:txBody>
          <a:bodyPr/>
          <a:lstStyle>
            <a:lvl1pPr>
              <a:defRPr b="1">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452418" y="3886200"/>
            <a:ext cx="640080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Footer Placeholder 4">
            <a:extLst>
              <a:ext uri="{FF2B5EF4-FFF2-40B4-BE49-F238E27FC236}">
                <a16:creationId xmlns:a16="http://schemas.microsoft.com/office/drawing/2014/main" id="{561D9533-CB1D-41E2-A7CA-83FDF6B751C1}"/>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7" name="Slide Number Placeholder 5">
            <a:extLst>
              <a:ext uri="{FF2B5EF4-FFF2-40B4-BE49-F238E27FC236}">
                <a16:creationId xmlns:a16="http://schemas.microsoft.com/office/drawing/2014/main" id="{441D418E-9C88-65C3-7644-3BFD9E325CB6}"/>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828316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438404"/>
            <a:ext cx="8005618" cy="1470025"/>
          </a:xfrm>
          <a:prstGeom prst="rect">
            <a:avLst/>
          </a:prstGeom>
        </p:spPr>
        <p:txBody>
          <a:bodyPr/>
          <a:lstStyle>
            <a:lvl1pPr>
              <a:defRPr b="1">
                <a:solidFill>
                  <a:schemeClr val="accent1"/>
                </a:solidFill>
              </a:defRPr>
            </a:lvl1pPr>
          </a:lstStyle>
          <a:p>
            <a:r>
              <a:rPr lang="en-US" dirty="0"/>
              <a:t>Click to edit Master title style</a:t>
            </a:r>
          </a:p>
        </p:txBody>
      </p:sp>
      <p:sp>
        <p:nvSpPr>
          <p:cNvPr id="3" name="Footer Placeholder 4">
            <a:extLst>
              <a:ext uri="{FF2B5EF4-FFF2-40B4-BE49-F238E27FC236}">
                <a16:creationId xmlns:a16="http://schemas.microsoft.com/office/drawing/2014/main" id="{1F378818-BDFE-F884-8C6C-4CCC2735F49B}"/>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41FCBFE-0DE4-6F22-6E66-AE772DD05E9D}"/>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5855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Footer Placeholder 4">
            <a:extLst>
              <a:ext uri="{FF2B5EF4-FFF2-40B4-BE49-F238E27FC236}">
                <a16:creationId xmlns:a16="http://schemas.microsoft.com/office/drawing/2014/main" id="{545B7A48-1656-2C3F-0296-FBEF4281ABE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F866302B-9158-11F4-3B77-9F86EAAEC23C}"/>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71872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762001"/>
            <a:ext cx="8534400" cy="5280822"/>
          </a:xfrm>
          <a:prstGeom prst="rect">
            <a:avLst/>
          </a:prstGeom>
        </p:spPr>
        <p:txBody>
          <a:bodyPr lIns="274320" tIns="274320" rIns="274320" bIns="274320"/>
          <a:lstStyle>
            <a:lvl1pPr>
              <a:defRPr sz="2000" b="0">
                <a:solidFill>
                  <a:schemeClr val="tx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 name="Footer Placeholder 4">
            <a:extLst>
              <a:ext uri="{FF2B5EF4-FFF2-40B4-BE49-F238E27FC236}">
                <a16:creationId xmlns:a16="http://schemas.microsoft.com/office/drawing/2014/main" id="{166858FE-C979-8B8E-03D2-C3C16DE57A60}"/>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AC82599C-5AEF-12A9-5E15-1FCCC1DE3FA7}"/>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931117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0" y="762000"/>
            <a:ext cx="8534400" cy="2080570"/>
          </a:xfrm>
          <a:prstGeom prst="rect">
            <a:avLst/>
          </a:prstGeom>
          <a:noFill/>
          <a:ln w="15875" cap="rnd" cmpd="sng">
            <a:noFill/>
            <a:miter lim="800000"/>
          </a:ln>
          <a:effectLst/>
        </p:spPr>
        <p:txBody>
          <a:bodyPr wrap="square" lIns="274320" tIns="274320" rIns="274320" bIns="274320" numCol="1" spcCol="0">
            <a:spAutoFit/>
          </a:bodyPr>
          <a:lstStyle>
            <a:lvl1pPr marL="0" indent="0">
              <a:buNone/>
              <a:defRPr sz="2000">
                <a:solidFill>
                  <a:schemeClr val="tx1"/>
                </a:solidFill>
              </a:defRPr>
            </a:lvl1pPr>
            <a:lvl2pPr>
              <a:defRPr sz="1800">
                <a:solidFill>
                  <a:schemeClr val="tx1"/>
                </a:solidFill>
              </a:defRPr>
            </a:lvl2pPr>
            <a:lvl3pPr>
              <a:defRPr sz="1600">
                <a:solidFill>
                  <a:schemeClr val="tx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7" name="Text Placeholder 6">
            <a:extLst>
              <a:ext uri="{FF2B5EF4-FFF2-40B4-BE49-F238E27FC236}">
                <a16:creationId xmlns:a16="http://schemas.microsoft.com/office/drawing/2014/main" id="{256E5B54-4089-96A7-2D9D-9DE3B556DE6C}"/>
              </a:ext>
            </a:extLst>
          </p:cNvPr>
          <p:cNvSpPr>
            <a:spLocks noGrp="1"/>
          </p:cNvSpPr>
          <p:nvPr>
            <p:ph type="body" sz="half" idx="18"/>
          </p:nvPr>
        </p:nvSpPr>
        <p:spPr>
          <a:xfrm>
            <a:off x="304800" y="4283179"/>
            <a:ext cx="8534400" cy="172354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274320" tIns="274320" rIns="274320" bIns="274320" numCol="1" spcCol="0">
            <a:spAutoFit/>
          </a:bodyPr>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8" name="Footer Placeholder 4">
            <a:extLst>
              <a:ext uri="{FF2B5EF4-FFF2-40B4-BE49-F238E27FC236}">
                <a16:creationId xmlns:a16="http://schemas.microsoft.com/office/drawing/2014/main" id="{56C41BB5-1EEC-FCDB-01DA-7245FD308E5F}"/>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EDE784D3-CB7A-BC89-24C2-BFB1A76006CC}"/>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956657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86400"/>
          </a:xfrm>
          <a:prstGeom prst="rect">
            <a:avLst/>
          </a:prstGeom>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55758650-6057-27BA-3042-74E6ED3D258E}"/>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5F3A14D9-11BE-48EC-BFD4-7B66ECAF999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7" name="TextBox 6">
            <a:extLst>
              <a:ext uri="{FF2B5EF4-FFF2-40B4-BE49-F238E27FC236}">
                <a16:creationId xmlns:a16="http://schemas.microsoft.com/office/drawing/2014/main" id="{4E2DD23C-49EE-C657-D737-13CB53F52F7D}"/>
              </a:ext>
            </a:extLst>
          </p:cNvPr>
          <p:cNvSpPr txBox="1"/>
          <p:nvPr userDrawn="1"/>
        </p:nvSpPr>
        <p:spPr>
          <a:xfrm>
            <a:off x="5638800" y="914400"/>
            <a:ext cx="3124200" cy="1292662"/>
          </a:xfrm>
          <a:prstGeom prst="rect">
            <a:avLst/>
          </a:prstGeom>
          <a:solidFill>
            <a:schemeClr val="accent1">
              <a:lumMod val="20000"/>
              <a:lumOff val="80000"/>
            </a:schemeClr>
          </a:solidFill>
          <a:ln w="15875">
            <a:solidFill>
              <a:srgbClr val="00AEC7"/>
            </a:solidFill>
          </a:ln>
          <a:effectLst>
            <a:outerShdw blurRad="50800" dist="38100" dir="2700000" algn="tl" rotWithShape="0">
              <a:prstClr val="black">
                <a:alpha val="40000"/>
              </a:prstClr>
            </a:outerShdw>
          </a:effectLst>
        </p:spPr>
        <p:txBody>
          <a:bodyPr wrap="square" lIns="182880" tIns="182880" rIns="182880" bIns="182880" rtlCol="0">
            <a:spAutoFit/>
          </a:bodyPr>
          <a:lstStyle/>
          <a:p>
            <a:pPr lvl="0"/>
            <a:r>
              <a:rPr lang="en-US" sz="1600" dirty="0">
                <a:solidFill>
                  <a:schemeClr val="tx1"/>
                </a:solidFill>
              </a:rPr>
              <a:t>Click to edit Master text styles</a:t>
            </a:r>
          </a:p>
          <a:p>
            <a:pPr marL="742950" lvl="1" indent="-285750">
              <a:buFont typeface="Arial" panose="020B0604020202020204" pitchFamily="34" charset="0"/>
              <a:buChar char="•"/>
            </a:pPr>
            <a:r>
              <a:rPr lang="en-US" sz="1400" dirty="0">
                <a:solidFill>
                  <a:schemeClr val="tx1"/>
                </a:solidFill>
              </a:rPr>
              <a:t>Second level</a:t>
            </a:r>
          </a:p>
          <a:p>
            <a:pPr marL="1085850" lvl="2" indent="-171450">
              <a:buFont typeface="Arial" panose="020B0604020202020204" pitchFamily="34" charset="0"/>
              <a:buChar char="•"/>
            </a:pPr>
            <a:r>
              <a:rPr lang="en-US" sz="1200" dirty="0">
                <a:solidFill>
                  <a:schemeClr val="tx1"/>
                </a:solidFill>
              </a:rPr>
              <a:t>Third level</a:t>
            </a:r>
          </a:p>
          <a:p>
            <a:endParaRPr lang="en-US" dirty="0">
              <a:solidFill>
                <a:schemeClr val="tx1"/>
              </a:solidFill>
            </a:endParaRPr>
          </a:p>
        </p:txBody>
      </p:sp>
    </p:spTree>
    <p:extLst>
      <p:ext uri="{BB962C8B-B14F-4D97-AF65-F5344CB8AC3E}">
        <p14:creationId xmlns:p14="http://schemas.microsoft.com/office/powerpoint/2010/main" val="2643291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318504"/>
          </a:xfrm>
          <a:prstGeom prst="rect">
            <a:avLst/>
          </a:prstGeom>
          <a:solidFill>
            <a:srgbClr val="E6EBF0"/>
          </a:solidFill>
        </p:spPr>
        <p:txBody>
          <a:bodyPr lIns="274320" tIns="1051560" rIns="274320" bIns="7315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
          </p:nvPr>
        </p:nvSpPr>
        <p:spPr>
          <a:xfrm>
            <a:off x="304800" y="762000"/>
            <a:ext cx="5181600" cy="52578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4">
            <a:extLst>
              <a:ext uri="{FF2B5EF4-FFF2-40B4-BE49-F238E27FC236}">
                <a16:creationId xmlns:a16="http://schemas.microsoft.com/office/drawing/2014/main" id="{4FB953F4-81A3-8A2B-DF43-0A159C2AABCC}"/>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10" name="Slide Number Placeholder 5">
            <a:extLst>
              <a:ext uri="{FF2B5EF4-FFF2-40B4-BE49-F238E27FC236}">
                <a16:creationId xmlns:a16="http://schemas.microsoft.com/office/drawing/2014/main" id="{FF00FF52-E6F1-3C2A-4808-5A12AA3953E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183322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E560A137-FB98-0536-3809-C26CC3FAD502}"/>
              </a:ext>
            </a:extLst>
          </p:cNvPr>
          <p:cNvSpPr>
            <a:spLocks noGrp="1"/>
          </p:cNvSpPr>
          <p:nvPr>
            <p:ph idx="1"/>
          </p:nvPr>
        </p:nvSpPr>
        <p:spPr>
          <a:xfrm>
            <a:off x="304800" y="762000"/>
            <a:ext cx="45720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a:extLst>
              <a:ext uri="{FF2B5EF4-FFF2-40B4-BE49-F238E27FC236}">
                <a16:creationId xmlns:a16="http://schemas.microsoft.com/office/drawing/2014/main" id="{15AB1D34-51BB-4778-251A-21036E98CE5C}"/>
              </a:ext>
            </a:extLst>
          </p:cNvPr>
          <p:cNvSpPr>
            <a:spLocks noGrp="1"/>
          </p:cNvSpPr>
          <p:nvPr>
            <p:ph idx="10"/>
          </p:nvPr>
        </p:nvSpPr>
        <p:spPr>
          <a:xfrm>
            <a:off x="5486400" y="0"/>
            <a:ext cx="3657600" cy="6318504"/>
          </a:xfrm>
          <a:prstGeom prst="rect">
            <a:avLst/>
          </a:prstGeom>
          <a:solidFill>
            <a:srgbClr val="E6EBF0"/>
          </a:solidFill>
        </p:spPr>
        <p:txBody>
          <a:bodyPr lIns="274320" tIns="1005840" rIns="274320" bIns="731520"/>
          <a:lstStyle>
            <a:lvl1pPr marL="0" indent="0">
              <a:buNone/>
              <a:defRPr sz="2000" b="0">
                <a:solidFill>
                  <a:schemeClr val="accent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08A006D7-B111-59A0-C107-A76290263417}"/>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025D1E40-D3DE-D4F4-AD78-7AD3CD8F1D68}"/>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5283138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image" Target="../media/image2.pn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theme" Target="../theme/theme2.xml"/><Relationship Id="rId2" Type="http://schemas.openxmlformats.org/officeDocument/2006/relationships/slideLayout" Target="../slideLayouts/slideLayout3.xml"/><Relationship Id="rId16" Type="http://schemas.openxmlformats.org/officeDocument/2006/relationships/slideLayout" Target="../slideLayouts/slideLayout17.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E6EBF0"/>
          </a:solidFill>
          <a:ln>
            <a:noFill/>
          </a:ln>
          <a:effectLst>
            <a:outerShdw blurRad="50800" dist="50800" dir="114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9014" y="2876281"/>
            <a:ext cx="2857586" cy="1105445"/>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8534402" y="6324604"/>
            <a:ext cx="533399" cy="53339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9019630" y="6324600"/>
            <a:ext cx="124369" cy="533396"/>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cxnSp>
        <p:nvCxnSpPr>
          <p:cNvPr id="7" name="Straight Connector 6"/>
          <p:cNvCxnSpPr/>
          <p:nvPr userDrawn="1"/>
        </p:nvCxnSpPr>
        <p:spPr>
          <a:xfrm>
            <a:off x="76200" y="63246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324604"/>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838200" y="6096000"/>
            <a:ext cx="1181868" cy="457200"/>
          </a:xfrm>
          <a:prstGeom prst="rect">
            <a:avLst/>
          </a:prstGeom>
        </p:spPr>
      </p:pic>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TextBox 2">
            <a:extLst>
              <a:ext uri="{FF2B5EF4-FFF2-40B4-BE49-F238E27FC236}">
                <a16:creationId xmlns:a16="http://schemas.microsoft.com/office/drawing/2014/main" id="{1D58BBB7-4F61-67AB-A4FB-BF4DCCE49743}"/>
              </a:ext>
            </a:extLst>
          </p:cNvPr>
          <p:cNvSpPr txBox="1"/>
          <p:nvPr userDrawn="1"/>
        </p:nvSpPr>
        <p:spPr>
          <a:xfrm>
            <a:off x="54675" y="6324600"/>
            <a:ext cx="2840925" cy="400110"/>
          </a:xfrm>
          <a:prstGeom prst="rect">
            <a:avLst/>
          </a:prstGeom>
          <a:noFill/>
        </p:spPr>
        <p:txBody>
          <a:bodyPr wrap="square" rtlCol="0">
            <a:spAutoFit/>
          </a:bodyPr>
          <a:lstStyle/>
          <a:p>
            <a:pPr algn="l"/>
            <a:endParaRPr lang="en-US" sz="1000" b="0" baseline="0" dirty="0">
              <a:solidFill>
                <a:schemeClr val="tx1"/>
              </a:solidFill>
            </a:endParaRPr>
          </a:p>
          <a:p>
            <a:pPr algn="l"/>
            <a:r>
              <a:rPr lang="en-US" sz="1000" b="0" baseline="0" dirty="0">
                <a:solidFill>
                  <a:schemeClr val="tx1"/>
                </a:solidFill>
              </a:rPr>
              <a:t>Public</a:t>
            </a:r>
            <a:endParaRPr lang="en-US" sz="1000" b="0" dirty="0">
              <a:solidFill>
                <a:schemeClr val="tx1"/>
              </a:solidFill>
            </a:endParaRPr>
          </a:p>
        </p:txBody>
      </p:sp>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38" r:id="rId4"/>
    <p:sldLayoutId id="2147483739" r:id="rId5"/>
    <p:sldLayoutId id="2147483719" r:id="rId6"/>
    <p:sldLayoutId id="2147483713" r:id="rId7"/>
    <p:sldLayoutId id="2147483714" r:id="rId8"/>
    <p:sldLayoutId id="2147483716" r:id="rId9"/>
    <p:sldLayoutId id="2147483740" r:id="rId10"/>
    <p:sldLayoutId id="2147483717" r:id="rId11"/>
    <p:sldLayoutId id="2147483720" r:id="rId12"/>
    <p:sldLayoutId id="2147483666" r:id="rId13"/>
    <p:sldLayoutId id="2147483737" r:id="rId14"/>
    <p:sldLayoutId id="2147483721" r:id="rId15"/>
    <p:sldLayoutId id="2147483755" r:id="rId16"/>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hyperlink" Target="mailto:Matt.Mereness@ercot.com" TargetMode="External"/><Relationship Id="rId2" Type="http://schemas.openxmlformats.org/officeDocument/2006/relationships/hyperlink" Target="https://www.ercot.com/files/docs/2024/07/16/Issue%209_RTCB%20Market%20Trials%20Plan_ERCOT_Redlines_071624.docx" TargetMode="Externa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1B380C9-83F4-13B7-773B-9880F0F13E5F}"/>
              </a:ext>
            </a:extLst>
          </p:cNvPr>
          <p:cNvSpPr txBox="1"/>
          <p:nvPr/>
        </p:nvSpPr>
        <p:spPr>
          <a:xfrm>
            <a:off x="3810000" y="1674673"/>
            <a:ext cx="4953000" cy="2954655"/>
          </a:xfrm>
          <a:prstGeom prst="rect">
            <a:avLst/>
          </a:prstGeom>
          <a:noFill/>
        </p:spPr>
        <p:txBody>
          <a:bodyPr wrap="square" rtlCol="0">
            <a:spAutoFit/>
          </a:bodyPr>
          <a:lstStyle/>
          <a:p>
            <a:r>
              <a:rPr lang="en-US" sz="2400" b="1" dirty="0"/>
              <a:t>RTC+B Update </a:t>
            </a:r>
          </a:p>
          <a:p>
            <a:endParaRPr lang="en-US" dirty="0">
              <a:solidFill>
                <a:schemeClr val="tx2"/>
              </a:solidFill>
            </a:endParaRPr>
          </a:p>
          <a:p>
            <a:endParaRPr lang="en-US" i="1" dirty="0"/>
          </a:p>
          <a:p>
            <a:r>
              <a:rPr lang="en-US" i="1" dirty="0"/>
              <a:t>Matt Mereness</a:t>
            </a:r>
            <a:endParaRPr lang="en-US" dirty="0"/>
          </a:p>
          <a:p>
            <a:endParaRPr lang="en-US" dirty="0"/>
          </a:p>
          <a:p>
            <a:endParaRPr lang="en-US" dirty="0">
              <a:solidFill>
                <a:schemeClr val="tx2"/>
              </a:solidFill>
            </a:endParaRPr>
          </a:p>
          <a:p>
            <a:r>
              <a:rPr lang="en-US" dirty="0">
                <a:solidFill>
                  <a:schemeClr val="tx2"/>
                </a:solidFill>
              </a:rPr>
              <a:t>TWG</a:t>
            </a:r>
          </a:p>
          <a:p>
            <a:endParaRPr lang="en-US" dirty="0">
              <a:solidFill>
                <a:schemeClr val="tx2"/>
              </a:solidFill>
            </a:endParaRPr>
          </a:p>
          <a:p>
            <a:r>
              <a:rPr lang="en-US" dirty="0">
                <a:solidFill>
                  <a:schemeClr val="tx2"/>
                </a:solidFill>
              </a:rPr>
              <a:t>July 25, 2024</a:t>
            </a:r>
          </a:p>
          <a:p>
            <a:endParaRPr lang="en-US" dirty="0">
              <a:solidFill>
                <a:schemeClr val="tx2"/>
              </a:solidFill>
            </a:endParaRPr>
          </a:p>
        </p:txBody>
      </p:sp>
    </p:spTree>
    <p:extLst>
      <p:ext uri="{BB962C8B-B14F-4D97-AF65-F5344CB8AC3E}">
        <p14:creationId xmlns:p14="http://schemas.microsoft.com/office/powerpoint/2010/main" val="1850676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47D35-388B-773E-4BED-BFB0B5168BE0}"/>
              </a:ext>
            </a:extLst>
          </p:cNvPr>
          <p:cNvSpPr>
            <a:spLocks noGrp="1"/>
          </p:cNvSpPr>
          <p:nvPr>
            <p:ph type="title"/>
          </p:nvPr>
        </p:nvSpPr>
        <p:spPr>
          <a:xfrm>
            <a:off x="381000" y="243682"/>
            <a:ext cx="8458200" cy="785195"/>
          </a:xfrm>
        </p:spPr>
        <p:txBody>
          <a:bodyPr/>
          <a:lstStyle/>
          <a:p>
            <a:r>
              <a:rPr lang="en-US" dirty="0"/>
              <a:t>RTC+B Program Update </a:t>
            </a:r>
            <a:br>
              <a:rPr lang="en-US" dirty="0"/>
            </a:br>
            <a:r>
              <a:rPr lang="en-US" sz="1600" dirty="0"/>
              <a:t>(excerpt from June Board T&amp;S RTC Update)</a:t>
            </a:r>
            <a:endParaRPr lang="en-US" dirty="0">
              <a:solidFill>
                <a:srgbClr val="FF0000"/>
              </a:solidFill>
            </a:endParaRPr>
          </a:p>
        </p:txBody>
      </p:sp>
      <p:sp>
        <p:nvSpPr>
          <p:cNvPr id="6" name="Rectangle 5">
            <a:extLst>
              <a:ext uri="{FF2B5EF4-FFF2-40B4-BE49-F238E27FC236}">
                <a16:creationId xmlns:a16="http://schemas.microsoft.com/office/drawing/2014/main" id="{6E2B4553-F342-C6A0-5BD1-617BCB9BEB8A}"/>
              </a:ext>
            </a:extLst>
          </p:cNvPr>
          <p:cNvSpPr/>
          <p:nvPr/>
        </p:nvSpPr>
        <p:spPr>
          <a:xfrm>
            <a:off x="762000" y="5105400"/>
            <a:ext cx="1143000" cy="4679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9FAAB0B-133A-796A-EDA5-354C9BF422D8}"/>
              </a:ext>
            </a:extLst>
          </p:cNvPr>
          <p:cNvSpPr/>
          <p:nvPr/>
        </p:nvSpPr>
        <p:spPr>
          <a:xfrm>
            <a:off x="533400" y="5791200"/>
            <a:ext cx="12192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6A682719-7AD6-A21C-7526-62EBA7492244}"/>
              </a:ext>
            </a:extLst>
          </p:cNvPr>
          <p:cNvPicPr>
            <a:picLocks noChangeAspect="1"/>
          </p:cNvPicPr>
          <p:nvPr/>
        </p:nvPicPr>
        <p:blipFill>
          <a:blip r:embed="rId2"/>
          <a:stretch>
            <a:fillRect/>
          </a:stretch>
        </p:blipFill>
        <p:spPr>
          <a:xfrm>
            <a:off x="152399" y="1009590"/>
            <a:ext cx="8771573" cy="4934010"/>
          </a:xfrm>
          <a:prstGeom prst="rect">
            <a:avLst/>
          </a:prstGeom>
        </p:spPr>
      </p:pic>
      <p:sp>
        <p:nvSpPr>
          <p:cNvPr id="5" name="TextBox 4">
            <a:extLst>
              <a:ext uri="{FF2B5EF4-FFF2-40B4-BE49-F238E27FC236}">
                <a16:creationId xmlns:a16="http://schemas.microsoft.com/office/drawing/2014/main" id="{0C314E0A-1673-1DB7-6167-C0840BCBCAFC}"/>
              </a:ext>
            </a:extLst>
          </p:cNvPr>
          <p:cNvSpPr txBox="1"/>
          <p:nvPr/>
        </p:nvSpPr>
        <p:spPr>
          <a:xfrm>
            <a:off x="5159623" y="381000"/>
            <a:ext cx="2971800" cy="923330"/>
          </a:xfrm>
          <a:prstGeom prst="rect">
            <a:avLst/>
          </a:prstGeom>
          <a:noFill/>
          <a:ln>
            <a:solidFill>
              <a:srgbClr val="C00000"/>
            </a:solidFill>
          </a:ln>
        </p:spPr>
        <p:txBody>
          <a:bodyPr wrap="square" rtlCol="0">
            <a:spAutoFit/>
          </a:bodyPr>
          <a:lstStyle/>
          <a:p>
            <a:r>
              <a:rPr lang="en-US" dirty="0">
                <a:solidFill>
                  <a:srgbClr val="C00000"/>
                </a:solidFill>
              </a:rPr>
              <a:t>ERCOT to publish go-live date before or during September</a:t>
            </a:r>
          </a:p>
        </p:txBody>
      </p:sp>
      <p:cxnSp>
        <p:nvCxnSpPr>
          <p:cNvPr id="8" name="Straight Arrow Connector 7">
            <a:extLst>
              <a:ext uri="{FF2B5EF4-FFF2-40B4-BE49-F238E27FC236}">
                <a16:creationId xmlns:a16="http://schemas.microsoft.com/office/drawing/2014/main" id="{C0779FE1-C675-1379-EA1F-92DA62ECD548}"/>
              </a:ext>
            </a:extLst>
          </p:cNvPr>
          <p:cNvCxnSpPr>
            <a:cxnSpLocks/>
            <a:stCxn id="5" idx="1"/>
          </p:cNvCxnSpPr>
          <p:nvPr/>
        </p:nvCxnSpPr>
        <p:spPr>
          <a:xfrm flipH="1">
            <a:off x="3810000" y="842665"/>
            <a:ext cx="1349623" cy="681335"/>
          </a:xfrm>
          <a:prstGeom prst="straightConnector1">
            <a:avLst/>
          </a:prstGeom>
          <a:ln>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8573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EA97032A-B3FD-6C23-37C5-0CBE23E63CB1}"/>
              </a:ext>
            </a:extLst>
          </p:cNvPr>
          <p:cNvSpPr txBox="1">
            <a:spLocks/>
          </p:cNvSpPr>
          <p:nvPr/>
        </p:nvSpPr>
        <p:spPr>
          <a:xfrm>
            <a:off x="508000" y="243683"/>
            <a:ext cx="11277600" cy="570951"/>
          </a:xfrm>
          <a:prstGeom prst="rect">
            <a:avLst/>
          </a:prstGeom>
        </p:spPr>
        <p:txBody>
          <a:bodyPr/>
          <a:lstStyle>
            <a:lvl1pPr algn="l" defTabSz="914400" rtl="0" eaLnBrk="1" latinLnBrk="0" hangingPunct="1">
              <a:spcBef>
                <a:spcPct val="0"/>
              </a:spcBef>
              <a:buNone/>
              <a:defRPr sz="2400" b="1" kern="1200">
                <a:solidFill>
                  <a:schemeClr val="accent1"/>
                </a:solidFill>
                <a:latin typeface="+mj-lt"/>
                <a:ea typeface="+mj-ea"/>
                <a:cs typeface="+mj-cs"/>
              </a:defRPr>
            </a:lvl1pPr>
          </a:lstStyle>
          <a:p>
            <a:r>
              <a:rPr lang="en-US" sz="2000"/>
              <a:t>Sequence and Potential Dates for Market Trials </a:t>
            </a:r>
            <a:br>
              <a:rPr lang="en-US" sz="2000"/>
            </a:br>
            <a:r>
              <a:rPr lang="en-US" sz="2000"/>
              <a:t>(dates subject to change while in Planning phase)</a:t>
            </a:r>
            <a:endParaRPr lang="en-US" sz="2000" dirty="0">
              <a:solidFill>
                <a:srgbClr val="FF0000"/>
              </a:solidFill>
            </a:endParaRPr>
          </a:p>
        </p:txBody>
      </p:sp>
      <p:sp>
        <p:nvSpPr>
          <p:cNvPr id="12" name="Content Placeholder 2">
            <a:extLst>
              <a:ext uri="{FF2B5EF4-FFF2-40B4-BE49-F238E27FC236}">
                <a16:creationId xmlns:a16="http://schemas.microsoft.com/office/drawing/2014/main" id="{F6D5B94A-217A-2B47-0DA0-757C28090D45}"/>
              </a:ext>
            </a:extLst>
          </p:cNvPr>
          <p:cNvSpPr txBox="1">
            <a:spLocks/>
          </p:cNvSpPr>
          <p:nvPr/>
        </p:nvSpPr>
        <p:spPr>
          <a:xfrm>
            <a:off x="254000" y="1814243"/>
            <a:ext cx="8458200" cy="381000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2000" dirty="0"/>
          </a:p>
        </p:txBody>
      </p:sp>
      <p:sp>
        <p:nvSpPr>
          <p:cNvPr id="13" name="Rectangle 12">
            <a:extLst>
              <a:ext uri="{FF2B5EF4-FFF2-40B4-BE49-F238E27FC236}">
                <a16:creationId xmlns:a16="http://schemas.microsoft.com/office/drawing/2014/main" id="{692D907A-7C61-779A-5A91-6DB38D796CC0}"/>
              </a:ext>
            </a:extLst>
          </p:cNvPr>
          <p:cNvSpPr/>
          <p:nvPr/>
        </p:nvSpPr>
        <p:spPr>
          <a:xfrm>
            <a:off x="1016000" y="2795162"/>
            <a:ext cx="2420332" cy="914400"/>
          </a:xfrm>
          <a:prstGeom prst="rect">
            <a:avLst/>
          </a:prstGeom>
          <a:solidFill>
            <a:schemeClr val="accent1">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100" b="1" u="sng" dirty="0">
                <a:solidFill>
                  <a:schemeClr val="tx1"/>
                </a:solidFill>
              </a:rPr>
              <a:t>RTC QSE Submission Testing</a:t>
            </a:r>
          </a:p>
          <a:p>
            <a:pPr algn="ctr"/>
            <a:r>
              <a:rPr lang="en-US" sz="1000" dirty="0">
                <a:solidFill>
                  <a:schemeClr val="tx1"/>
                </a:solidFill>
              </a:rPr>
              <a:t>(Submit COP, RT AS Offers, </a:t>
            </a:r>
          </a:p>
          <a:p>
            <a:pPr algn="ctr"/>
            <a:r>
              <a:rPr lang="en-US" sz="1000" dirty="0">
                <a:solidFill>
                  <a:schemeClr val="tx1"/>
                </a:solidFill>
              </a:rPr>
              <a:t>DAM Virtual AS, Outages for ESRs)</a:t>
            </a:r>
          </a:p>
        </p:txBody>
      </p:sp>
      <p:sp>
        <p:nvSpPr>
          <p:cNvPr id="14" name="Rectangle 13">
            <a:extLst>
              <a:ext uri="{FF2B5EF4-FFF2-40B4-BE49-F238E27FC236}">
                <a16:creationId xmlns:a16="http://schemas.microsoft.com/office/drawing/2014/main" id="{2A7C9F43-D1CD-5F82-6143-0F5ED6118E96}"/>
              </a:ext>
            </a:extLst>
          </p:cNvPr>
          <p:cNvSpPr/>
          <p:nvPr/>
        </p:nvSpPr>
        <p:spPr>
          <a:xfrm>
            <a:off x="3436332" y="2795162"/>
            <a:ext cx="1846868" cy="914400"/>
          </a:xfrm>
          <a:prstGeom prst="rect">
            <a:avLst/>
          </a:prstGeom>
          <a:solidFill>
            <a:schemeClr val="accent1">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050" b="1" u="sng" dirty="0">
                <a:solidFill>
                  <a:schemeClr val="tx1"/>
                </a:solidFill>
              </a:rPr>
              <a:t>Open-loop RTC SCED</a:t>
            </a:r>
          </a:p>
          <a:p>
            <a:pPr algn="ctr"/>
            <a:r>
              <a:rPr lang="en-US" sz="1100" dirty="0">
                <a:solidFill>
                  <a:schemeClr val="tx1"/>
                </a:solidFill>
              </a:rPr>
              <a:t>(QSE offers, SCED non-binding award/dispatch)</a:t>
            </a:r>
          </a:p>
        </p:txBody>
      </p:sp>
      <p:sp>
        <p:nvSpPr>
          <p:cNvPr id="15" name="Rectangle 14">
            <a:extLst>
              <a:ext uri="{FF2B5EF4-FFF2-40B4-BE49-F238E27FC236}">
                <a16:creationId xmlns:a16="http://schemas.microsoft.com/office/drawing/2014/main" id="{44026E3E-4BBC-2CDE-660F-6E7C39CFCED7}"/>
              </a:ext>
            </a:extLst>
          </p:cNvPr>
          <p:cNvSpPr/>
          <p:nvPr/>
        </p:nvSpPr>
        <p:spPr>
          <a:xfrm>
            <a:off x="5283200" y="2795162"/>
            <a:ext cx="2362200" cy="1806724"/>
          </a:xfrm>
          <a:prstGeom prst="rect">
            <a:avLst/>
          </a:prstGeom>
          <a:solidFill>
            <a:srgbClr val="F8948A"/>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050" b="1" u="sng" dirty="0">
                <a:solidFill>
                  <a:schemeClr val="tx1"/>
                </a:solidFill>
              </a:rPr>
              <a:t>Closed-loop SCED/LFC</a:t>
            </a:r>
          </a:p>
          <a:p>
            <a:pPr algn="ctr"/>
            <a:r>
              <a:rPr lang="en-US" sz="1100" dirty="0">
                <a:solidFill>
                  <a:schemeClr val="tx1"/>
                </a:solidFill>
              </a:rPr>
              <a:t>(QSE RTC offers and telemetry to support closed-loop frequency control test 2-3 tests of 2-4 hour durations)</a:t>
            </a:r>
          </a:p>
        </p:txBody>
      </p:sp>
      <p:sp>
        <p:nvSpPr>
          <p:cNvPr id="16" name="Rectangle 15">
            <a:extLst>
              <a:ext uri="{FF2B5EF4-FFF2-40B4-BE49-F238E27FC236}">
                <a16:creationId xmlns:a16="http://schemas.microsoft.com/office/drawing/2014/main" id="{60838D4D-9AF0-66C4-0D8E-0A4D26D70D3D}"/>
              </a:ext>
            </a:extLst>
          </p:cNvPr>
          <p:cNvSpPr/>
          <p:nvPr/>
        </p:nvSpPr>
        <p:spPr>
          <a:xfrm>
            <a:off x="1016000" y="3863452"/>
            <a:ext cx="2233970" cy="738434"/>
          </a:xfrm>
          <a:prstGeom prst="rect">
            <a:avLst/>
          </a:prstGeom>
          <a:solidFill>
            <a:srgbClr val="FFC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050" b="1" u="sng" dirty="0">
                <a:solidFill>
                  <a:schemeClr val="tx1"/>
                </a:solidFill>
              </a:rPr>
              <a:t>RTC QSE Telemetry Check-out </a:t>
            </a:r>
            <a:r>
              <a:rPr lang="en-US" sz="1100" dirty="0">
                <a:solidFill>
                  <a:schemeClr val="tx1"/>
                </a:solidFill>
              </a:rPr>
              <a:t>(QSEs add/verify new telemetry points for UDSP, New ramp rates, ESR telemetry)</a:t>
            </a:r>
          </a:p>
        </p:txBody>
      </p:sp>
      <p:sp>
        <p:nvSpPr>
          <p:cNvPr id="17" name="Rectangle 16">
            <a:extLst>
              <a:ext uri="{FF2B5EF4-FFF2-40B4-BE49-F238E27FC236}">
                <a16:creationId xmlns:a16="http://schemas.microsoft.com/office/drawing/2014/main" id="{59716E97-B79F-8D46-15FD-EF530D7CEE6F}"/>
              </a:ext>
            </a:extLst>
          </p:cNvPr>
          <p:cNvSpPr/>
          <p:nvPr/>
        </p:nvSpPr>
        <p:spPr>
          <a:xfrm>
            <a:off x="5305197" y="4788353"/>
            <a:ext cx="1926603" cy="738435"/>
          </a:xfrm>
          <a:prstGeom prst="rect">
            <a:avLst/>
          </a:prstGeom>
          <a:solidFill>
            <a:srgbClr val="92D05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050" b="1" u="sng" dirty="0">
                <a:solidFill>
                  <a:schemeClr val="tx1"/>
                </a:solidFill>
              </a:rPr>
              <a:t>Day-Ahead Market </a:t>
            </a:r>
          </a:p>
          <a:p>
            <a:pPr algn="ctr"/>
            <a:r>
              <a:rPr lang="en-US" sz="1100" dirty="0">
                <a:solidFill>
                  <a:schemeClr val="tx1"/>
                </a:solidFill>
              </a:rPr>
              <a:t>(Non-binding DAM using QSE offers for at least 2 tests)</a:t>
            </a:r>
          </a:p>
        </p:txBody>
      </p:sp>
      <p:sp>
        <p:nvSpPr>
          <p:cNvPr id="18" name="Rectangle 17">
            <a:extLst>
              <a:ext uri="{FF2B5EF4-FFF2-40B4-BE49-F238E27FC236}">
                <a16:creationId xmlns:a16="http://schemas.microsoft.com/office/drawing/2014/main" id="{4BA243BC-6D29-109B-91A6-4029970CE6A7}"/>
              </a:ext>
            </a:extLst>
          </p:cNvPr>
          <p:cNvSpPr/>
          <p:nvPr/>
        </p:nvSpPr>
        <p:spPr>
          <a:xfrm>
            <a:off x="7645401" y="2795162"/>
            <a:ext cx="1194847" cy="2999797"/>
          </a:xfrm>
          <a:prstGeom prst="rect">
            <a:avLst/>
          </a:prstGeom>
          <a:solidFill>
            <a:srgbClr val="FFFF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050" b="1" u="sng" dirty="0">
                <a:solidFill>
                  <a:schemeClr val="tx1"/>
                </a:solidFill>
              </a:rPr>
              <a:t>Transition to Go-Live</a:t>
            </a:r>
          </a:p>
          <a:p>
            <a:pPr algn="ctr"/>
            <a:r>
              <a:rPr lang="en-US" sz="1100" dirty="0">
                <a:solidFill>
                  <a:schemeClr val="tx1"/>
                </a:solidFill>
              </a:rPr>
              <a:t>Upon completion of testing, confirmation of ERCOT and market readiness for Go-Live.</a:t>
            </a:r>
          </a:p>
        </p:txBody>
      </p:sp>
      <p:sp>
        <p:nvSpPr>
          <p:cNvPr id="19" name="TextBox 18">
            <a:extLst>
              <a:ext uri="{FF2B5EF4-FFF2-40B4-BE49-F238E27FC236}">
                <a16:creationId xmlns:a16="http://schemas.microsoft.com/office/drawing/2014/main" id="{892DB19F-F8A2-D2FD-7E10-9DD1F21BFCB9}"/>
              </a:ext>
            </a:extLst>
          </p:cNvPr>
          <p:cNvSpPr txBox="1"/>
          <p:nvPr/>
        </p:nvSpPr>
        <p:spPr>
          <a:xfrm>
            <a:off x="2657295" y="2484144"/>
            <a:ext cx="1525571" cy="307777"/>
          </a:xfrm>
          <a:prstGeom prst="rect">
            <a:avLst/>
          </a:prstGeom>
          <a:noFill/>
        </p:spPr>
        <p:txBody>
          <a:bodyPr wrap="square" rtlCol="0">
            <a:spAutoFit/>
          </a:bodyPr>
          <a:lstStyle/>
          <a:p>
            <a:pPr algn="ctr"/>
            <a:r>
              <a:rPr lang="en-US" sz="1400" dirty="0"/>
              <a:t>3-4 months</a:t>
            </a:r>
          </a:p>
        </p:txBody>
      </p:sp>
      <p:sp>
        <p:nvSpPr>
          <p:cNvPr id="20" name="TextBox 19">
            <a:extLst>
              <a:ext uri="{FF2B5EF4-FFF2-40B4-BE49-F238E27FC236}">
                <a16:creationId xmlns:a16="http://schemas.microsoft.com/office/drawing/2014/main" id="{D472B9BF-B227-ED13-9A36-6A8AB7E1DB58}"/>
              </a:ext>
            </a:extLst>
          </p:cNvPr>
          <p:cNvSpPr txBox="1"/>
          <p:nvPr/>
        </p:nvSpPr>
        <p:spPr>
          <a:xfrm>
            <a:off x="5798533" y="2500822"/>
            <a:ext cx="1525571" cy="307777"/>
          </a:xfrm>
          <a:prstGeom prst="rect">
            <a:avLst/>
          </a:prstGeom>
          <a:noFill/>
        </p:spPr>
        <p:txBody>
          <a:bodyPr wrap="square" rtlCol="0">
            <a:spAutoFit/>
          </a:bodyPr>
          <a:lstStyle/>
          <a:p>
            <a:pPr algn="ctr"/>
            <a:r>
              <a:rPr lang="en-US" sz="1400" dirty="0"/>
              <a:t>2 months</a:t>
            </a:r>
          </a:p>
        </p:txBody>
      </p:sp>
      <p:sp>
        <p:nvSpPr>
          <p:cNvPr id="21" name="TextBox 20">
            <a:extLst>
              <a:ext uri="{FF2B5EF4-FFF2-40B4-BE49-F238E27FC236}">
                <a16:creationId xmlns:a16="http://schemas.microsoft.com/office/drawing/2014/main" id="{07DAB2D9-02D8-FF14-E054-4B770232A281}"/>
              </a:ext>
            </a:extLst>
          </p:cNvPr>
          <p:cNvSpPr txBox="1"/>
          <p:nvPr/>
        </p:nvSpPr>
        <p:spPr>
          <a:xfrm>
            <a:off x="7491430" y="2500821"/>
            <a:ext cx="1525571" cy="307777"/>
          </a:xfrm>
          <a:prstGeom prst="rect">
            <a:avLst/>
          </a:prstGeom>
          <a:noFill/>
        </p:spPr>
        <p:txBody>
          <a:bodyPr wrap="square" rtlCol="0">
            <a:spAutoFit/>
          </a:bodyPr>
          <a:lstStyle/>
          <a:p>
            <a:pPr algn="ctr"/>
            <a:r>
              <a:rPr lang="en-US" sz="1400" dirty="0"/>
              <a:t>1 month</a:t>
            </a:r>
          </a:p>
        </p:txBody>
      </p:sp>
      <p:sp>
        <p:nvSpPr>
          <p:cNvPr id="22" name="TextBox 21">
            <a:extLst>
              <a:ext uri="{FF2B5EF4-FFF2-40B4-BE49-F238E27FC236}">
                <a16:creationId xmlns:a16="http://schemas.microsoft.com/office/drawing/2014/main" id="{F8F17E32-D908-0615-BD8A-AD7D188AB08E}"/>
              </a:ext>
            </a:extLst>
          </p:cNvPr>
          <p:cNvSpPr txBox="1"/>
          <p:nvPr/>
        </p:nvSpPr>
        <p:spPr>
          <a:xfrm>
            <a:off x="5505712" y="5621267"/>
            <a:ext cx="1525571" cy="307777"/>
          </a:xfrm>
          <a:prstGeom prst="rect">
            <a:avLst/>
          </a:prstGeom>
          <a:noFill/>
        </p:spPr>
        <p:txBody>
          <a:bodyPr wrap="square" rtlCol="0">
            <a:spAutoFit/>
          </a:bodyPr>
          <a:lstStyle/>
          <a:p>
            <a:pPr algn="ctr"/>
            <a:r>
              <a:rPr lang="en-US" sz="1400" dirty="0"/>
              <a:t>1-2 months</a:t>
            </a:r>
          </a:p>
        </p:txBody>
      </p:sp>
      <p:sp>
        <p:nvSpPr>
          <p:cNvPr id="23" name="Rectangle 22">
            <a:extLst>
              <a:ext uri="{FF2B5EF4-FFF2-40B4-BE49-F238E27FC236}">
                <a16:creationId xmlns:a16="http://schemas.microsoft.com/office/drawing/2014/main" id="{0B04C06B-C52B-F389-AC5E-A225AA27F943}"/>
              </a:ext>
            </a:extLst>
          </p:cNvPr>
          <p:cNvSpPr/>
          <p:nvPr/>
        </p:nvSpPr>
        <p:spPr>
          <a:xfrm>
            <a:off x="482600" y="1128443"/>
            <a:ext cx="1066800"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May 2025</a:t>
            </a:r>
          </a:p>
        </p:txBody>
      </p:sp>
      <p:sp>
        <p:nvSpPr>
          <p:cNvPr id="24" name="Rectangle 23">
            <a:extLst>
              <a:ext uri="{FF2B5EF4-FFF2-40B4-BE49-F238E27FC236}">
                <a16:creationId xmlns:a16="http://schemas.microsoft.com/office/drawing/2014/main" id="{A1A5A9EE-CEF8-7774-1B9B-556FBB9408BF}"/>
              </a:ext>
            </a:extLst>
          </p:cNvPr>
          <p:cNvSpPr/>
          <p:nvPr/>
        </p:nvSpPr>
        <p:spPr>
          <a:xfrm>
            <a:off x="1550594" y="1128443"/>
            <a:ext cx="1066800"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June 2025</a:t>
            </a:r>
          </a:p>
        </p:txBody>
      </p:sp>
      <p:sp>
        <p:nvSpPr>
          <p:cNvPr id="25" name="Rectangle 24">
            <a:extLst>
              <a:ext uri="{FF2B5EF4-FFF2-40B4-BE49-F238E27FC236}">
                <a16:creationId xmlns:a16="http://schemas.microsoft.com/office/drawing/2014/main" id="{15462826-8396-1072-6270-9CEF9E396EC3}"/>
              </a:ext>
            </a:extLst>
          </p:cNvPr>
          <p:cNvSpPr/>
          <p:nvPr/>
        </p:nvSpPr>
        <p:spPr>
          <a:xfrm>
            <a:off x="2628392" y="1128443"/>
            <a:ext cx="1066800"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July 2025</a:t>
            </a:r>
          </a:p>
        </p:txBody>
      </p:sp>
      <p:sp>
        <p:nvSpPr>
          <p:cNvPr id="26" name="Rectangle 25">
            <a:extLst>
              <a:ext uri="{FF2B5EF4-FFF2-40B4-BE49-F238E27FC236}">
                <a16:creationId xmlns:a16="http://schemas.microsoft.com/office/drawing/2014/main" id="{922F09F3-7FED-D165-CAC6-5872696DC5B8}"/>
              </a:ext>
            </a:extLst>
          </p:cNvPr>
          <p:cNvSpPr/>
          <p:nvPr/>
        </p:nvSpPr>
        <p:spPr>
          <a:xfrm>
            <a:off x="3705977" y="1128443"/>
            <a:ext cx="1066800"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Aug 2025</a:t>
            </a:r>
          </a:p>
        </p:txBody>
      </p:sp>
      <p:sp>
        <p:nvSpPr>
          <p:cNvPr id="27" name="Rectangle 26">
            <a:extLst>
              <a:ext uri="{FF2B5EF4-FFF2-40B4-BE49-F238E27FC236}">
                <a16:creationId xmlns:a16="http://schemas.microsoft.com/office/drawing/2014/main" id="{145B9E6F-084C-A3B5-BD31-9FF09D8E34C1}"/>
              </a:ext>
            </a:extLst>
          </p:cNvPr>
          <p:cNvSpPr/>
          <p:nvPr/>
        </p:nvSpPr>
        <p:spPr>
          <a:xfrm>
            <a:off x="4775427" y="1128443"/>
            <a:ext cx="1066800"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Sep 2025</a:t>
            </a:r>
          </a:p>
        </p:txBody>
      </p:sp>
      <p:sp>
        <p:nvSpPr>
          <p:cNvPr id="28" name="Rectangle 27">
            <a:extLst>
              <a:ext uri="{FF2B5EF4-FFF2-40B4-BE49-F238E27FC236}">
                <a16:creationId xmlns:a16="http://schemas.microsoft.com/office/drawing/2014/main" id="{641105A9-C787-2703-CAF0-7909C9525862}"/>
              </a:ext>
            </a:extLst>
          </p:cNvPr>
          <p:cNvSpPr/>
          <p:nvPr/>
        </p:nvSpPr>
        <p:spPr>
          <a:xfrm>
            <a:off x="5830724" y="1128443"/>
            <a:ext cx="1066800"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Oct 2025</a:t>
            </a:r>
          </a:p>
        </p:txBody>
      </p:sp>
      <p:sp>
        <p:nvSpPr>
          <p:cNvPr id="29" name="Rectangle 28">
            <a:extLst>
              <a:ext uri="{FF2B5EF4-FFF2-40B4-BE49-F238E27FC236}">
                <a16:creationId xmlns:a16="http://schemas.microsoft.com/office/drawing/2014/main" id="{0869C7E7-6AD6-66EE-9476-0F679F08C46C}"/>
              </a:ext>
            </a:extLst>
          </p:cNvPr>
          <p:cNvSpPr/>
          <p:nvPr/>
        </p:nvSpPr>
        <p:spPr>
          <a:xfrm>
            <a:off x="6897602" y="1128443"/>
            <a:ext cx="1066800"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Nov 2025</a:t>
            </a:r>
          </a:p>
        </p:txBody>
      </p:sp>
      <p:sp>
        <p:nvSpPr>
          <p:cNvPr id="30" name="Rectangle 29">
            <a:extLst>
              <a:ext uri="{FF2B5EF4-FFF2-40B4-BE49-F238E27FC236}">
                <a16:creationId xmlns:a16="http://schemas.microsoft.com/office/drawing/2014/main" id="{D32395EE-33E2-A0BC-9F5A-829AF4E65FA6}"/>
              </a:ext>
            </a:extLst>
          </p:cNvPr>
          <p:cNvSpPr/>
          <p:nvPr/>
        </p:nvSpPr>
        <p:spPr>
          <a:xfrm>
            <a:off x="7964402" y="1128443"/>
            <a:ext cx="1066800" cy="381000"/>
          </a:xfrm>
          <a:prstGeom prst="rect">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Dec 2025</a:t>
            </a:r>
          </a:p>
        </p:txBody>
      </p:sp>
      <p:sp>
        <p:nvSpPr>
          <p:cNvPr id="31" name="Arrow: Pentagon 30">
            <a:extLst>
              <a:ext uri="{FF2B5EF4-FFF2-40B4-BE49-F238E27FC236}">
                <a16:creationId xmlns:a16="http://schemas.microsoft.com/office/drawing/2014/main" id="{43A67080-DCD5-7D27-9270-C09276120D22}"/>
              </a:ext>
            </a:extLst>
          </p:cNvPr>
          <p:cNvSpPr/>
          <p:nvPr/>
        </p:nvSpPr>
        <p:spPr>
          <a:xfrm>
            <a:off x="69660" y="1588587"/>
            <a:ext cx="1403541" cy="1239824"/>
          </a:xfrm>
          <a:prstGeom prst="homePlate">
            <a:avLst/>
          </a:prstGeom>
          <a:solidFill>
            <a:srgbClr val="E6EBF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QSE Attestation </a:t>
            </a:r>
          </a:p>
          <a:p>
            <a:pPr algn="ctr"/>
            <a:r>
              <a:rPr lang="en-US" sz="1400" dirty="0">
                <a:solidFill>
                  <a:schemeClr val="tx1"/>
                </a:solidFill>
              </a:rPr>
              <a:t>9 months before Trials </a:t>
            </a:r>
          </a:p>
        </p:txBody>
      </p:sp>
      <p:sp>
        <p:nvSpPr>
          <p:cNvPr id="32" name="Rectangle 31">
            <a:extLst>
              <a:ext uri="{FF2B5EF4-FFF2-40B4-BE49-F238E27FC236}">
                <a16:creationId xmlns:a16="http://schemas.microsoft.com/office/drawing/2014/main" id="{49465D1A-060B-F121-F06A-AF0A5EF59DD0}"/>
              </a:ext>
            </a:extLst>
          </p:cNvPr>
          <p:cNvSpPr/>
          <p:nvPr/>
        </p:nvSpPr>
        <p:spPr>
          <a:xfrm>
            <a:off x="3249970" y="3861698"/>
            <a:ext cx="2031476" cy="738434"/>
          </a:xfrm>
          <a:prstGeom prst="rect">
            <a:avLst/>
          </a:prstGeom>
          <a:solidFill>
            <a:srgbClr val="FFC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050" b="1" u="sng" dirty="0">
                <a:solidFill>
                  <a:schemeClr val="tx1"/>
                </a:solidFill>
              </a:rPr>
              <a:t>QSE Telemetry Tests</a:t>
            </a:r>
          </a:p>
          <a:p>
            <a:pPr algn="ctr"/>
            <a:r>
              <a:rPr lang="en-US" sz="1100" dirty="0">
                <a:solidFill>
                  <a:schemeClr val="tx1"/>
                </a:solidFill>
              </a:rPr>
              <a:t>(Individual QSE to follow UDSP and support new ramp rate and ESR telemetry)</a:t>
            </a:r>
          </a:p>
        </p:txBody>
      </p:sp>
      <p:sp>
        <p:nvSpPr>
          <p:cNvPr id="33" name="TextBox 32">
            <a:extLst>
              <a:ext uri="{FF2B5EF4-FFF2-40B4-BE49-F238E27FC236}">
                <a16:creationId xmlns:a16="http://schemas.microsoft.com/office/drawing/2014/main" id="{B8D9F41D-7BC3-0A7B-EC99-9530F42BACA0}"/>
              </a:ext>
            </a:extLst>
          </p:cNvPr>
          <p:cNvSpPr txBox="1"/>
          <p:nvPr/>
        </p:nvSpPr>
        <p:spPr>
          <a:xfrm>
            <a:off x="1479574" y="2022575"/>
            <a:ext cx="5989772" cy="338554"/>
          </a:xfrm>
          <a:prstGeom prst="rect">
            <a:avLst/>
          </a:prstGeom>
          <a:noFill/>
          <a:ln>
            <a:solidFill>
              <a:schemeClr val="tx2"/>
            </a:solidFill>
          </a:ln>
        </p:spPr>
        <p:txBody>
          <a:bodyPr wrap="square" rtlCol="0">
            <a:spAutoFit/>
          </a:bodyPr>
          <a:lstStyle/>
          <a:p>
            <a:r>
              <a:rPr lang="en-US" sz="1600" dirty="0"/>
              <a:t>Each activity will have a public-facing Scorecard and exit Criteria</a:t>
            </a:r>
          </a:p>
        </p:txBody>
      </p:sp>
      <p:sp>
        <p:nvSpPr>
          <p:cNvPr id="34" name="TextBox 33">
            <a:extLst>
              <a:ext uri="{FF2B5EF4-FFF2-40B4-BE49-F238E27FC236}">
                <a16:creationId xmlns:a16="http://schemas.microsoft.com/office/drawing/2014/main" id="{41C14A88-A8A3-1CB0-DACA-CD4655743720}"/>
              </a:ext>
            </a:extLst>
          </p:cNvPr>
          <p:cNvSpPr txBox="1"/>
          <p:nvPr/>
        </p:nvSpPr>
        <p:spPr>
          <a:xfrm>
            <a:off x="3570831" y="6460033"/>
            <a:ext cx="1824538" cy="307777"/>
          </a:xfrm>
          <a:prstGeom prst="rect">
            <a:avLst/>
          </a:prstGeom>
          <a:noFill/>
        </p:spPr>
        <p:txBody>
          <a:bodyPr wrap="none" rtlCol="0">
            <a:spAutoFit/>
          </a:bodyPr>
          <a:lstStyle/>
          <a:p>
            <a:r>
              <a:rPr lang="en-US" sz="1400" dirty="0"/>
              <a:t>Updated 2024-05-22</a:t>
            </a:r>
          </a:p>
        </p:txBody>
      </p:sp>
      <p:sp>
        <p:nvSpPr>
          <p:cNvPr id="35" name="Rectangle 34">
            <a:extLst>
              <a:ext uri="{FF2B5EF4-FFF2-40B4-BE49-F238E27FC236}">
                <a16:creationId xmlns:a16="http://schemas.microsoft.com/office/drawing/2014/main" id="{F77F1DD2-1D4A-A839-680D-070E146B2E76}"/>
              </a:ext>
            </a:extLst>
          </p:cNvPr>
          <p:cNvSpPr/>
          <p:nvPr/>
        </p:nvSpPr>
        <p:spPr>
          <a:xfrm rot="19465979">
            <a:off x="1550703" y="2754017"/>
            <a:ext cx="5494322" cy="1569660"/>
          </a:xfrm>
          <a:prstGeom prst="rect">
            <a:avLst/>
          </a:prstGeom>
          <a:noFill/>
        </p:spPr>
        <p:txBody>
          <a:bodyPr wrap="square" lIns="91440" tIns="45720" rIns="91440" bIns="45720">
            <a:spAutoFit/>
          </a:bodyPr>
          <a:lstStyle/>
          <a:p>
            <a:pPr algn="ctr"/>
            <a:r>
              <a:rPr lang="en-US" sz="9600" b="1" spc="50" dirty="0">
                <a:ln w="0"/>
                <a:solidFill>
                  <a:schemeClr val="bg2">
                    <a:alpha val="30000"/>
                  </a:schemeClr>
                </a:solidFill>
                <a:effectLst>
                  <a:innerShdw blurRad="63500" dist="50800" dir="13500000">
                    <a:srgbClr val="000000">
                      <a:alpha val="50000"/>
                    </a:srgbClr>
                  </a:innerShdw>
                </a:effectLst>
              </a:rPr>
              <a:t>DRAFT</a:t>
            </a:r>
            <a:endParaRPr lang="en-US" sz="5400" b="1" spc="50" dirty="0">
              <a:ln w="0"/>
              <a:solidFill>
                <a:schemeClr val="bg2">
                  <a:alpha val="30000"/>
                </a:schemeClr>
              </a:solidFill>
              <a:effectLst>
                <a:innerShdw blurRad="63500" dist="50800" dir="13500000">
                  <a:srgbClr val="000000">
                    <a:alpha val="50000"/>
                  </a:srgbClr>
                </a:innerShdw>
              </a:effectLst>
            </a:endParaRPr>
          </a:p>
        </p:txBody>
      </p:sp>
      <p:sp>
        <p:nvSpPr>
          <p:cNvPr id="36" name="TextBox 35">
            <a:extLst>
              <a:ext uri="{FF2B5EF4-FFF2-40B4-BE49-F238E27FC236}">
                <a16:creationId xmlns:a16="http://schemas.microsoft.com/office/drawing/2014/main" id="{707BDACA-ED50-304E-0555-506EAB45558D}"/>
              </a:ext>
            </a:extLst>
          </p:cNvPr>
          <p:cNvSpPr txBox="1"/>
          <p:nvPr/>
        </p:nvSpPr>
        <p:spPr>
          <a:xfrm>
            <a:off x="431800" y="5014005"/>
            <a:ext cx="4769111" cy="1015663"/>
          </a:xfrm>
          <a:prstGeom prst="rect">
            <a:avLst/>
          </a:prstGeom>
          <a:noFill/>
        </p:spPr>
        <p:txBody>
          <a:bodyPr wrap="square" rtlCol="0">
            <a:spAutoFit/>
          </a:bodyPr>
          <a:lstStyle/>
          <a:p>
            <a:pPr marL="171450" marR="0" lvl="0" indent="-171450">
              <a:spcAft>
                <a:spcPts val="0"/>
              </a:spcAft>
              <a:buFont typeface="Arial" panose="020B0604020202020204" pitchFamily="34" charset="0"/>
              <a:buChar char="•"/>
            </a:pPr>
            <a:r>
              <a:rPr lang="en-US" sz="1200" dirty="0">
                <a:effectLst/>
                <a:latin typeface="Calibri" panose="020F0502020204030204" pitchFamily="34" charset="0"/>
                <a:ea typeface="Times New Roman" panose="02020603050405020304" pitchFamily="18" charset="0"/>
              </a:rPr>
              <a:t>Current draft of the earliest possible dates for Market Trials and Go-Live that have been shared through TWG and the RTC+B Workshops, in support of Market Participants readiness at RTCBTF.</a:t>
            </a:r>
            <a:endParaRPr lang="en-US" sz="1200" dirty="0">
              <a:effectLst/>
              <a:latin typeface="Calibri" panose="020F0502020204030204" pitchFamily="34" charset="0"/>
              <a:ea typeface="Calibri" panose="020F0502020204030204" pitchFamily="34" charset="0"/>
            </a:endParaRPr>
          </a:p>
          <a:p>
            <a:pPr marL="171450" marR="0" lvl="0" indent="-171450">
              <a:spcAft>
                <a:spcPts val="0"/>
              </a:spcAft>
              <a:buFont typeface="Arial" panose="020B0604020202020204" pitchFamily="34" charset="0"/>
              <a:buChar char="•"/>
            </a:pPr>
            <a:r>
              <a:rPr lang="en-US" sz="1200" dirty="0">
                <a:effectLst/>
                <a:latin typeface="Calibri" panose="020F0502020204030204" pitchFamily="34" charset="0"/>
                <a:ea typeface="Times New Roman" panose="02020603050405020304" pitchFamily="18" charset="0"/>
              </a:rPr>
              <a:t>Actual Market Trials and Go-Live milestones are to be determined and will be communicated no later than 9/30/24.</a:t>
            </a:r>
            <a:endParaRPr lang="en-US" dirty="0"/>
          </a:p>
        </p:txBody>
      </p:sp>
    </p:spTree>
    <p:extLst>
      <p:ext uri="{BB962C8B-B14F-4D97-AF65-F5344CB8AC3E}">
        <p14:creationId xmlns:p14="http://schemas.microsoft.com/office/powerpoint/2010/main" val="1507752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611E8-58F0-177C-77DC-F429372121D2}"/>
              </a:ext>
            </a:extLst>
          </p:cNvPr>
          <p:cNvSpPr>
            <a:spLocks noGrp="1"/>
          </p:cNvSpPr>
          <p:nvPr>
            <p:ph type="title"/>
          </p:nvPr>
        </p:nvSpPr>
        <p:spPr/>
        <p:txBody>
          <a:bodyPr/>
          <a:lstStyle/>
          <a:p>
            <a:r>
              <a:rPr lang="en-US" sz="2000" dirty="0"/>
              <a:t>Reminder of Draft Market Trials Planning Document format</a:t>
            </a:r>
          </a:p>
        </p:txBody>
      </p:sp>
      <p:sp>
        <p:nvSpPr>
          <p:cNvPr id="4" name="Slide Number Placeholder 3">
            <a:extLst>
              <a:ext uri="{FF2B5EF4-FFF2-40B4-BE49-F238E27FC236}">
                <a16:creationId xmlns:a16="http://schemas.microsoft.com/office/drawing/2014/main" id="{712FCE23-D9BD-6E5A-1F4C-0226810CE1E9}"/>
              </a:ext>
            </a:extLst>
          </p:cNvPr>
          <p:cNvSpPr>
            <a:spLocks noGrp="1"/>
          </p:cNvSpPr>
          <p:nvPr>
            <p:ph type="sldNum" sz="quarter" idx="4"/>
          </p:nvPr>
        </p:nvSpPr>
        <p:spPr/>
        <p:txBody>
          <a:bodyPr/>
          <a:lstStyle/>
          <a:p>
            <a:fld id="{1D93BD3E-1E9A-4970-A6F7-E7AC52762E0C}" type="slidenum">
              <a:rPr lang="en-US" smtClean="0"/>
              <a:pPr/>
              <a:t>4</a:t>
            </a:fld>
            <a:endParaRPr lang="en-US" dirty="0"/>
          </a:p>
        </p:txBody>
      </p:sp>
      <p:pic>
        <p:nvPicPr>
          <p:cNvPr id="6" name="Picture 5">
            <a:extLst>
              <a:ext uri="{FF2B5EF4-FFF2-40B4-BE49-F238E27FC236}">
                <a16:creationId xmlns:a16="http://schemas.microsoft.com/office/drawing/2014/main" id="{3579AAF1-D218-6BC5-88E9-8F5C3493F871}"/>
              </a:ext>
            </a:extLst>
          </p:cNvPr>
          <p:cNvPicPr>
            <a:picLocks noChangeAspect="1"/>
          </p:cNvPicPr>
          <p:nvPr/>
        </p:nvPicPr>
        <p:blipFill>
          <a:blip r:embed="rId2"/>
          <a:stretch>
            <a:fillRect/>
          </a:stretch>
        </p:blipFill>
        <p:spPr>
          <a:xfrm>
            <a:off x="2133600" y="922071"/>
            <a:ext cx="4511801" cy="5295090"/>
          </a:xfrm>
          <a:prstGeom prst="rect">
            <a:avLst/>
          </a:prstGeom>
        </p:spPr>
      </p:pic>
    </p:spTree>
    <p:extLst>
      <p:ext uri="{BB962C8B-B14F-4D97-AF65-F5344CB8AC3E}">
        <p14:creationId xmlns:p14="http://schemas.microsoft.com/office/powerpoint/2010/main" val="1858227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DD77DD-F268-CDCC-4307-3EC73750D59F}"/>
              </a:ext>
            </a:extLst>
          </p:cNvPr>
          <p:cNvSpPr>
            <a:spLocks noGrp="1"/>
          </p:cNvSpPr>
          <p:nvPr>
            <p:ph idx="1"/>
          </p:nvPr>
        </p:nvSpPr>
        <p:spPr>
          <a:xfrm>
            <a:off x="304800" y="838200"/>
            <a:ext cx="8458200" cy="5562600"/>
          </a:xfrm>
        </p:spPr>
        <p:txBody>
          <a:bodyPr/>
          <a:lstStyle/>
          <a:p>
            <a:pPr marL="0" indent="0">
              <a:buNone/>
            </a:pPr>
            <a:r>
              <a:rPr lang="en-US" sz="2000" dirty="0"/>
              <a:t>ERCOT is interested in feedback on Market Trials Plan:</a:t>
            </a:r>
          </a:p>
          <a:p>
            <a:r>
              <a:rPr lang="en-US" sz="1800" dirty="0"/>
              <a:t>Open to feedback on all 7 activities, especially any reliability risks not addressed by the trial activities, durations or frequencies.</a:t>
            </a:r>
          </a:p>
          <a:p>
            <a:r>
              <a:rPr lang="en-US" sz="1800" dirty="0"/>
              <a:t>Specific questions ERCOT asks:</a:t>
            </a:r>
          </a:p>
          <a:p>
            <a:pPr lvl="1"/>
            <a:r>
              <a:rPr lang="en-US" sz="1400" dirty="0"/>
              <a:t>What windows and frequency of requiring QSE production-like offers for the Open Loop SCED is best cost/beneficial (</a:t>
            </a:r>
            <a:r>
              <a:rPr lang="en-US" sz="1400" dirty="0" err="1"/>
              <a:t>ie</a:t>
            </a:r>
            <a:r>
              <a:rPr lang="en-US" sz="1400" dirty="0"/>
              <a:t> for dual entry by QSEs)?</a:t>
            </a:r>
          </a:p>
          <a:p>
            <a:pPr lvl="2"/>
            <a:r>
              <a:rPr lang="en-US" sz="1100" dirty="0"/>
              <a:t>Example, 8 hours/day twice per week for 2 months?</a:t>
            </a:r>
          </a:p>
          <a:p>
            <a:pPr lvl="1"/>
            <a:r>
              <a:rPr lang="en-US" sz="1400" dirty="0"/>
              <a:t>Any argument to make DAM participation a required activity or more iterations?</a:t>
            </a:r>
          </a:p>
          <a:p>
            <a:pPr lvl="1"/>
            <a:r>
              <a:rPr lang="en-US" sz="1400" dirty="0"/>
              <a:t>Metrics for required testing will focus on QSEs with Resources, unless DAM becomes required.</a:t>
            </a:r>
          </a:p>
          <a:p>
            <a:pPr lvl="1"/>
            <a:r>
              <a:rPr lang="en-US" sz="1400" dirty="0"/>
              <a:t>Understanding that while ERCOT will not be able to provide settlement invoices and extracts, that sample/generic versions will be provided from ERCOT test environment during iTest.</a:t>
            </a:r>
          </a:p>
          <a:p>
            <a:r>
              <a:rPr lang="en-US" sz="1800" dirty="0"/>
              <a:t>Higher level question- Market ideas on the priority of education/deep-dives to help QSEs in their development and readiness?</a:t>
            </a:r>
          </a:p>
        </p:txBody>
      </p:sp>
      <p:sp>
        <p:nvSpPr>
          <p:cNvPr id="2" name="Title 1">
            <a:extLst>
              <a:ext uri="{FF2B5EF4-FFF2-40B4-BE49-F238E27FC236}">
                <a16:creationId xmlns:a16="http://schemas.microsoft.com/office/drawing/2014/main" id="{CC047D35-388B-773E-4BED-BFB0B5168BE0}"/>
              </a:ext>
            </a:extLst>
          </p:cNvPr>
          <p:cNvSpPr>
            <a:spLocks noGrp="1"/>
          </p:cNvSpPr>
          <p:nvPr>
            <p:ph type="title"/>
          </p:nvPr>
        </p:nvSpPr>
        <p:spPr/>
        <p:txBody>
          <a:bodyPr/>
          <a:lstStyle/>
          <a:p>
            <a:r>
              <a:rPr lang="en-US" dirty="0"/>
              <a:t>ERCOT interested in feedback</a:t>
            </a:r>
            <a:endParaRPr lang="en-US" dirty="0">
              <a:solidFill>
                <a:srgbClr val="FF0000"/>
              </a:solidFill>
            </a:endParaRPr>
          </a:p>
        </p:txBody>
      </p:sp>
      <p:sp>
        <p:nvSpPr>
          <p:cNvPr id="7" name="Content Placeholder 2">
            <a:extLst>
              <a:ext uri="{FF2B5EF4-FFF2-40B4-BE49-F238E27FC236}">
                <a16:creationId xmlns:a16="http://schemas.microsoft.com/office/drawing/2014/main" id="{9DA1E31D-A0FD-AE5B-CAD1-D6BF12D9CB49}"/>
              </a:ext>
            </a:extLst>
          </p:cNvPr>
          <p:cNvSpPr txBox="1">
            <a:spLocks/>
          </p:cNvSpPr>
          <p:nvPr/>
        </p:nvSpPr>
        <p:spPr>
          <a:xfrm>
            <a:off x="304800" y="2133600"/>
            <a:ext cx="8458200" cy="381000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2000" dirty="0"/>
          </a:p>
        </p:txBody>
      </p:sp>
    </p:spTree>
    <p:extLst>
      <p:ext uri="{BB962C8B-B14F-4D97-AF65-F5344CB8AC3E}">
        <p14:creationId xmlns:p14="http://schemas.microsoft.com/office/powerpoint/2010/main" val="4041169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DD77DD-F268-CDCC-4307-3EC73750D59F}"/>
              </a:ext>
            </a:extLst>
          </p:cNvPr>
          <p:cNvSpPr>
            <a:spLocks noGrp="1"/>
          </p:cNvSpPr>
          <p:nvPr>
            <p:ph idx="1"/>
          </p:nvPr>
        </p:nvSpPr>
        <p:spPr>
          <a:xfrm>
            <a:off x="304800" y="838200"/>
            <a:ext cx="8001000" cy="5181600"/>
          </a:xfrm>
        </p:spPr>
        <p:txBody>
          <a:bodyPr/>
          <a:lstStyle/>
          <a:p>
            <a:r>
              <a:rPr lang="en-US" sz="1800" dirty="0"/>
              <a:t>Comments due on Market Trials Plan by August 9 and to be discussed at the August 14 RTCBTF Meeting.</a:t>
            </a:r>
          </a:p>
          <a:p>
            <a:pPr lvl="1"/>
            <a:r>
              <a:rPr lang="en-US" sz="1200" dirty="0">
                <a:hlinkClick r:id="rId2"/>
              </a:rPr>
              <a:t>https://www.ercot.com/files/docs/2024/07/16/Issue%209_RTCB%20Market%20Trials%20Plan_ERCOT_Redlines_071624.docx</a:t>
            </a:r>
            <a:endParaRPr lang="en-US" sz="1200" dirty="0"/>
          </a:p>
          <a:p>
            <a:pPr lvl="1"/>
            <a:r>
              <a:rPr lang="en-US" sz="1400" dirty="0"/>
              <a:t>Comments to be sent to </a:t>
            </a:r>
            <a:r>
              <a:rPr lang="en-US" sz="1400" dirty="0">
                <a:hlinkClick r:id="rId3"/>
              </a:rPr>
              <a:t>Matt.Mereness@ercot.com</a:t>
            </a:r>
            <a:r>
              <a:rPr lang="en-US" sz="1400" dirty="0"/>
              <a:t> </a:t>
            </a:r>
          </a:p>
          <a:p>
            <a:endParaRPr lang="en-US" sz="1800" dirty="0"/>
          </a:p>
          <a:p>
            <a:r>
              <a:rPr lang="en-US" sz="1800" dirty="0"/>
              <a:t>QSE Attestations were released this week to QSEs with Resources:</a:t>
            </a:r>
          </a:p>
          <a:p>
            <a:pPr lvl="1"/>
            <a:r>
              <a:rPr lang="en-US" sz="1400" dirty="0"/>
              <a:t>Sent to Authorized Representatives (and Backup AR)</a:t>
            </a:r>
          </a:p>
          <a:p>
            <a:pPr lvl="1"/>
            <a:r>
              <a:rPr lang="en-US" sz="1400" dirty="0"/>
              <a:t>QSEs with Resources will identify Accountable Executive </a:t>
            </a:r>
          </a:p>
          <a:p>
            <a:pPr lvl="1"/>
            <a:r>
              <a:rPr lang="en-US" sz="1400" dirty="0"/>
              <a:t>RTCB Accountable Executive will attest the QSE is aware of interface changes being posted and acknowledge the need to develop the necessary systems changes to be ready to engage the RTC+B Market Trials activities (potentially as early as May 2025).   </a:t>
            </a:r>
          </a:p>
          <a:p>
            <a:endParaRPr lang="en-US" sz="1800" dirty="0"/>
          </a:p>
          <a:p>
            <a:r>
              <a:rPr lang="en-US" sz="1800" dirty="0"/>
              <a:t>Clarifying NPRRs being released next week</a:t>
            </a:r>
          </a:p>
          <a:p>
            <a:pPr lvl="1"/>
            <a:r>
              <a:rPr lang="en-US" sz="1400" dirty="0"/>
              <a:t>No system changes in clarifying NPRRs.</a:t>
            </a:r>
          </a:p>
          <a:p>
            <a:pPr lvl="1"/>
            <a:r>
              <a:rPr lang="en-US" sz="1400" dirty="0"/>
              <a:t>All clarifications in alignment with specifications posted.</a:t>
            </a:r>
          </a:p>
          <a:p>
            <a:endParaRPr lang="en-US" sz="1800" dirty="0"/>
          </a:p>
          <a:p>
            <a:r>
              <a:rPr lang="en-US" sz="1800" dirty="0"/>
              <a:t>Questions?</a:t>
            </a:r>
          </a:p>
        </p:txBody>
      </p:sp>
      <p:sp>
        <p:nvSpPr>
          <p:cNvPr id="2" name="Title 1">
            <a:extLst>
              <a:ext uri="{FF2B5EF4-FFF2-40B4-BE49-F238E27FC236}">
                <a16:creationId xmlns:a16="http://schemas.microsoft.com/office/drawing/2014/main" id="{CC047D35-388B-773E-4BED-BFB0B5168BE0}"/>
              </a:ext>
            </a:extLst>
          </p:cNvPr>
          <p:cNvSpPr>
            <a:spLocks noGrp="1"/>
          </p:cNvSpPr>
          <p:nvPr>
            <p:ph type="title"/>
          </p:nvPr>
        </p:nvSpPr>
        <p:spPr/>
        <p:txBody>
          <a:bodyPr/>
          <a:lstStyle/>
          <a:p>
            <a:r>
              <a:rPr lang="en-US" dirty="0"/>
              <a:t>Next Steps</a:t>
            </a:r>
            <a:endParaRPr lang="en-US" dirty="0">
              <a:solidFill>
                <a:srgbClr val="FF0000"/>
              </a:solidFill>
            </a:endParaRPr>
          </a:p>
        </p:txBody>
      </p:sp>
      <p:sp>
        <p:nvSpPr>
          <p:cNvPr id="7" name="Content Placeholder 2">
            <a:extLst>
              <a:ext uri="{FF2B5EF4-FFF2-40B4-BE49-F238E27FC236}">
                <a16:creationId xmlns:a16="http://schemas.microsoft.com/office/drawing/2014/main" id="{9DA1E31D-A0FD-AE5B-CAD1-D6BF12D9CB49}"/>
              </a:ext>
            </a:extLst>
          </p:cNvPr>
          <p:cNvSpPr txBox="1">
            <a:spLocks/>
          </p:cNvSpPr>
          <p:nvPr/>
        </p:nvSpPr>
        <p:spPr>
          <a:xfrm>
            <a:off x="304800" y="2133600"/>
            <a:ext cx="8458200" cy="381000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2000" dirty="0"/>
          </a:p>
        </p:txBody>
      </p:sp>
    </p:spTree>
    <p:extLst>
      <p:ext uri="{BB962C8B-B14F-4D97-AF65-F5344CB8AC3E}">
        <p14:creationId xmlns:p14="http://schemas.microsoft.com/office/powerpoint/2010/main" val="2240697854"/>
      </p:ext>
    </p:extLst>
  </p:cSld>
  <p:clrMapOvr>
    <a:masterClrMapping/>
  </p:clrMapOvr>
</p:sld>
</file>

<file path=ppt/theme/theme1.xml><?xml version="1.0" encoding="utf-8"?>
<a:theme xmlns:a="http://schemas.openxmlformats.org/drawingml/2006/main" name="Cover Slide">
  <a:themeElements>
    <a:clrScheme name="Custom 1">
      <a:dk1>
        <a:srgbClr val="2D3338"/>
      </a:dk1>
      <a:lt1>
        <a:srgbClr val="FFFFFF"/>
      </a:lt1>
      <a:dk2>
        <a:srgbClr val="2D3338"/>
      </a:dk2>
      <a:lt2>
        <a:srgbClr val="E6EBF0"/>
      </a:lt2>
      <a:accent1>
        <a:srgbClr val="00AEC7"/>
      </a:accent1>
      <a:accent2>
        <a:srgbClr val="7C858C"/>
      </a:accent2>
      <a:accent3>
        <a:srgbClr val="2BA565"/>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0999AAC16EAB41985F08B9B30BD6F8" ma:contentTypeVersion="4" ma:contentTypeDescription="Create a new document." ma:contentTypeScope="" ma:versionID="e17db7c92bbe4a954239b0aad63199c1">
  <xsd:schema xmlns:xsd="http://www.w3.org/2001/XMLSchema" xmlns:xs="http://www.w3.org/2001/XMLSchema" xmlns:p="http://schemas.microsoft.com/office/2006/metadata/properties" xmlns:ns2="8d5ee879-813f-4fb9-b7c2-a59846c21aeb" targetNamespace="http://schemas.microsoft.com/office/2006/metadata/properties" ma:root="true" ma:fieldsID="dbeeea33673683b355d19f3b50507d1a" ns2:_="">
    <xsd:import namespace="8d5ee879-813f-4fb9-b7c2-a59846c21aeb"/>
    <xsd:element name="properties">
      <xsd:complexType>
        <xsd:sequence>
          <xsd:element name="documentManagement">
            <xsd:complexType>
              <xsd:all>
                <xsd:element ref="ns2:Audience" minOccurs="0"/>
                <xsd:element ref="ns2:Year" minOccurs="0"/>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ee879-813f-4fb9-b7c2-a59846c21aeb"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Internal "/>
          <xsd:enumeration value="Confidential"/>
          <xsd:enumeration value="Public"/>
        </xsd:restriction>
      </xsd:simpleType>
    </xsd:element>
    <xsd:element name="Year" ma:index="9" nillable="true" ma:displayName="Year" ma:format="Dropdown" ma:internalName="Year">
      <xsd:simpleType>
        <xsd:restriction base="dms:Choice">
          <xsd:enumeration value="2022"/>
          <xsd:enumeration value="2023"/>
          <xsd:enumeration value="2024"/>
          <xsd:enumeration value="2025"/>
        </xsd:restriction>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Year xmlns="8d5ee879-813f-4fb9-b7c2-a59846c21aeb" xsi:nil="true"/>
    <Audience xmlns="8d5ee879-813f-4fb9-b7c2-a59846c21aeb">Public</Audie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BCE88CD-E9E0-4BB6-AD83-C594282F53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d5ee879-813f-4fb9-b7c2-a59846c21ae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A526C54-2038-4DDB-9077-84C80FF069E0}">
  <ds:schemaRefs>
    <ds:schemaRef ds:uri="http://purl.org/dc/dcmitype/"/>
    <ds:schemaRef ds:uri="http://purl.org/dc/elements/1.1/"/>
    <ds:schemaRef ds:uri="http://schemas.microsoft.com/office/2006/documentManagement/types"/>
    <ds:schemaRef ds:uri="http://schemas.microsoft.com/office/2006/metadata/properties"/>
    <ds:schemaRef ds:uri="c34af464-7aa1-4edd-9be4-83dffc1cb926"/>
    <ds:schemaRef ds:uri="http://schemas.openxmlformats.org/package/2006/metadata/core-properties"/>
    <ds:schemaRef ds:uri="http://purl.org/dc/terms/"/>
    <ds:schemaRef ds:uri="http://schemas.microsoft.com/office/infopath/2007/PartnerControls"/>
    <ds:schemaRef ds:uri="http://www.w3.org/XML/1998/namespace"/>
    <ds:schemaRef ds:uri="8d5ee879-813f-4fb9-b7c2-a59846c21aeb"/>
  </ds:schemaRefs>
</ds:datastoreItem>
</file>

<file path=customXml/itemProps3.xml><?xml version="1.0" encoding="utf-8"?>
<ds:datastoreItem xmlns:ds="http://schemas.openxmlformats.org/officeDocument/2006/customXml" ds:itemID="{9F18ABE5-2C97-4413-ACB0-B3080BAFCA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22581</TotalTime>
  <Words>610</Words>
  <Application>Microsoft Office PowerPoint</Application>
  <PresentationFormat>On-screen Show (4:3)</PresentationFormat>
  <Paragraphs>72</Paragraphs>
  <Slides>6</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6</vt:i4>
      </vt:variant>
    </vt:vector>
  </HeadingPairs>
  <TitlesOfParts>
    <vt:vector size="10" baseType="lpstr">
      <vt:lpstr>Arial</vt:lpstr>
      <vt:lpstr>Calibri</vt:lpstr>
      <vt:lpstr>Cover Slide</vt:lpstr>
      <vt:lpstr>Horizontal Theme</vt:lpstr>
      <vt:lpstr>PowerPoint Presentation</vt:lpstr>
      <vt:lpstr>RTC+B Program Update  (excerpt from June Board T&amp;S RTC Update)</vt:lpstr>
      <vt:lpstr>PowerPoint Presentation</vt:lpstr>
      <vt:lpstr>Reminder of Draft Market Trials Planning Document format</vt:lpstr>
      <vt:lpstr>ERCOT interested in feedback</vt:lpstr>
      <vt:lpstr>Next Steps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Mereness, Matt</cp:lastModifiedBy>
  <cp:revision>599</cp:revision>
  <cp:lastPrinted>2017-10-10T21:31:05Z</cp:lastPrinted>
  <dcterms:created xsi:type="dcterms:W3CDTF">2016-01-21T15:20:31Z</dcterms:created>
  <dcterms:modified xsi:type="dcterms:W3CDTF">2024-07-25T13:28:40Z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0x0101006D0999AAC16EAB41985F08B9B30BD6F8</vt:lpwstr>
  </property>
  <property fmtid="{D5CDD505-2E9C-101B-9397-08002B2CF9AE}" pid="3" name="MSIP_Label_7084cbda-52b8-46fb-a7b7-cb5bd465ed85_Enabled">
    <vt:lpwstr>true</vt:lpwstr>
  </property>
  <property fmtid="{D5CDD505-2E9C-101B-9397-08002B2CF9AE}" pid="4" name="MSIP_Label_7084cbda-52b8-46fb-a7b7-cb5bd465ed85_ActionId">
    <vt:lpwstr>c62e7908-7660-43a6-b1c8-5c5c95dc1f11</vt:lpwstr>
  </property>
  <property fmtid="{D5CDD505-2E9C-101B-9397-08002B2CF9AE}" pid="5" name="MSIP_Label_7084cbda-52b8-46fb-a7b7-cb5bd465ed85_SetDate">
    <vt:lpwstr>2023-05-09T20:19:39Z</vt:lpwstr>
  </property>
  <property fmtid="{D5CDD505-2E9C-101B-9397-08002B2CF9AE}" pid="6" name="MSIP_Label_7084cbda-52b8-46fb-a7b7-cb5bd465ed85_Name">
    <vt:lpwstr>Internal</vt:lpwstr>
  </property>
  <property fmtid="{D5CDD505-2E9C-101B-9397-08002B2CF9AE}" pid="7" name="MSIP_Label_7084cbda-52b8-46fb-a7b7-cb5bd465ed85_ContentBits">
    <vt:lpwstr>0</vt:lpwstr>
  </property>
  <property fmtid="{D5CDD505-2E9C-101B-9397-08002B2CF9AE}" pid="8" name="MSIP_Label_7084cbda-52b8-46fb-a7b7-cb5bd465ed85_SiteId">
    <vt:lpwstr>0afb747d-bff7-4596-a9fc-950ef9e0ec45</vt:lpwstr>
  </property>
  <property fmtid="{D5CDD505-2E9C-101B-9397-08002B2CF9AE}" pid="9" name="MSIP_Label_7084cbda-52b8-46fb-a7b7-cb5bd465ed85_Method">
    <vt:lpwstr>Standard</vt:lpwstr>
  </property>
</Properties>
</file>