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320" r:id="rId7"/>
    <p:sldId id="29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6AF4D-748C-44C5-8843-486B0FE8438B}" v="4" dt="2024-07-24T20:58:54.306"/>
    <p1510:client id="{D9DAFD0C-9D6D-42E7-AA66-C3387695AB74}" v="3" dt="2024-07-25T11:01:48.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70" autoAdjust="0"/>
  </p:normalViewPr>
  <p:slideViewPr>
    <p:cSldViewPr showGuides="1">
      <p:cViewPr varScale="1">
        <p:scale>
          <a:sx n="111" d="100"/>
          <a:sy n="111" d="100"/>
        </p:scale>
        <p:origin x="161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 Andy" userId="67eae22b-4490-42b6-8530-d83727cbf2af" providerId="ADAL" clId="{3BC6AF4D-748C-44C5-8843-486B0FE8438B}"/>
    <pc:docChg chg="undo custSel addSld delSld modSld">
      <pc:chgData name="Adams, Andy" userId="67eae22b-4490-42b6-8530-d83727cbf2af" providerId="ADAL" clId="{3BC6AF4D-748C-44C5-8843-486B0FE8438B}" dt="2024-07-24T21:23:28.129" v="1352" actId="20577"/>
      <pc:docMkLst>
        <pc:docMk/>
      </pc:docMkLst>
      <pc:sldChg chg="modSp mod">
        <pc:chgData name="Adams, Andy" userId="67eae22b-4490-42b6-8530-d83727cbf2af" providerId="ADAL" clId="{3BC6AF4D-748C-44C5-8843-486B0FE8438B}" dt="2024-07-24T21:13:21.725" v="1261" actId="20577"/>
        <pc:sldMkLst>
          <pc:docMk/>
          <pc:sldMk cId="730603795" sldId="260"/>
        </pc:sldMkLst>
        <pc:spChg chg="mod">
          <ac:chgData name="Adams, Andy" userId="67eae22b-4490-42b6-8530-d83727cbf2af" providerId="ADAL" clId="{3BC6AF4D-748C-44C5-8843-486B0FE8438B}" dt="2024-07-24T21:13:21.725" v="1261" actId="20577"/>
          <ac:spMkLst>
            <pc:docMk/>
            <pc:sldMk cId="730603795" sldId="260"/>
            <ac:spMk id="2" creationId="{0FC6A9CD-3F8F-BF9B-8A6D-DA135D6B72F4}"/>
          </ac:spMkLst>
        </pc:spChg>
      </pc:sldChg>
      <pc:sldChg chg="del">
        <pc:chgData name="Adams, Andy" userId="67eae22b-4490-42b6-8530-d83727cbf2af" providerId="ADAL" clId="{3BC6AF4D-748C-44C5-8843-486B0FE8438B}" dt="2024-07-24T21:13:07.287" v="1253" actId="2696"/>
        <pc:sldMkLst>
          <pc:docMk/>
          <pc:sldMk cId="1834024318" sldId="269"/>
        </pc:sldMkLst>
      </pc:sldChg>
      <pc:sldChg chg="modSp mod">
        <pc:chgData name="Adams, Andy" userId="67eae22b-4490-42b6-8530-d83727cbf2af" providerId="ADAL" clId="{3BC6AF4D-748C-44C5-8843-486B0FE8438B}" dt="2024-07-24T21:23:28.129" v="1352" actId="20577"/>
        <pc:sldMkLst>
          <pc:docMk/>
          <pc:sldMk cId="22125378" sldId="320"/>
        </pc:sldMkLst>
        <pc:spChg chg="mod">
          <ac:chgData name="Adams, Andy" userId="67eae22b-4490-42b6-8530-d83727cbf2af" providerId="ADAL" clId="{3BC6AF4D-748C-44C5-8843-486B0FE8438B}" dt="2024-07-24T21:23:28.129" v="1352" actId="20577"/>
          <ac:spMkLst>
            <pc:docMk/>
            <pc:sldMk cId="22125378" sldId="320"/>
            <ac:spMk id="6" creationId="{C85F7667-7B56-2E0F-9C8E-665780EA39D8}"/>
          </ac:spMkLst>
        </pc:spChg>
      </pc:sldChg>
      <pc:sldChg chg="add del">
        <pc:chgData name="Adams, Andy" userId="67eae22b-4490-42b6-8530-d83727cbf2af" providerId="ADAL" clId="{3BC6AF4D-748C-44C5-8843-486B0FE8438B}" dt="2024-07-24T21:13:09.853" v="1254" actId="2696"/>
        <pc:sldMkLst>
          <pc:docMk/>
          <pc:sldMk cId="3704174540" sldId="321"/>
        </pc:sldMkLst>
      </pc:sldChg>
    </pc:docChg>
  </pc:docChgLst>
  <pc:docChgLst>
    <pc:chgData name="Badri, Sreenivas" userId="0b43dccd-042e-4be0-871d-afa1d90d6a2e" providerId="ADAL" clId="{D9DAFD0C-9D6D-42E7-AA66-C3387695AB74}"/>
    <pc:docChg chg="undo custSel addSld modSld">
      <pc:chgData name="Badri, Sreenivas" userId="0b43dccd-042e-4be0-871d-afa1d90d6a2e" providerId="ADAL" clId="{D9DAFD0C-9D6D-42E7-AA66-C3387695AB74}" dt="2024-07-25T11:02:17.060" v="54" actId="113"/>
      <pc:docMkLst>
        <pc:docMk/>
      </pc:docMkLst>
      <pc:sldChg chg="addSp modSp add mod">
        <pc:chgData name="Badri, Sreenivas" userId="0b43dccd-042e-4be0-871d-afa1d90d6a2e" providerId="ADAL" clId="{D9DAFD0C-9D6D-42E7-AA66-C3387695AB74}" dt="2024-07-25T11:02:17.060" v="54" actId="113"/>
        <pc:sldMkLst>
          <pc:docMk/>
          <pc:sldMk cId="3457335529" sldId="295"/>
        </pc:sldMkLst>
        <pc:spChg chg="add mod">
          <ac:chgData name="Badri, Sreenivas" userId="0b43dccd-042e-4be0-871d-afa1d90d6a2e" providerId="ADAL" clId="{D9DAFD0C-9D6D-42E7-AA66-C3387695AB74}" dt="2024-07-25T11:02:17.060" v="54" actId="113"/>
          <ac:spMkLst>
            <pc:docMk/>
            <pc:sldMk cId="3457335529" sldId="295"/>
            <ac:spMk id="5" creationId="{ADBADC0F-2AB5-B337-DEB5-3DE0DCED17F0}"/>
          </ac:spMkLst>
        </pc:spChg>
        <pc:spChg chg="mod">
          <ac:chgData name="Badri, Sreenivas" userId="0b43dccd-042e-4be0-871d-afa1d90d6a2e" providerId="ADAL" clId="{D9DAFD0C-9D6D-42E7-AA66-C3387695AB74}" dt="2024-07-25T11:00:52.717" v="23" actId="1035"/>
          <ac:spMkLst>
            <pc:docMk/>
            <pc:sldMk cId="3457335529" sldId="295"/>
            <ac:spMk id="34" creationId="{DA00B580-A30F-444C-F670-2614A2DDB7A7}"/>
          </ac:spMkLst>
        </pc:spChg>
        <pc:spChg chg="mod">
          <ac:chgData name="Badri, Sreenivas" userId="0b43dccd-042e-4be0-871d-afa1d90d6a2e" providerId="ADAL" clId="{D9DAFD0C-9D6D-42E7-AA66-C3387695AB74}" dt="2024-07-25T11:00:57.193" v="24" actId="1076"/>
          <ac:spMkLst>
            <pc:docMk/>
            <pc:sldMk cId="3457335529" sldId="295"/>
            <ac:spMk id="40" creationId="{5DABD1A4-348A-5AEB-A592-9874C0DE3187}"/>
          </ac:spMkLst>
        </pc:spChg>
        <pc:spChg chg="mod">
          <ac:chgData name="Badri, Sreenivas" userId="0b43dccd-042e-4be0-871d-afa1d90d6a2e" providerId="ADAL" clId="{D9DAFD0C-9D6D-42E7-AA66-C3387695AB74}" dt="2024-07-25T11:00:52.717" v="23" actId="1035"/>
          <ac:spMkLst>
            <pc:docMk/>
            <pc:sldMk cId="3457335529" sldId="295"/>
            <ac:spMk id="56" creationId="{1BECDD3F-0145-78BC-52EA-EC5060493ADF}"/>
          </ac:spMkLst>
        </pc:spChg>
        <pc:spChg chg="mod">
          <ac:chgData name="Badri, Sreenivas" userId="0b43dccd-042e-4be0-871d-afa1d90d6a2e" providerId="ADAL" clId="{D9DAFD0C-9D6D-42E7-AA66-C3387695AB74}" dt="2024-07-25T11:00:52.717" v="23" actId="1035"/>
          <ac:spMkLst>
            <pc:docMk/>
            <pc:sldMk cId="3457335529" sldId="295"/>
            <ac:spMk id="58" creationId="{D37D7D5B-3E92-DB16-5471-E8BB02EF84D2}"/>
          </ac:spMkLst>
        </pc:spChg>
        <pc:spChg chg="mod">
          <ac:chgData name="Badri, Sreenivas" userId="0b43dccd-042e-4be0-871d-afa1d90d6a2e" providerId="ADAL" clId="{D9DAFD0C-9D6D-42E7-AA66-C3387695AB74}" dt="2024-07-25T11:00:52.717" v="23" actId="1035"/>
          <ac:spMkLst>
            <pc:docMk/>
            <pc:sldMk cId="3457335529" sldId="295"/>
            <ac:spMk id="59" creationId="{E90C8AA0-796A-74CE-C1C2-11288EA2DB97}"/>
          </ac:spMkLst>
        </pc:spChg>
        <pc:spChg chg="mod">
          <ac:chgData name="Badri, Sreenivas" userId="0b43dccd-042e-4be0-871d-afa1d90d6a2e" providerId="ADAL" clId="{D9DAFD0C-9D6D-42E7-AA66-C3387695AB74}" dt="2024-07-25T11:00:52.717" v="23" actId="1035"/>
          <ac:spMkLst>
            <pc:docMk/>
            <pc:sldMk cId="3457335529" sldId="295"/>
            <ac:spMk id="61" creationId="{74AA98B1-8804-645D-5C57-91D41479F1E9}"/>
          </ac:spMkLst>
        </pc:spChg>
        <pc:spChg chg="mod">
          <ac:chgData name="Badri, Sreenivas" userId="0b43dccd-042e-4be0-871d-afa1d90d6a2e" providerId="ADAL" clId="{D9DAFD0C-9D6D-42E7-AA66-C3387695AB74}" dt="2024-07-25T11:00:52.717" v="23" actId="1035"/>
          <ac:spMkLst>
            <pc:docMk/>
            <pc:sldMk cId="3457335529" sldId="295"/>
            <ac:spMk id="67" creationId="{36B5B617-FFAE-B423-8348-69B086266BB6}"/>
          </ac:spMkLst>
        </pc:spChg>
        <pc:grpChg chg="mod">
          <ac:chgData name="Badri, Sreenivas" userId="0b43dccd-042e-4be0-871d-afa1d90d6a2e" providerId="ADAL" clId="{D9DAFD0C-9D6D-42E7-AA66-C3387695AB74}" dt="2024-07-25T11:00:52.717" v="23" actId="1035"/>
          <ac:grpSpMkLst>
            <pc:docMk/>
            <pc:sldMk cId="3457335529" sldId="295"/>
            <ac:grpSpMk id="8" creationId="{2AB532E5-4D0F-8784-9247-23C8E06D69CF}"/>
          </ac:grpSpMkLst>
        </pc:grpChg>
        <pc:grpChg chg="mod">
          <ac:chgData name="Badri, Sreenivas" userId="0b43dccd-042e-4be0-871d-afa1d90d6a2e" providerId="ADAL" clId="{D9DAFD0C-9D6D-42E7-AA66-C3387695AB74}" dt="2024-07-25T11:00:52.717" v="23" actId="1035"/>
          <ac:grpSpMkLst>
            <pc:docMk/>
            <pc:sldMk cId="3457335529" sldId="295"/>
            <ac:grpSpMk id="15" creationId="{564983D2-F12B-2AC4-7A94-CE14D3CE4497}"/>
          </ac:grpSpMkLst>
        </pc:grpChg>
        <pc:grpChg chg="mod">
          <ac:chgData name="Badri, Sreenivas" userId="0b43dccd-042e-4be0-871d-afa1d90d6a2e" providerId="ADAL" clId="{D9DAFD0C-9D6D-42E7-AA66-C3387695AB74}" dt="2024-07-25T11:00:52.717" v="23" actId="1035"/>
          <ac:grpSpMkLst>
            <pc:docMk/>
            <pc:sldMk cId="3457335529" sldId="295"/>
            <ac:grpSpMk id="16" creationId="{CD79AC3B-92AD-6A9A-E6EA-7BE0DD9C5EF6}"/>
          </ac:grpSpMkLst>
        </pc:grpChg>
        <pc:picChg chg="add mod">
          <ac:chgData name="Badri, Sreenivas" userId="0b43dccd-042e-4be0-871d-afa1d90d6a2e" providerId="ADAL" clId="{D9DAFD0C-9D6D-42E7-AA66-C3387695AB74}" dt="2024-07-25T11:01:24.889" v="31" actId="1076"/>
          <ac:picMkLst>
            <pc:docMk/>
            <pc:sldMk cId="3457335529" sldId="295"/>
            <ac:picMk id="3" creationId="{D6431C61-12D0-850E-6AE9-47EB2A66E8EE}"/>
          </ac:picMkLst>
        </pc:picChg>
        <pc:picChg chg="mod">
          <ac:chgData name="Badri, Sreenivas" userId="0b43dccd-042e-4be0-871d-afa1d90d6a2e" providerId="ADAL" clId="{D9DAFD0C-9D6D-42E7-AA66-C3387695AB74}" dt="2024-07-25T11:00:52.717" v="23" actId="1035"/>
          <ac:picMkLst>
            <pc:docMk/>
            <pc:sldMk cId="3457335529" sldId="295"/>
            <ac:picMk id="7" creationId="{3E5F5317-5EB0-FB93-56E6-F7431741D461}"/>
          </ac:picMkLst>
        </pc:picChg>
        <pc:picChg chg="mod">
          <ac:chgData name="Badri, Sreenivas" userId="0b43dccd-042e-4be0-871d-afa1d90d6a2e" providerId="ADAL" clId="{D9DAFD0C-9D6D-42E7-AA66-C3387695AB74}" dt="2024-07-25T11:00:52.717" v="23" actId="1035"/>
          <ac:picMkLst>
            <pc:docMk/>
            <pc:sldMk cId="3457335529" sldId="295"/>
            <ac:picMk id="10" creationId="{408A1F20-68A4-2905-370B-4979CA624042}"/>
          </ac:picMkLst>
        </pc:picChg>
        <pc:picChg chg="mod">
          <ac:chgData name="Badri, Sreenivas" userId="0b43dccd-042e-4be0-871d-afa1d90d6a2e" providerId="ADAL" clId="{D9DAFD0C-9D6D-42E7-AA66-C3387695AB74}" dt="2024-07-25T11:00:52.717" v="23" actId="1035"/>
          <ac:picMkLst>
            <pc:docMk/>
            <pc:sldMk cId="3457335529" sldId="295"/>
            <ac:picMk id="23" creationId="{F9FEBC48-544A-3379-25E9-B917E326A75D}"/>
          </ac:picMkLst>
        </pc:picChg>
        <pc:cxnChg chg="mod">
          <ac:chgData name="Badri, Sreenivas" userId="0b43dccd-042e-4be0-871d-afa1d90d6a2e" providerId="ADAL" clId="{D9DAFD0C-9D6D-42E7-AA66-C3387695AB74}" dt="2024-07-25T11:00:52.717" v="23" actId="1035"/>
          <ac:cxnSpMkLst>
            <pc:docMk/>
            <pc:sldMk cId="3457335529" sldId="295"/>
            <ac:cxnSpMk id="30" creationId="{AA6A5140-2459-DF5C-7CB0-99FB13FCB33C}"/>
          </ac:cxnSpMkLst>
        </pc:cxnChg>
        <pc:cxnChg chg="mod">
          <ac:chgData name="Badri, Sreenivas" userId="0b43dccd-042e-4be0-871d-afa1d90d6a2e" providerId="ADAL" clId="{D9DAFD0C-9D6D-42E7-AA66-C3387695AB74}" dt="2024-07-25T11:00:52.717" v="23" actId="1035"/>
          <ac:cxnSpMkLst>
            <pc:docMk/>
            <pc:sldMk cId="3457335529" sldId="295"/>
            <ac:cxnSpMk id="31" creationId="{5C6B8BDA-4166-84CA-48B2-BDB9D53D2CCA}"/>
          </ac:cxnSpMkLst>
        </pc:cxnChg>
        <pc:cxnChg chg="mod">
          <ac:chgData name="Badri, Sreenivas" userId="0b43dccd-042e-4be0-871d-afa1d90d6a2e" providerId="ADAL" clId="{D9DAFD0C-9D6D-42E7-AA66-C3387695AB74}" dt="2024-07-25T11:00:52.717" v="23" actId="1035"/>
          <ac:cxnSpMkLst>
            <pc:docMk/>
            <pc:sldMk cId="3457335529" sldId="295"/>
            <ac:cxnSpMk id="33" creationId="{CF72DBF1-4CC0-5DF3-EE39-5F31239BB9BD}"/>
          </ac:cxnSpMkLst>
        </pc:cxnChg>
        <pc:cxnChg chg="mod">
          <ac:chgData name="Badri, Sreenivas" userId="0b43dccd-042e-4be0-871d-afa1d90d6a2e" providerId="ADAL" clId="{D9DAFD0C-9D6D-42E7-AA66-C3387695AB74}" dt="2024-07-25T11:00:52.717" v="23" actId="1035"/>
          <ac:cxnSpMkLst>
            <pc:docMk/>
            <pc:sldMk cId="3457335529" sldId="295"/>
            <ac:cxnSpMk id="36" creationId="{7C8BF6AD-8A47-14EE-55C7-75C36A1892CC}"/>
          </ac:cxnSpMkLst>
        </pc:cxnChg>
        <pc:cxnChg chg="mod">
          <ac:chgData name="Badri, Sreenivas" userId="0b43dccd-042e-4be0-871d-afa1d90d6a2e" providerId="ADAL" clId="{D9DAFD0C-9D6D-42E7-AA66-C3387695AB74}" dt="2024-07-25T11:00:52.717" v="23" actId="1035"/>
          <ac:cxnSpMkLst>
            <pc:docMk/>
            <pc:sldMk cId="3457335529" sldId="295"/>
            <ac:cxnSpMk id="42" creationId="{09C80A22-1ADA-23C6-6358-7083DC642C68}"/>
          </ac:cxnSpMkLst>
        </pc:cxnChg>
        <pc:cxnChg chg="mod">
          <ac:chgData name="Badri, Sreenivas" userId="0b43dccd-042e-4be0-871d-afa1d90d6a2e" providerId="ADAL" clId="{D9DAFD0C-9D6D-42E7-AA66-C3387695AB74}" dt="2024-07-25T11:00:52.717" v="23" actId="1035"/>
          <ac:cxnSpMkLst>
            <pc:docMk/>
            <pc:sldMk cId="3457335529" sldId="295"/>
            <ac:cxnSpMk id="44" creationId="{882C4393-2AAA-9D38-C957-2460104BFF50}"/>
          </ac:cxnSpMkLst>
        </pc:cxnChg>
        <pc:cxnChg chg="mod">
          <ac:chgData name="Badri, Sreenivas" userId="0b43dccd-042e-4be0-871d-afa1d90d6a2e" providerId="ADAL" clId="{D9DAFD0C-9D6D-42E7-AA66-C3387695AB74}" dt="2024-07-25T11:00:52.717" v="23" actId="1035"/>
          <ac:cxnSpMkLst>
            <pc:docMk/>
            <pc:sldMk cId="3457335529" sldId="295"/>
            <ac:cxnSpMk id="65" creationId="{148AFACE-EEC2-6BC6-9DBF-B2900E1F3599}"/>
          </ac:cxnSpMkLst>
        </pc:cxnChg>
      </pc:sldChg>
      <pc:sldChg chg="modSp mod">
        <pc:chgData name="Badri, Sreenivas" userId="0b43dccd-042e-4be0-871d-afa1d90d6a2e" providerId="ADAL" clId="{D9DAFD0C-9D6D-42E7-AA66-C3387695AB74}" dt="2024-07-25T10:48:36.706" v="10" actId="5793"/>
        <pc:sldMkLst>
          <pc:docMk/>
          <pc:sldMk cId="22125378" sldId="320"/>
        </pc:sldMkLst>
        <pc:spChg chg="mod">
          <ac:chgData name="Badri, Sreenivas" userId="0b43dccd-042e-4be0-871d-afa1d90d6a2e" providerId="ADAL" clId="{D9DAFD0C-9D6D-42E7-AA66-C3387695AB74}" dt="2024-07-25T10:48:36.706" v="10" actId="5793"/>
          <ac:spMkLst>
            <pc:docMk/>
            <pc:sldMk cId="22125378" sldId="320"/>
            <ac:spMk id="6" creationId="{C85F7667-7B56-2E0F-9C8E-665780EA39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r>
              <a:rPr lang="en-US" sz="2400" b="1" dirty="0"/>
              <a:t> </a:t>
            </a:r>
          </a:p>
          <a:p>
            <a:r>
              <a:rPr lang="en-US" dirty="0"/>
              <a:t>Andy Adams</a:t>
            </a:r>
          </a:p>
          <a:p>
            <a:endParaRPr lang="en-US" dirty="0"/>
          </a:p>
          <a:p>
            <a:r>
              <a:rPr lang="en-US" dirty="0"/>
              <a:t>July 25,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go live July 25</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2024.  New ESR data can be entered as single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Data conversion timelines in RIOO</a:t>
            </a:r>
          </a:p>
          <a:p>
            <a:pPr lvl="2">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8/6/2024  - ERCOT will send an RFI to gather additional information.  </a:t>
            </a:r>
          </a:p>
          <a:p>
            <a:pPr lvl="2">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9/16/2024 - Responses will be due back via DocuSign </a:t>
            </a:r>
          </a:p>
          <a:p>
            <a:pPr lvl="2">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9/26/2024 - ERCOT will convert Combo model ESRs to Single model ESRs using existing data and data from RFI in RIOO-RS.</a:t>
            </a:r>
          </a:p>
          <a:p>
            <a:pPr lvl="2">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Combo model data still in the planning phase in RIOO-IS will be converted to single model after it gradates to RIOO-RS on the production load date.</a:t>
            </a: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ERCOT is developing a process to convert current combo model data to single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ERCOT will initiate request for information (RFI) to gather single model data not gathered in the existing combo model.  It will be used in the process to convert combo to single model ESR. </a:t>
            </a:r>
          </a:p>
          <a:p>
            <a:pPr lvl="2">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2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40690-F9E1-15D1-A697-0883D98409F7}"/>
              </a:ext>
            </a:extLst>
          </p:cNvPr>
          <p:cNvSpPr>
            <a:spLocks noGrp="1"/>
          </p:cNvSpPr>
          <p:nvPr>
            <p:ph type="title"/>
          </p:nvPr>
        </p:nvSpPr>
        <p:spPr/>
        <p:txBody>
          <a:bodyPr/>
          <a:lstStyle/>
          <a:p>
            <a:r>
              <a:rPr lang="en-US" dirty="0"/>
              <a:t>Parallel ESR Telemetry Prior to RTC+B Go-Live</a:t>
            </a:r>
          </a:p>
        </p:txBody>
      </p:sp>
      <p:sp>
        <p:nvSpPr>
          <p:cNvPr id="4" name="Slide Number Placeholder 3">
            <a:extLst>
              <a:ext uri="{FF2B5EF4-FFF2-40B4-BE49-F238E27FC236}">
                <a16:creationId xmlns:a16="http://schemas.microsoft.com/office/drawing/2014/main" id="{B19EC75F-E455-BE47-E880-2828BD2C745D}"/>
              </a:ext>
            </a:extLst>
          </p:cNvPr>
          <p:cNvSpPr>
            <a:spLocks noGrp="1"/>
          </p:cNvSpPr>
          <p:nvPr>
            <p:ph type="sldNum" sz="quarter" idx="4"/>
          </p:nvPr>
        </p:nvSpPr>
        <p:spPr/>
        <p:txBody>
          <a:bodyPr/>
          <a:lstStyle/>
          <a:p>
            <a:fld id="{1D93BD3E-1E9A-4970-A6F7-E7AC52762E0C}" type="slidenum">
              <a:rPr lang="en-US" smtClean="0"/>
              <a:pPr/>
              <a:t>3</a:t>
            </a:fld>
            <a:endParaRPr lang="en-US"/>
          </a:p>
        </p:txBody>
      </p:sp>
      <p:grpSp>
        <p:nvGrpSpPr>
          <p:cNvPr id="15" name="Group 14">
            <a:extLst>
              <a:ext uri="{FF2B5EF4-FFF2-40B4-BE49-F238E27FC236}">
                <a16:creationId xmlns:a16="http://schemas.microsoft.com/office/drawing/2014/main" id="{564983D2-F12B-2AC4-7A94-CE14D3CE4497}"/>
              </a:ext>
            </a:extLst>
          </p:cNvPr>
          <p:cNvGrpSpPr/>
          <p:nvPr/>
        </p:nvGrpSpPr>
        <p:grpSpPr>
          <a:xfrm>
            <a:off x="757871" y="2441123"/>
            <a:ext cx="914400" cy="1714228"/>
            <a:chOff x="7086600" y="1054453"/>
            <a:chExt cx="1219200" cy="2222147"/>
          </a:xfrm>
        </p:grpSpPr>
        <p:sp>
          <p:nvSpPr>
            <p:cNvPr id="9" name="Rectangle 8">
              <a:extLst>
                <a:ext uri="{FF2B5EF4-FFF2-40B4-BE49-F238E27FC236}">
                  <a16:creationId xmlns:a16="http://schemas.microsoft.com/office/drawing/2014/main" id="{8BF3B1C0-21B6-5619-0239-1913AF89506E}"/>
                </a:ext>
              </a:extLst>
            </p:cNvPr>
            <p:cNvSpPr/>
            <p:nvPr/>
          </p:nvSpPr>
          <p:spPr>
            <a:xfrm>
              <a:off x="7086600" y="1066800"/>
              <a:ext cx="1219200" cy="2209800"/>
            </a:xfrm>
            <a:prstGeom prst="rect">
              <a:avLst/>
            </a:prstGeom>
            <a:solidFill>
              <a:schemeClr val="bg2">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a:extLst>
                <a:ext uri="{FF2B5EF4-FFF2-40B4-BE49-F238E27FC236}">
                  <a16:creationId xmlns:a16="http://schemas.microsoft.com/office/drawing/2014/main" id="{3A1427D4-211A-433F-7604-77D8EB2A413C}"/>
                </a:ext>
              </a:extLst>
            </p:cNvPr>
            <p:cNvSpPr txBox="1"/>
            <p:nvPr/>
          </p:nvSpPr>
          <p:spPr>
            <a:xfrm>
              <a:off x="7162800" y="1054453"/>
              <a:ext cx="1066800" cy="418918"/>
            </a:xfrm>
            <a:prstGeom prst="rect">
              <a:avLst/>
            </a:prstGeom>
            <a:noFill/>
          </p:spPr>
          <p:txBody>
            <a:bodyPr wrap="square" rtlCol="0">
              <a:spAutoFit/>
            </a:bodyPr>
            <a:lstStyle/>
            <a:p>
              <a:pPr algn="ctr"/>
              <a:r>
                <a:rPr lang="en-US" sz="1500" dirty="0"/>
                <a:t>Model</a:t>
              </a:r>
            </a:p>
          </p:txBody>
        </p:sp>
      </p:grpSp>
      <p:grpSp>
        <p:nvGrpSpPr>
          <p:cNvPr id="16" name="Group 15">
            <a:extLst>
              <a:ext uri="{FF2B5EF4-FFF2-40B4-BE49-F238E27FC236}">
                <a16:creationId xmlns:a16="http://schemas.microsoft.com/office/drawing/2014/main" id="{CD79AC3B-92AD-6A9A-E6EA-7BE0DD9C5EF6}"/>
              </a:ext>
            </a:extLst>
          </p:cNvPr>
          <p:cNvGrpSpPr/>
          <p:nvPr/>
        </p:nvGrpSpPr>
        <p:grpSpPr>
          <a:xfrm>
            <a:off x="2363940" y="1600200"/>
            <a:ext cx="1143000" cy="1721759"/>
            <a:chOff x="9286758" y="1069074"/>
            <a:chExt cx="1524000" cy="2231910"/>
          </a:xfrm>
        </p:grpSpPr>
        <p:sp>
          <p:nvSpPr>
            <p:cNvPr id="12" name="Rectangle 11">
              <a:extLst>
                <a:ext uri="{FF2B5EF4-FFF2-40B4-BE49-F238E27FC236}">
                  <a16:creationId xmlns:a16="http://schemas.microsoft.com/office/drawing/2014/main" id="{5718E8F3-7DFB-4E9F-BA2C-E9F414074813}"/>
                </a:ext>
              </a:extLst>
            </p:cNvPr>
            <p:cNvSpPr/>
            <p:nvPr/>
          </p:nvSpPr>
          <p:spPr>
            <a:xfrm>
              <a:off x="9433560" y="1091184"/>
              <a:ext cx="1219200" cy="2209800"/>
            </a:xfrm>
            <a:prstGeom prst="rect">
              <a:avLst/>
            </a:prstGeom>
            <a:solidFill>
              <a:schemeClr val="bg2">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Content Placeholder 5">
              <a:extLst>
                <a:ext uri="{FF2B5EF4-FFF2-40B4-BE49-F238E27FC236}">
                  <a16:creationId xmlns:a16="http://schemas.microsoft.com/office/drawing/2014/main" id="{1CFC8AF3-C64E-140B-5CED-F90BD3BBDCAA}"/>
                </a:ext>
              </a:extLst>
            </p:cNvPr>
            <p:cNvPicPr>
              <a:picLocks noChangeAspect="1"/>
            </p:cNvPicPr>
            <p:nvPr/>
          </p:nvPicPr>
          <p:blipFill>
            <a:blip r:embed="rId2"/>
            <a:stretch>
              <a:fillRect/>
            </a:stretch>
          </p:blipFill>
          <p:spPr>
            <a:xfrm>
              <a:off x="9724986" y="1697451"/>
              <a:ext cx="647544" cy="1533985"/>
            </a:xfrm>
            <a:prstGeom prst="rect">
              <a:avLst/>
            </a:prstGeom>
          </p:spPr>
        </p:pic>
        <p:sp>
          <p:nvSpPr>
            <p:cNvPr id="14" name="TextBox 13">
              <a:extLst>
                <a:ext uri="{FF2B5EF4-FFF2-40B4-BE49-F238E27FC236}">
                  <a16:creationId xmlns:a16="http://schemas.microsoft.com/office/drawing/2014/main" id="{851755D6-5F7B-B76A-5EDF-D9F9AA358CFA}"/>
                </a:ext>
              </a:extLst>
            </p:cNvPr>
            <p:cNvSpPr txBox="1"/>
            <p:nvPr/>
          </p:nvSpPr>
          <p:spPr>
            <a:xfrm>
              <a:off x="9286758" y="1069074"/>
              <a:ext cx="1524000" cy="658299"/>
            </a:xfrm>
            <a:prstGeom prst="rect">
              <a:avLst/>
            </a:prstGeom>
            <a:noFill/>
          </p:spPr>
          <p:txBody>
            <a:bodyPr wrap="square" rtlCol="0">
              <a:spAutoFit/>
            </a:bodyPr>
            <a:lstStyle/>
            <a:p>
              <a:pPr algn="ctr"/>
              <a:r>
                <a:rPr lang="en-US" sz="1350" u="sng" dirty="0"/>
                <a:t>Current</a:t>
              </a:r>
            </a:p>
            <a:p>
              <a:pPr algn="ctr"/>
              <a:r>
                <a:rPr lang="en-US" sz="1350" dirty="0"/>
                <a:t>EMS/MMS</a:t>
              </a:r>
            </a:p>
          </p:txBody>
        </p:sp>
      </p:grpSp>
      <p:sp>
        <p:nvSpPr>
          <p:cNvPr id="40" name="Content Placeholder 2">
            <a:extLst>
              <a:ext uri="{FF2B5EF4-FFF2-40B4-BE49-F238E27FC236}">
                <a16:creationId xmlns:a16="http://schemas.microsoft.com/office/drawing/2014/main" id="{5DABD1A4-348A-5AEB-A592-9874C0DE3187}"/>
              </a:ext>
            </a:extLst>
          </p:cNvPr>
          <p:cNvSpPr>
            <a:spLocks noGrp="1"/>
          </p:cNvSpPr>
          <p:nvPr>
            <p:ph idx="1"/>
          </p:nvPr>
        </p:nvSpPr>
        <p:spPr>
          <a:xfrm>
            <a:off x="90314" y="776298"/>
            <a:ext cx="8858250" cy="872030"/>
          </a:xfrm>
        </p:spPr>
        <p:txBody>
          <a:bodyPr/>
          <a:lstStyle/>
          <a:p>
            <a:pPr marL="0" indent="0" algn="ctr">
              <a:buNone/>
            </a:pPr>
            <a:r>
              <a:rPr lang="en-US" sz="1800" dirty="0"/>
              <a:t>To support testing and ensure readiness, parallel telemetry for combo-model and single-model representations of ESRs will be required prior to RTC+B go-live.</a:t>
            </a:r>
          </a:p>
        </p:txBody>
      </p:sp>
      <p:sp>
        <p:nvSpPr>
          <p:cNvPr id="56" name="TextBox 55">
            <a:extLst>
              <a:ext uri="{FF2B5EF4-FFF2-40B4-BE49-F238E27FC236}">
                <a16:creationId xmlns:a16="http://schemas.microsoft.com/office/drawing/2014/main" id="{1BECDD3F-0145-78BC-52EA-EC5060493ADF}"/>
              </a:ext>
            </a:extLst>
          </p:cNvPr>
          <p:cNvSpPr txBox="1"/>
          <p:nvPr/>
        </p:nvSpPr>
        <p:spPr>
          <a:xfrm>
            <a:off x="6304644" y="2451263"/>
            <a:ext cx="2674444" cy="1338828"/>
          </a:xfrm>
          <a:prstGeom prst="rect">
            <a:avLst/>
          </a:prstGeom>
          <a:noFill/>
        </p:spPr>
        <p:txBody>
          <a:bodyPr wrap="square" rtlCol="0">
            <a:spAutoFit/>
          </a:bodyPr>
          <a:lstStyle/>
          <a:p>
            <a:pPr algn="ctr"/>
            <a:r>
              <a:rPr lang="en-US" sz="1350" i="1" dirty="0"/>
              <a:t>To support this new telemetry, </a:t>
            </a:r>
            <a:r>
              <a:rPr lang="en-US" sz="1350" i="1" u="sng" dirty="0"/>
              <a:t>QSEs will need the ESR name </a:t>
            </a:r>
            <a:r>
              <a:rPr lang="en-US" sz="1350" i="1" dirty="0"/>
              <a:t>provided in the prepopulated Excel file (or entered into RIOO when completing the interconnection request)</a:t>
            </a:r>
          </a:p>
        </p:txBody>
      </p:sp>
      <p:cxnSp>
        <p:nvCxnSpPr>
          <p:cNvPr id="31" name="Straight Arrow Connector 30">
            <a:extLst>
              <a:ext uri="{FF2B5EF4-FFF2-40B4-BE49-F238E27FC236}">
                <a16:creationId xmlns:a16="http://schemas.microsoft.com/office/drawing/2014/main" id="{5C6B8BDA-4166-84CA-48B2-BDB9D53D2CCA}"/>
              </a:ext>
            </a:extLst>
          </p:cNvPr>
          <p:cNvCxnSpPr>
            <a:cxnSpLocks/>
          </p:cNvCxnSpPr>
          <p:nvPr/>
        </p:nvCxnSpPr>
        <p:spPr>
          <a:xfrm flipV="1">
            <a:off x="1443792" y="2451858"/>
            <a:ext cx="1293140" cy="53376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F72DBF1-4CC0-5DF3-EE39-5F31239BB9BD}"/>
              </a:ext>
            </a:extLst>
          </p:cNvPr>
          <p:cNvCxnSpPr>
            <a:cxnSpLocks/>
          </p:cNvCxnSpPr>
          <p:nvPr/>
        </p:nvCxnSpPr>
        <p:spPr>
          <a:xfrm flipV="1">
            <a:off x="1470683" y="2985624"/>
            <a:ext cx="1151235" cy="48218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36B5B617-FFAE-B423-8348-69B086266BB6}"/>
              </a:ext>
            </a:extLst>
          </p:cNvPr>
          <p:cNvSpPr txBox="1"/>
          <p:nvPr/>
        </p:nvSpPr>
        <p:spPr>
          <a:xfrm>
            <a:off x="3739669" y="4310849"/>
            <a:ext cx="2004679" cy="738664"/>
          </a:xfrm>
          <a:prstGeom prst="rect">
            <a:avLst/>
          </a:prstGeom>
          <a:noFill/>
        </p:spPr>
        <p:txBody>
          <a:bodyPr wrap="square" rtlCol="0">
            <a:spAutoFit/>
          </a:bodyPr>
          <a:lstStyle/>
          <a:p>
            <a:pPr algn="ctr"/>
            <a:r>
              <a:rPr lang="en-US" sz="1050" i="1" dirty="0">
                <a:solidFill>
                  <a:srgbClr val="FF0000"/>
                </a:solidFill>
              </a:rPr>
              <a:t>Single-model telemetry, including those needed for RTC+B, will be required prior to RTC+B go-live</a:t>
            </a:r>
          </a:p>
        </p:txBody>
      </p:sp>
      <p:pic>
        <p:nvPicPr>
          <p:cNvPr id="7" name="Picture 6">
            <a:extLst>
              <a:ext uri="{FF2B5EF4-FFF2-40B4-BE49-F238E27FC236}">
                <a16:creationId xmlns:a16="http://schemas.microsoft.com/office/drawing/2014/main" id="{3E5F5317-5EB0-FB93-56E6-F7431741D461}"/>
              </a:ext>
            </a:extLst>
          </p:cNvPr>
          <p:cNvPicPr>
            <a:picLocks noChangeAspect="1"/>
          </p:cNvPicPr>
          <p:nvPr/>
        </p:nvPicPr>
        <p:blipFill>
          <a:blip r:embed="rId3"/>
          <a:stretch>
            <a:fillRect/>
          </a:stretch>
        </p:blipFill>
        <p:spPr>
          <a:xfrm>
            <a:off x="987184" y="2657347"/>
            <a:ext cx="449771" cy="1101479"/>
          </a:xfrm>
          <a:prstGeom prst="rect">
            <a:avLst/>
          </a:prstGeom>
        </p:spPr>
      </p:pic>
      <p:pic>
        <p:nvPicPr>
          <p:cNvPr id="10" name="Picture 9">
            <a:extLst>
              <a:ext uri="{FF2B5EF4-FFF2-40B4-BE49-F238E27FC236}">
                <a16:creationId xmlns:a16="http://schemas.microsoft.com/office/drawing/2014/main" id="{408A1F20-68A4-2905-370B-4979CA624042}"/>
              </a:ext>
            </a:extLst>
          </p:cNvPr>
          <p:cNvPicPr>
            <a:picLocks noChangeAspect="1"/>
          </p:cNvPicPr>
          <p:nvPr/>
        </p:nvPicPr>
        <p:blipFill>
          <a:blip r:embed="rId4"/>
          <a:stretch>
            <a:fillRect/>
          </a:stretch>
        </p:blipFill>
        <p:spPr>
          <a:xfrm>
            <a:off x="990391" y="3668942"/>
            <a:ext cx="443358" cy="470503"/>
          </a:xfrm>
          <a:prstGeom prst="rect">
            <a:avLst/>
          </a:prstGeom>
        </p:spPr>
      </p:pic>
      <p:grpSp>
        <p:nvGrpSpPr>
          <p:cNvPr id="8" name="Group 7">
            <a:extLst>
              <a:ext uri="{FF2B5EF4-FFF2-40B4-BE49-F238E27FC236}">
                <a16:creationId xmlns:a16="http://schemas.microsoft.com/office/drawing/2014/main" id="{2AB532E5-4D0F-8784-9247-23C8E06D69CF}"/>
              </a:ext>
            </a:extLst>
          </p:cNvPr>
          <p:cNvGrpSpPr/>
          <p:nvPr/>
        </p:nvGrpSpPr>
        <p:grpSpPr>
          <a:xfrm>
            <a:off x="2359742" y="3477607"/>
            <a:ext cx="1143000" cy="1543051"/>
            <a:chOff x="9296400" y="1091184"/>
            <a:chExt cx="1524000" cy="2209800"/>
          </a:xfrm>
        </p:grpSpPr>
        <p:sp>
          <p:nvSpPr>
            <p:cNvPr id="17" name="Rectangle 16">
              <a:extLst>
                <a:ext uri="{FF2B5EF4-FFF2-40B4-BE49-F238E27FC236}">
                  <a16:creationId xmlns:a16="http://schemas.microsoft.com/office/drawing/2014/main" id="{AE936A51-3C76-132A-287D-43B249100B2F}"/>
                </a:ext>
              </a:extLst>
            </p:cNvPr>
            <p:cNvSpPr/>
            <p:nvPr/>
          </p:nvSpPr>
          <p:spPr>
            <a:xfrm>
              <a:off x="9433560" y="1091184"/>
              <a:ext cx="1219200" cy="2209800"/>
            </a:xfrm>
            <a:prstGeom prst="rect">
              <a:avLst/>
            </a:prstGeom>
            <a:solidFill>
              <a:schemeClr val="bg2">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TextBox 17">
              <a:extLst>
                <a:ext uri="{FF2B5EF4-FFF2-40B4-BE49-F238E27FC236}">
                  <a16:creationId xmlns:a16="http://schemas.microsoft.com/office/drawing/2014/main" id="{F2D61398-8A57-830E-96BD-4925D1B75319}"/>
                </a:ext>
              </a:extLst>
            </p:cNvPr>
            <p:cNvSpPr txBox="1"/>
            <p:nvPr/>
          </p:nvSpPr>
          <p:spPr>
            <a:xfrm>
              <a:off x="9296400" y="1151322"/>
              <a:ext cx="1524000" cy="727264"/>
            </a:xfrm>
            <a:prstGeom prst="rect">
              <a:avLst/>
            </a:prstGeom>
            <a:noFill/>
          </p:spPr>
          <p:txBody>
            <a:bodyPr wrap="square" rtlCol="0">
              <a:spAutoFit/>
            </a:bodyPr>
            <a:lstStyle/>
            <a:p>
              <a:pPr algn="ctr"/>
              <a:r>
                <a:rPr lang="en-US" sz="1350" u="sng" dirty="0"/>
                <a:t>RTC+B</a:t>
              </a:r>
            </a:p>
            <a:p>
              <a:pPr algn="ctr"/>
              <a:r>
                <a:rPr lang="en-US" sz="1350" dirty="0"/>
                <a:t>EMS/MMS</a:t>
              </a:r>
            </a:p>
          </p:txBody>
        </p:sp>
      </p:grpSp>
      <p:pic>
        <p:nvPicPr>
          <p:cNvPr id="23" name="Picture 22">
            <a:extLst>
              <a:ext uri="{FF2B5EF4-FFF2-40B4-BE49-F238E27FC236}">
                <a16:creationId xmlns:a16="http://schemas.microsoft.com/office/drawing/2014/main" id="{F9FEBC48-544A-3379-25E9-B917E326A75D}"/>
              </a:ext>
            </a:extLst>
          </p:cNvPr>
          <p:cNvPicPr>
            <a:picLocks noChangeAspect="1"/>
          </p:cNvPicPr>
          <p:nvPr/>
        </p:nvPicPr>
        <p:blipFill>
          <a:blip r:embed="rId5"/>
          <a:stretch>
            <a:fillRect/>
          </a:stretch>
        </p:blipFill>
        <p:spPr>
          <a:xfrm>
            <a:off x="2676983" y="4104860"/>
            <a:ext cx="485658" cy="671069"/>
          </a:xfrm>
          <a:prstGeom prst="rect">
            <a:avLst/>
          </a:prstGeom>
        </p:spPr>
      </p:pic>
      <p:cxnSp>
        <p:nvCxnSpPr>
          <p:cNvPr id="30" name="Straight Arrow Connector 29">
            <a:extLst>
              <a:ext uri="{FF2B5EF4-FFF2-40B4-BE49-F238E27FC236}">
                <a16:creationId xmlns:a16="http://schemas.microsoft.com/office/drawing/2014/main" id="{AA6A5140-2459-DF5C-7CB0-99FB13FCB33C}"/>
              </a:ext>
            </a:extLst>
          </p:cNvPr>
          <p:cNvCxnSpPr>
            <a:cxnSpLocks/>
          </p:cNvCxnSpPr>
          <p:nvPr/>
        </p:nvCxnSpPr>
        <p:spPr>
          <a:xfrm>
            <a:off x="1470683" y="3975938"/>
            <a:ext cx="1136828" cy="39929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Cloud 33">
            <a:extLst>
              <a:ext uri="{FF2B5EF4-FFF2-40B4-BE49-F238E27FC236}">
                <a16:creationId xmlns:a16="http://schemas.microsoft.com/office/drawing/2014/main" id="{DA00B580-A30F-444C-F670-2614A2DDB7A7}"/>
              </a:ext>
            </a:extLst>
          </p:cNvPr>
          <p:cNvSpPr/>
          <p:nvPr/>
        </p:nvSpPr>
        <p:spPr>
          <a:xfrm>
            <a:off x="4312910" y="2636158"/>
            <a:ext cx="1943100" cy="1371600"/>
          </a:xfrm>
          <a:prstGeom prst="cloud">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50" dirty="0"/>
              <a:t>Telemetry from QSE</a:t>
            </a:r>
          </a:p>
        </p:txBody>
      </p:sp>
      <p:cxnSp>
        <p:nvCxnSpPr>
          <p:cNvPr id="36" name="Straight Arrow Connector 35">
            <a:extLst>
              <a:ext uri="{FF2B5EF4-FFF2-40B4-BE49-F238E27FC236}">
                <a16:creationId xmlns:a16="http://schemas.microsoft.com/office/drawing/2014/main" id="{7C8BF6AD-8A47-14EE-55C7-75C36A1892CC}"/>
              </a:ext>
            </a:extLst>
          </p:cNvPr>
          <p:cNvCxnSpPr>
            <a:cxnSpLocks/>
          </p:cNvCxnSpPr>
          <p:nvPr/>
        </p:nvCxnSpPr>
        <p:spPr>
          <a:xfrm flipH="1" flipV="1">
            <a:off x="3093966" y="2469607"/>
            <a:ext cx="1448906" cy="6668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09C80A22-1ADA-23C6-6358-7083DC642C68}"/>
              </a:ext>
            </a:extLst>
          </p:cNvPr>
          <p:cNvCxnSpPr>
            <a:cxnSpLocks/>
          </p:cNvCxnSpPr>
          <p:nvPr/>
        </p:nvCxnSpPr>
        <p:spPr>
          <a:xfrm flipH="1" flipV="1">
            <a:off x="3183373" y="2985623"/>
            <a:ext cx="1491615" cy="34117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882C4393-2AAA-9D38-C957-2460104BFF50}"/>
              </a:ext>
            </a:extLst>
          </p:cNvPr>
          <p:cNvCxnSpPr>
            <a:cxnSpLocks/>
          </p:cNvCxnSpPr>
          <p:nvPr/>
        </p:nvCxnSpPr>
        <p:spPr>
          <a:xfrm flipH="1">
            <a:off x="3183373" y="3706618"/>
            <a:ext cx="1243838" cy="66861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37D7D5B-3E92-DB16-5471-E8BB02EF84D2}"/>
              </a:ext>
            </a:extLst>
          </p:cNvPr>
          <p:cNvSpPr txBox="1"/>
          <p:nvPr/>
        </p:nvSpPr>
        <p:spPr>
          <a:xfrm rot="1520815">
            <a:off x="3564926" y="2574862"/>
            <a:ext cx="685800" cy="276999"/>
          </a:xfrm>
          <a:prstGeom prst="rect">
            <a:avLst/>
          </a:prstGeom>
          <a:noFill/>
        </p:spPr>
        <p:txBody>
          <a:bodyPr wrap="square" rtlCol="0">
            <a:spAutoFit/>
          </a:bodyPr>
          <a:lstStyle/>
          <a:p>
            <a:pPr algn="ctr"/>
            <a:r>
              <a:rPr lang="en-US" sz="1200" dirty="0">
                <a:solidFill>
                  <a:schemeClr val="accent1"/>
                </a:solidFill>
              </a:rPr>
              <a:t>UNIT1</a:t>
            </a:r>
          </a:p>
        </p:txBody>
      </p:sp>
      <p:sp>
        <p:nvSpPr>
          <p:cNvPr id="59" name="TextBox 58">
            <a:extLst>
              <a:ext uri="{FF2B5EF4-FFF2-40B4-BE49-F238E27FC236}">
                <a16:creationId xmlns:a16="http://schemas.microsoft.com/office/drawing/2014/main" id="{E90C8AA0-796A-74CE-C1C2-11288EA2DB97}"/>
              </a:ext>
            </a:extLst>
          </p:cNvPr>
          <p:cNvSpPr txBox="1"/>
          <p:nvPr/>
        </p:nvSpPr>
        <p:spPr>
          <a:xfrm rot="741862">
            <a:off x="3475382" y="3090688"/>
            <a:ext cx="685800" cy="276999"/>
          </a:xfrm>
          <a:prstGeom prst="rect">
            <a:avLst/>
          </a:prstGeom>
          <a:noFill/>
        </p:spPr>
        <p:txBody>
          <a:bodyPr wrap="square" rtlCol="0">
            <a:spAutoFit/>
          </a:bodyPr>
          <a:lstStyle/>
          <a:p>
            <a:pPr algn="ctr"/>
            <a:r>
              <a:rPr lang="en-US" sz="1200" dirty="0">
                <a:solidFill>
                  <a:schemeClr val="accent1"/>
                </a:solidFill>
              </a:rPr>
              <a:t>CLR1</a:t>
            </a:r>
          </a:p>
        </p:txBody>
      </p:sp>
      <p:sp>
        <p:nvSpPr>
          <p:cNvPr id="61" name="TextBox 60">
            <a:extLst>
              <a:ext uri="{FF2B5EF4-FFF2-40B4-BE49-F238E27FC236}">
                <a16:creationId xmlns:a16="http://schemas.microsoft.com/office/drawing/2014/main" id="{74AA98B1-8804-645D-5C57-91D41479F1E9}"/>
              </a:ext>
            </a:extLst>
          </p:cNvPr>
          <p:cNvSpPr txBox="1"/>
          <p:nvPr/>
        </p:nvSpPr>
        <p:spPr>
          <a:xfrm rot="19897124">
            <a:off x="3652284" y="3920303"/>
            <a:ext cx="685800" cy="276999"/>
          </a:xfrm>
          <a:prstGeom prst="rect">
            <a:avLst/>
          </a:prstGeom>
          <a:noFill/>
        </p:spPr>
        <p:txBody>
          <a:bodyPr wrap="square" rtlCol="0">
            <a:spAutoFit/>
          </a:bodyPr>
          <a:lstStyle/>
          <a:p>
            <a:pPr algn="ctr"/>
            <a:r>
              <a:rPr lang="en-US" sz="1200" dirty="0">
                <a:solidFill>
                  <a:srgbClr val="FF0000"/>
                </a:solidFill>
              </a:rPr>
              <a:t>ESR1</a:t>
            </a:r>
          </a:p>
        </p:txBody>
      </p:sp>
      <p:cxnSp>
        <p:nvCxnSpPr>
          <p:cNvPr id="65" name="Straight Connector 64">
            <a:extLst>
              <a:ext uri="{FF2B5EF4-FFF2-40B4-BE49-F238E27FC236}">
                <a16:creationId xmlns:a16="http://schemas.microsoft.com/office/drawing/2014/main" id="{148AFACE-EEC2-6BC6-9DBF-B2900E1F3599}"/>
              </a:ext>
            </a:extLst>
          </p:cNvPr>
          <p:cNvCxnSpPr>
            <a:cxnSpLocks/>
            <a:stCxn id="61" idx="3"/>
            <a:endCxn id="67" idx="0"/>
          </p:cNvCxnSpPr>
          <p:nvPr/>
        </p:nvCxnSpPr>
        <p:spPr>
          <a:xfrm>
            <a:off x="4296869" y="3895810"/>
            <a:ext cx="445140" cy="415039"/>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D6431C61-12D0-850E-6AE9-47EB2A66E8EE}"/>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039097" y="5257800"/>
            <a:ext cx="6595628" cy="1232264"/>
          </a:xfrm>
          <a:prstGeom prst="rect">
            <a:avLst/>
          </a:prstGeom>
          <a:ln>
            <a:solidFill>
              <a:srgbClr val="00AEC7"/>
            </a:solidFill>
          </a:ln>
        </p:spPr>
      </p:pic>
      <p:sp>
        <p:nvSpPr>
          <p:cNvPr id="5" name="Content Placeholder 2">
            <a:extLst>
              <a:ext uri="{FF2B5EF4-FFF2-40B4-BE49-F238E27FC236}">
                <a16:creationId xmlns:a16="http://schemas.microsoft.com/office/drawing/2014/main" id="{ADBADC0F-2AB5-B337-DEB5-3DE0DCED17F0}"/>
              </a:ext>
            </a:extLst>
          </p:cNvPr>
          <p:cNvSpPr txBox="1">
            <a:spLocks/>
          </p:cNvSpPr>
          <p:nvPr/>
        </p:nvSpPr>
        <p:spPr>
          <a:xfrm>
            <a:off x="-255832" y="5607154"/>
            <a:ext cx="2346194" cy="87203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t>Excel Template:</a:t>
            </a:r>
          </a:p>
        </p:txBody>
      </p:sp>
    </p:spTree>
    <p:extLst>
      <p:ext uri="{BB962C8B-B14F-4D97-AF65-F5344CB8AC3E}">
        <p14:creationId xmlns:p14="http://schemas.microsoft.com/office/powerpoint/2010/main" val="345733552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2715</TotalTime>
  <Words>288</Words>
  <Application>Microsoft Office PowerPoint</Application>
  <PresentationFormat>On-screen Show (4:3)</PresentationFormat>
  <Paragraphs>32</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Wingdings</vt:lpstr>
      <vt:lpstr>1_Custom Design</vt:lpstr>
      <vt:lpstr>Office Theme</vt:lpstr>
      <vt:lpstr>PowerPoint Presentation</vt:lpstr>
      <vt:lpstr>ESR (Energy Storage Resource) - RIOO</vt:lpstr>
      <vt:lpstr>Parallel ESR Telemetry Prior to RTC+B Go-Live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65</cp:revision>
  <cp:lastPrinted>2016-01-21T20:53:15Z</cp:lastPrinted>
  <dcterms:created xsi:type="dcterms:W3CDTF">2016-01-21T15:20:31Z</dcterms:created>
  <dcterms:modified xsi:type="dcterms:W3CDTF">2024-07-25T11:02:24Z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