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69" r:id="rId3"/>
    <p:sldId id="276" r:id="rId4"/>
    <p:sldId id="277" r:id="rId5"/>
    <p:sldId id="275"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62" d="100"/>
          <a:sy n="162" d="100"/>
        </p:scale>
        <p:origin x="18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7/25/2024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2426"/>
            <a:ext cx="9144000" cy="2034229"/>
          </a:xfrm>
        </p:spPr>
        <p:txBody>
          <a:bodyPr/>
          <a:lstStyle/>
          <a:p>
            <a:r>
              <a:rPr lang="en-US" dirty="0"/>
              <a:t>Planning Working Group Update</a:t>
            </a:r>
          </a:p>
        </p:txBody>
      </p:sp>
      <p:sp>
        <p:nvSpPr>
          <p:cNvPr id="3" name="Subtitle 2"/>
          <p:cNvSpPr>
            <a:spLocks noGrp="1"/>
          </p:cNvSpPr>
          <p:nvPr>
            <p:ph type="subTitle" idx="1"/>
          </p:nvPr>
        </p:nvSpPr>
        <p:spPr>
          <a:xfrm>
            <a:off x="1524000" y="2910168"/>
            <a:ext cx="9144000" cy="2894202"/>
          </a:xfrm>
        </p:spPr>
        <p:txBody>
          <a:bodyPr>
            <a:noAutofit/>
          </a:bodyPr>
          <a:lstStyle/>
          <a:p>
            <a:r>
              <a:rPr lang="en-US" sz="2800" dirty="0"/>
              <a:t>to</a:t>
            </a:r>
          </a:p>
          <a:p>
            <a:pPr>
              <a:spcAft>
                <a:spcPts val="1000"/>
              </a:spcAft>
            </a:pPr>
            <a:r>
              <a:rPr lang="en-US" sz="2800" dirty="0"/>
              <a:t>The Reliability and Operations Subcommittee</a:t>
            </a:r>
          </a:p>
          <a:p>
            <a:r>
              <a:rPr lang="en-US" sz="2800" dirty="0"/>
              <a:t>Dylan Preas, PLWG Chair</a:t>
            </a:r>
          </a:p>
          <a:p>
            <a:r>
              <a:rPr lang="en-US" sz="2800" dirty="0"/>
              <a:t>Mina Turner, PLWG Vice-Chair</a:t>
            </a:r>
          </a:p>
          <a:p>
            <a:r>
              <a:rPr lang="en-US" dirty="0"/>
              <a:t> </a:t>
            </a:r>
            <a:br>
              <a:rPr lang="en-US" sz="2800" dirty="0"/>
            </a:br>
            <a:r>
              <a:rPr lang="en-US" sz="2800" dirty="0"/>
              <a:t>August 1, 2024</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540" y="2062702"/>
            <a:ext cx="10944812" cy="3818251"/>
          </a:xfrm>
        </p:spPr>
        <p:txBody>
          <a:bodyPr>
            <a:normAutofit fontScale="92500" lnSpcReduction="10000"/>
          </a:bodyPr>
          <a:lstStyle/>
          <a:p>
            <a:pPr marL="0" indent="0">
              <a:spcBef>
                <a:spcPts val="2400"/>
              </a:spcBef>
              <a:spcAft>
                <a:spcPts val="1200"/>
              </a:spcAft>
              <a:buNone/>
            </a:pPr>
            <a:r>
              <a:rPr lang="en-US" sz="3600" b="1" dirty="0">
                <a:latin typeface="Calibri" panose="020F0502020204030204" pitchFamily="34" charset="0"/>
                <a:cs typeface="Times New Roman" panose="02020603050405020304" pitchFamily="18" charset="0"/>
              </a:rPr>
              <a:t>PGRR107 (NPRR1180) </a:t>
            </a:r>
            <a:r>
              <a:rPr lang="en-US" sz="3600" dirty="0">
                <a:latin typeface="Calibri" panose="020F0502020204030204" pitchFamily="34" charset="0"/>
                <a:cs typeface="Times New Roman" panose="02020603050405020304" pitchFamily="18" charset="0"/>
              </a:rPr>
              <a:t>– Inclusion of Forecasted Load in Planning Analyses </a:t>
            </a:r>
          </a:p>
          <a:p>
            <a:pPr marL="800100" lvl="1" indent="-342900">
              <a:lnSpc>
                <a:spcPct val="115000"/>
              </a:lnSpc>
              <a:spcBef>
                <a:spcPts val="0"/>
              </a:spcBef>
              <a:spcAft>
                <a:spcPts val="600"/>
              </a:spcAft>
              <a:buFont typeface="Symbol" panose="05050102010706020507" pitchFamily="18" charset="2"/>
              <a:buChar char=""/>
            </a:pPr>
            <a:r>
              <a:rPr lang="en-US" sz="3200" dirty="0">
                <a:latin typeface="Calibri" panose="020F0502020204030204" pitchFamily="34" charset="0"/>
                <a:cs typeface="Calibri" panose="020F0502020204030204" pitchFamily="34" charset="0"/>
              </a:rPr>
              <a:t>ERCOT reviewed comments submitted on July 15.</a:t>
            </a:r>
          </a:p>
          <a:p>
            <a:pPr marL="800100" lvl="1" indent="-342900">
              <a:lnSpc>
                <a:spcPct val="115000"/>
              </a:lnSpc>
              <a:spcBef>
                <a:spcPts val="0"/>
              </a:spcBef>
              <a:spcAft>
                <a:spcPts val="600"/>
              </a:spcAft>
              <a:buFont typeface="Symbol" panose="05050102010706020507" pitchFamily="18" charset="2"/>
              <a:buChar char=""/>
            </a:pPr>
            <a:r>
              <a:rPr lang="en-US" sz="3200" dirty="0">
                <a:latin typeface="Calibri" panose="020F0502020204030204" pitchFamily="34" charset="0"/>
                <a:cs typeface="Calibri" panose="020F0502020204030204" pitchFamily="34" charset="0"/>
              </a:rPr>
              <a:t>Discussion related to Substantiated Load definition included load double counting, transparency/reporting requirements, and impact to the Capacity, Demand, and Reserves (CDR) report.   </a:t>
            </a:r>
          </a:p>
          <a:p>
            <a:pPr marL="800100" lvl="1" indent="-342900">
              <a:lnSpc>
                <a:spcPct val="115000"/>
              </a:lnSpc>
              <a:spcBef>
                <a:spcPts val="0"/>
              </a:spcBef>
              <a:spcAft>
                <a:spcPts val="600"/>
              </a:spcAft>
              <a:buFont typeface="Symbol" panose="05050102010706020507" pitchFamily="18" charset="2"/>
              <a:buChar char=""/>
            </a:pPr>
            <a:r>
              <a:rPr lang="en-US" sz="3200" dirty="0">
                <a:latin typeface="Calibri" panose="020F0502020204030204" pitchFamily="34" charset="0"/>
                <a:cs typeface="Calibri" panose="020F0502020204030204" pitchFamily="34" charset="0"/>
              </a:rPr>
              <a:t>PLWG tabled PGRR107 (NPRR1180) for further discussion.</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5400" b="1" dirty="0"/>
              <a:t>PLWG Update</a:t>
            </a:r>
            <a:br>
              <a:rPr lang="en-US" sz="4800" b="1" dirty="0"/>
            </a:br>
            <a:r>
              <a:rPr lang="en-US" b="1" dirty="0"/>
              <a:t>July 16, 2024, Meeting</a:t>
            </a:r>
          </a:p>
        </p:txBody>
      </p:sp>
    </p:spTree>
    <p:extLst>
      <p:ext uri="{BB962C8B-B14F-4D97-AF65-F5344CB8AC3E}">
        <p14:creationId xmlns:p14="http://schemas.microsoft.com/office/powerpoint/2010/main" val="2610315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540" y="2096258"/>
            <a:ext cx="11334170" cy="3818251"/>
          </a:xfrm>
        </p:spPr>
        <p:txBody>
          <a:bodyPr>
            <a:normAutofit fontScale="85000" lnSpcReduction="20000"/>
          </a:bodyPr>
          <a:lstStyle/>
          <a:p>
            <a:pPr marL="0" indent="0">
              <a:spcBef>
                <a:spcPts val="2400"/>
              </a:spcBef>
              <a:spcAft>
                <a:spcPts val="1200"/>
              </a:spcAft>
              <a:buNone/>
            </a:pPr>
            <a:r>
              <a:rPr lang="en-US" sz="3600" b="1" dirty="0">
                <a:latin typeface="Calibri" panose="020F0502020204030204" pitchFamily="34" charset="0"/>
                <a:cs typeface="Times New Roman" panose="02020603050405020304" pitchFamily="18" charset="0"/>
              </a:rPr>
              <a:t>PGRR115 (NPRR1234) </a:t>
            </a:r>
            <a:r>
              <a:rPr lang="en-US" sz="3600" dirty="0">
                <a:latin typeface="Calibri" panose="020F0502020204030204" pitchFamily="34" charset="0"/>
                <a:cs typeface="Times New Roman" panose="02020603050405020304" pitchFamily="18" charset="0"/>
              </a:rPr>
              <a:t>– Interconnection Requirements for Large Loads and Modeling Standards for Loads 25 MW or Greater </a:t>
            </a:r>
          </a:p>
          <a:p>
            <a:pPr marL="800100" lvl="1" indent="-342900">
              <a:lnSpc>
                <a:spcPct val="115000"/>
              </a:lnSpc>
              <a:spcBef>
                <a:spcPts val="0"/>
              </a:spcBef>
              <a:spcAft>
                <a:spcPts val="600"/>
              </a:spcAft>
              <a:buFont typeface="Symbol" panose="05050102010706020507" pitchFamily="18" charset="2"/>
              <a:buChar char=""/>
            </a:pPr>
            <a:r>
              <a:rPr lang="en-US" sz="3200" dirty="0">
                <a:latin typeface="Calibri" panose="020F0502020204030204" pitchFamily="34" charset="0"/>
                <a:cs typeface="Calibri" panose="020F0502020204030204" pitchFamily="34" charset="0"/>
              </a:rPr>
              <a:t>ERCOT reviewed the proposed language, followed by lengthy discussion including submission of future large load information to ERCOT, large loads in the QSA, and keeping large load commissioning plans up to date.</a:t>
            </a:r>
          </a:p>
          <a:p>
            <a:pPr marL="800100" lvl="1" indent="-342900">
              <a:lnSpc>
                <a:spcPct val="115000"/>
              </a:lnSpc>
              <a:spcBef>
                <a:spcPts val="0"/>
              </a:spcBef>
              <a:spcAft>
                <a:spcPts val="600"/>
              </a:spcAft>
              <a:buFont typeface="Symbol" panose="05050102010706020507" pitchFamily="18" charset="2"/>
              <a:buChar char=""/>
            </a:pPr>
            <a:r>
              <a:rPr lang="en-US" sz="3200" dirty="0">
                <a:latin typeface="Calibri" panose="020F0502020204030204" pitchFamily="34" charset="0"/>
                <a:cs typeface="Calibri" panose="020F0502020204030204" pitchFamily="34" charset="0"/>
              </a:rPr>
              <a:t>ERCOT Steel Mills reviewed reply comments submitted on July 3, discussing concerns related to remote-control disconnect requirements for existing large loads.   </a:t>
            </a:r>
          </a:p>
          <a:p>
            <a:pPr marL="800100" lvl="1" indent="-342900">
              <a:lnSpc>
                <a:spcPct val="115000"/>
              </a:lnSpc>
              <a:spcBef>
                <a:spcPts val="0"/>
              </a:spcBef>
              <a:spcAft>
                <a:spcPts val="600"/>
              </a:spcAft>
              <a:buFont typeface="Symbol" panose="05050102010706020507" pitchFamily="18" charset="2"/>
              <a:buChar char=""/>
            </a:pPr>
            <a:r>
              <a:rPr lang="en-US" sz="3200" dirty="0">
                <a:latin typeface="Calibri" panose="020F0502020204030204" pitchFamily="34" charset="0"/>
                <a:cs typeface="Calibri" panose="020F0502020204030204" pitchFamily="34" charset="0"/>
              </a:rPr>
              <a:t>PLWG tabled PGRR115 (NPRR1234) for further discussion.</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5400" b="1" dirty="0"/>
              <a:t>PLWG Update</a:t>
            </a:r>
            <a:br>
              <a:rPr lang="en-US" sz="4800" b="1" dirty="0"/>
            </a:br>
            <a:r>
              <a:rPr lang="en-US" b="1" dirty="0"/>
              <a:t>July 16, 2024, Meeting</a:t>
            </a:r>
          </a:p>
        </p:txBody>
      </p:sp>
    </p:spTree>
    <p:extLst>
      <p:ext uri="{BB962C8B-B14F-4D97-AF65-F5344CB8AC3E}">
        <p14:creationId xmlns:p14="http://schemas.microsoft.com/office/powerpoint/2010/main" val="2104392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540" y="2104647"/>
            <a:ext cx="11262919" cy="3818251"/>
          </a:xfrm>
        </p:spPr>
        <p:txBody>
          <a:bodyPr>
            <a:normAutofit/>
          </a:bodyPr>
          <a:lstStyle/>
          <a:p>
            <a:pPr marL="0" indent="0">
              <a:spcBef>
                <a:spcPts val="2400"/>
              </a:spcBef>
              <a:spcAft>
                <a:spcPts val="1200"/>
              </a:spcAft>
              <a:buNone/>
            </a:pPr>
            <a:r>
              <a:rPr lang="en-US" sz="3600" b="1" dirty="0">
                <a:latin typeface="Calibri" panose="020F0502020204030204" pitchFamily="34" charset="0"/>
                <a:cs typeface="Times New Roman" panose="02020603050405020304" pitchFamily="18" charset="0"/>
              </a:rPr>
              <a:t>NERC Topics Roundtable</a:t>
            </a:r>
            <a:endParaRPr lang="en-US" sz="3600" dirty="0">
              <a:latin typeface="Calibri" panose="020F0502020204030204" pitchFamily="34" charset="0"/>
              <a:cs typeface="Times New Roman" panose="02020603050405020304" pitchFamily="18" charset="0"/>
            </a:endParaRPr>
          </a:p>
          <a:p>
            <a:pPr marL="800100" lvl="1" indent="-342900">
              <a:lnSpc>
                <a:spcPct val="100000"/>
              </a:lnSpc>
              <a:spcBef>
                <a:spcPts val="0"/>
              </a:spcBef>
              <a:spcAft>
                <a:spcPts val="600"/>
              </a:spcAft>
              <a:buFont typeface="Symbol" panose="05050102010706020507" pitchFamily="18" charset="2"/>
              <a:buChar char=""/>
            </a:pPr>
            <a:r>
              <a:rPr lang="en-US" sz="3200" dirty="0">
                <a:latin typeface="Calibri" panose="020F0502020204030204" pitchFamily="34" charset="0"/>
                <a:cs typeface="Calibri" panose="020F0502020204030204" pitchFamily="34" charset="0"/>
              </a:rPr>
              <a:t>Mina Turner (AEP) is on the drafting team for NERC CIP-014-4 and plans to discuss the revised standard at a future PLWG meeting.</a:t>
            </a:r>
          </a:p>
          <a:p>
            <a:pPr marL="800100" lvl="1" indent="-342900">
              <a:lnSpc>
                <a:spcPct val="100000"/>
              </a:lnSpc>
              <a:spcBef>
                <a:spcPts val="0"/>
              </a:spcBef>
              <a:spcAft>
                <a:spcPts val="600"/>
              </a:spcAft>
              <a:buFont typeface="Symbol" panose="05050102010706020507" pitchFamily="18" charset="2"/>
              <a:buChar char=""/>
            </a:pPr>
            <a:r>
              <a:rPr lang="en-US" sz="3200" dirty="0">
                <a:latin typeface="Calibri" panose="020F0502020204030204" pitchFamily="34" charset="0"/>
                <a:cs typeface="Calibri" panose="020F0502020204030204" pitchFamily="34" charset="0"/>
              </a:rPr>
              <a:t>Future topics related to NERC TPL-008-1 Transmission Planning Performance Requirements for Extreme Weather.</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5400" b="1" dirty="0"/>
              <a:t>PLWG Update</a:t>
            </a:r>
            <a:br>
              <a:rPr lang="en-US" sz="4800" b="1" dirty="0"/>
            </a:br>
            <a:r>
              <a:rPr lang="en-US" b="1" dirty="0"/>
              <a:t>July 16, 2024, Meeting</a:t>
            </a:r>
          </a:p>
        </p:txBody>
      </p:sp>
    </p:spTree>
    <p:extLst>
      <p:ext uri="{BB962C8B-B14F-4D97-AF65-F5344CB8AC3E}">
        <p14:creationId xmlns:p14="http://schemas.microsoft.com/office/powerpoint/2010/main" val="3992421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60DEF-FB1F-AEF0-FA8E-C994F7F4747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5BF2AA-27A0-9908-976D-195C0AC949A7}"/>
              </a:ext>
            </a:extLst>
          </p:cNvPr>
          <p:cNvSpPr>
            <a:spLocks noGrp="1"/>
          </p:cNvSpPr>
          <p:nvPr>
            <p:ph idx="1"/>
          </p:nvPr>
        </p:nvSpPr>
        <p:spPr>
          <a:xfrm>
            <a:off x="515223" y="2715631"/>
            <a:ext cx="10986082" cy="3818251"/>
          </a:xfrm>
        </p:spPr>
        <p:txBody>
          <a:bodyPr>
            <a:normAutofit/>
          </a:bodyPr>
          <a:lstStyle/>
          <a:p>
            <a:pPr>
              <a:spcAft>
                <a:spcPts val="600"/>
              </a:spcAft>
            </a:pPr>
            <a:r>
              <a:rPr lang="en-US" sz="3600" b="1" dirty="0"/>
              <a:t>Congestion Cost Test Implementation </a:t>
            </a:r>
            <a:r>
              <a:rPr lang="en-US" sz="3600" dirty="0"/>
              <a:t>&amp;</a:t>
            </a:r>
            <a:r>
              <a:rPr lang="en-US" sz="3600" b="1" dirty="0"/>
              <a:t> NPRR1070 </a:t>
            </a:r>
            <a:r>
              <a:rPr lang="en-US" sz="3600" dirty="0"/>
              <a:t>– Planning Criteria for GTC Exit Solutions</a:t>
            </a:r>
          </a:p>
          <a:p>
            <a:pPr lvl="1">
              <a:spcAft>
                <a:spcPts val="1200"/>
              </a:spcAft>
            </a:pPr>
            <a:r>
              <a:rPr lang="en-US" sz="3200" dirty="0"/>
              <a:t>Remains tabled as ERCOT staff develops draft revision requests</a:t>
            </a:r>
            <a:r>
              <a:rPr lang="en-US" sz="2800" dirty="0"/>
              <a:t>.</a:t>
            </a:r>
          </a:p>
        </p:txBody>
      </p:sp>
      <p:sp>
        <p:nvSpPr>
          <p:cNvPr id="2" name="Title 1">
            <a:extLst>
              <a:ext uri="{FF2B5EF4-FFF2-40B4-BE49-F238E27FC236}">
                <a16:creationId xmlns:a16="http://schemas.microsoft.com/office/drawing/2014/main" id="{5070BCDA-440D-9BD7-785E-332EE9646B2D}"/>
              </a:ext>
            </a:extLst>
          </p:cNvPr>
          <p:cNvSpPr>
            <a:spLocks noGrp="1"/>
          </p:cNvSpPr>
          <p:nvPr>
            <p:ph type="title"/>
          </p:nvPr>
        </p:nvSpPr>
        <p:spPr>
          <a:xfrm>
            <a:off x="3089313" y="331929"/>
            <a:ext cx="5837903" cy="1325563"/>
          </a:xfrm>
        </p:spPr>
        <p:txBody>
          <a:bodyPr>
            <a:noAutofit/>
          </a:bodyPr>
          <a:lstStyle/>
          <a:p>
            <a:pPr algn="ctr"/>
            <a:r>
              <a:rPr lang="en-US" sz="5400" b="1" dirty="0"/>
              <a:t>PLWG Update</a:t>
            </a:r>
            <a:br>
              <a:rPr lang="en-US" sz="4800" b="1" dirty="0"/>
            </a:br>
            <a:r>
              <a:rPr lang="en-US" b="1" dirty="0"/>
              <a:t>July 16, 2024, Meeting</a:t>
            </a:r>
          </a:p>
        </p:txBody>
      </p:sp>
      <p:sp>
        <p:nvSpPr>
          <p:cNvPr id="4" name="Title 1">
            <a:extLst>
              <a:ext uri="{FF2B5EF4-FFF2-40B4-BE49-F238E27FC236}">
                <a16:creationId xmlns:a16="http://schemas.microsoft.com/office/drawing/2014/main" id="{BBCF7938-347F-53F0-F896-21874FDC2EA1}"/>
              </a:ext>
            </a:extLst>
          </p:cNvPr>
          <p:cNvSpPr txBox="1">
            <a:spLocks/>
          </p:cNvSpPr>
          <p:nvPr/>
        </p:nvSpPr>
        <p:spPr>
          <a:xfrm>
            <a:off x="606474" y="1894578"/>
            <a:ext cx="5819714" cy="8488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mn-lt"/>
              </a:rPr>
              <a:t>Open Action Item(s)</a:t>
            </a:r>
          </a:p>
        </p:txBody>
      </p:sp>
    </p:spTree>
    <p:extLst>
      <p:ext uri="{BB962C8B-B14F-4D97-AF65-F5344CB8AC3E}">
        <p14:creationId xmlns:p14="http://schemas.microsoft.com/office/powerpoint/2010/main" val="3473115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4803</TotalTime>
  <Words>285</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Symbol</vt:lpstr>
      <vt:lpstr>Office Theme</vt:lpstr>
      <vt:lpstr>Planning Working Group Update</vt:lpstr>
      <vt:lpstr>PLWG Update July 16, 2024, Meeting</vt:lpstr>
      <vt:lpstr>PLWG Update July 16, 2024, Meeting</vt:lpstr>
      <vt:lpstr>PLWG Update July 16, 2024, Meeting</vt:lpstr>
      <vt:lpstr>PLWG Update July 16, 2024, Meeting</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Dylan Preas</cp:lastModifiedBy>
  <cp:revision>187</cp:revision>
  <dcterms:created xsi:type="dcterms:W3CDTF">2021-03-22T15:18:30Z</dcterms:created>
  <dcterms:modified xsi:type="dcterms:W3CDTF">2024-07-25T18:42:25Z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ies>
</file>