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  <p:sldMasterId id="2147483755" r:id="rId6"/>
  </p:sldMasterIdLst>
  <p:notesMasterIdLst>
    <p:notesMasterId r:id="rId22"/>
  </p:notesMasterIdLst>
  <p:handoutMasterIdLst>
    <p:handoutMasterId r:id="rId23"/>
  </p:handoutMasterIdLst>
  <p:sldIdLst>
    <p:sldId id="542" r:id="rId7"/>
    <p:sldId id="545" r:id="rId8"/>
    <p:sldId id="562" r:id="rId9"/>
    <p:sldId id="574" r:id="rId10"/>
    <p:sldId id="549" r:id="rId11"/>
    <p:sldId id="561" r:id="rId12"/>
    <p:sldId id="569" r:id="rId13"/>
    <p:sldId id="570" r:id="rId14"/>
    <p:sldId id="571" r:id="rId15"/>
    <p:sldId id="564" r:id="rId16"/>
    <p:sldId id="565" r:id="rId17"/>
    <p:sldId id="572" r:id="rId18"/>
    <p:sldId id="566" r:id="rId19"/>
    <p:sldId id="573" r:id="rId20"/>
    <p:sldId id="560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3C61"/>
    <a:srgbClr val="00AEC7"/>
    <a:srgbClr val="26D07C"/>
    <a:srgbClr val="0076C6"/>
    <a:srgbClr val="E6EBF0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53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66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issues/NPRR1183" TargetMode="External"/><Relationship Id="rId2" Type="http://schemas.openxmlformats.org/officeDocument/2006/relationships/hyperlink" Target="https://www.ercot.com/mktrules/issues/NPRR902" TargetMode="External"/><Relationship Id="rId1" Type="http://schemas.openxmlformats.org/officeDocument/2006/relationships/hyperlink" Target="https://www.ercot.com/mktrules/issues/PGRR036" TargetMode="External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mktrules/issues/NPRR1183" TargetMode="External"/><Relationship Id="rId2" Type="http://schemas.openxmlformats.org/officeDocument/2006/relationships/hyperlink" Target="https://www.ercot.com/mktrules/issues/NPRR902" TargetMode="External"/><Relationship Id="rId1" Type="http://schemas.openxmlformats.org/officeDocument/2006/relationships/hyperlink" Target="https://www.ercot.com/mktrules/issues/PGRR036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A185E30-FD8D-4CCF-A5EE-7BB9AF705A0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6D2D131-89BD-407F-A3B2-8EB1907BD936}">
      <dgm:prSet phldrT="[Text]"/>
      <dgm:spPr/>
      <dgm:t>
        <a:bodyPr/>
        <a:lstStyle/>
        <a:p>
          <a:r>
            <a:rPr lang="en-US" b="0" dirty="0">
              <a:solidFill>
                <a:schemeClr val="bg1"/>
              </a:solidFill>
              <a:latin typeface="Roboto"/>
              <a:cs typeface="Roboto"/>
            </a:rPr>
            <a:t>ERCOT submits 5 Revision Requests </a:t>
          </a:r>
          <a:r>
            <a:rPr lang="en-US" b="0" spc="-10" dirty="0">
              <a:solidFill>
                <a:schemeClr val="bg1"/>
              </a:solidFill>
              <a:latin typeface="Roboto"/>
              <a:cs typeface="Roboto"/>
            </a:rPr>
            <a:t>to move remaining reports without ECEII from the MIS Secure Area to the ERCOT website</a:t>
          </a:r>
          <a:endParaRPr lang="en-US" b="0" dirty="0">
            <a:solidFill>
              <a:schemeClr val="bg1"/>
            </a:solidFill>
          </a:endParaRPr>
        </a:p>
      </dgm:t>
    </dgm:pt>
    <dgm:pt modelId="{91CF7D63-BAAE-4E18-87DB-F156787B644B}" type="parTrans" cxnId="{371BBE4E-F630-4CDA-AB15-DD4D439EFA4D}">
      <dgm:prSet/>
      <dgm:spPr/>
      <dgm:t>
        <a:bodyPr/>
        <a:lstStyle/>
        <a:p>
          <a:endParaRPr lang="en-US"/>
        </a:p>
      </dgm:t>
    </dgm:pt>
    <dgm:pt modelId="{FC431E3C-B158-4764-9FE8-E92390999978}" type="sibTrans" cxnId="{371BBE4E-F630-4CDA-AB15-DD4D439EFA4D}">
      <dgm:prSet/>
      <dgm:spPr/>
      <dgm:t>
        <a:bodyPr/>
        <a:lstStyle/>
        <a:p>
          <a:endParaRPr lang="en-US"/>
        </a:p>
      </dgm:t>
    </dgm:pt>
    <dgm:pt modelId="{2FBACF36-B599-4030-81F4-705792E4E0DC}">
      <dgm:prSet/>
      <dgm:spPr/>
      <dgm:t>
        <a:bodyPr/>
        <a:lstStyle/>
        <a:p>
          <a:r>
            <a:rPr lang="en-US" b="1" spc="-10" dirty="0">
              <a:solidFill>
                <a:schemeClr val="bg1"/>
              </a:solidFill>
              <a:latin typeface="Roboto"/>
              <a:cs typeface="Roboto"/>
            </a:rPr>
            <a:t>Planning Guide Revision Request 036 </a:t>
          </a:r>
          <a:r>
            <a:rPr lang="en-US" spc="-10" dirty="0">
              <a:solidFill>
                <a:schemeClr val="bg1"/>
              </a:solidFill>
              <a:latin typeface="Roboto"/>
              <a:cs typeface="Roboto"/>
            </a:rPr>
            <a:t>(</a:t>
          </a:r>
          <a:r>
            <a:rPr lang="en-US" b="1" spc="-10" dirty="0">
              <a:solidFill>
                <a:srgbClr val="2D3338"/>
              </a:solidFill>
              <a:latin typeface="Roboto"/>
              <a:cs typeface="Roboto"/>
              <a:hlinkClick xmlns:r="http://schemas.openxmlformats.org/officeDocument/2006/relationships" r:id="rId1"/>
            </a:rPr>
            <a:t>PGRR 036</a:t>
          </a:r>
          <a:r>
            <a:rPr lang="en-US" spc="-10" dirty="0">
              <a:solidFill>
                <a:schemeClr val="bg1"/>
              </a:solidFill>
              <a:latin typeface="Roboto"/>
              <a:cs typeface="Roboto"/>
            </a:rPr>
            <a:t>) moves Critical Energy Infrastructure Information (CEII) to the MIS Secure Area</a:t>
          </a:r>
          <a:endParaRPr lang="en-US" dirty="0">
            <a:solidFill>
              <a:schemeClr val="bg1"/>
            </a:solidFill>
          </a:endParaRPr>
        </a:p>
      </dgm:t>
    </dgm:pt>
    <dgm:pt modelId="{7805A48D-86DC-4694-B135-F4FB9A811B19}" type="parTrans" cxnId="{A2DB6670-E356-4E44-92BA-B01D4D281D5E}">
      <dgm:prSet/>
      <dgm:spPr/>
      <dgm:t>
        <a:bodyPr/>
        <a:lstStyle/>
        <a:p>
          <a:endParaRPr lang="en-US"/>
        </a:p>
      </dgm:t>
    </dgm:pt>
    <dgm:pt modelId="{9906E520-E081-4C8F-8792-FE8E027E9CBF}" type="sibTrans" cxnId="{A2DB6670-E356-4E44-92BA-B01D4D281D5E}">
      <dgm:prSet/>
      <dgm:spPr/>
      <dgm:t>
        <a:bodyPr/>
        <a:lstStyle/>
        <a:p>
          <a:endParaRPr lang="en-US" dirty="0"/>
        </a:p>
      </dgm:t>
    </dgm:pt>
    <dgm:pt modelId="{16CD8AA2-5758-44E9-8096-C2EE9767649D}">
      <dgm:prSet/>
      <dgm:spPr/>
      <dgm:t>
        <a:bodyPr/>
        <a:lstStyle/>
        <a:p>
          <a:r>
            <a:rPr lang="en-US" b="1" dirty="0">
              <a:solidFill>
                <a:schemeClr val="bg1"/>
              </a:solidFill>
              <a:latin typeface="Roboto"/>
              <a:cs typeface="Roboto"/>
            </a:rPr>
            <a:t>Nodal Protocol Revision Request 902 (</a:t>
          </a:r>
          <a:r>
            <a:rPr lang="en-US" b="1" dirty="0">
              <a:solidFill>
                <a:srgbClr val="2D3338"/>
              </a:solidFill>
              <a:latin typeface="Roboto"/>
              <a:cs typeface="Roboto"/>
              <a:hlinkClick xmlns:r="http://schemas.openxmlformats.org/officeDocument/2006/relationships" r:id="rId2"/>
            </a:rPr>
            <a:t>NPRR 902</a:t>
          </a:r>
          <a:r>
            <a:rPr lang="en-US" b="1" dirty="0">
              <a:solidFill>
                <a:schemeClr val="bg1"/>
              </a:solidFill>
              <a:latin typeface="Roboto"/>
              <a:cs typeface="Roboto"/>
            </a:rPr>
            <a:t>)</a:t>
          </a:r>
          <a:r>
            <a:rPr lang="en-US" dirty="0">
              <a:solidFill>
                <a:schemeClr val="bg1"/>
              </a:solidFill>
              <a:latin typeface="Roboto"/>
              <a:cs typeface="Roboto"/>
            </a:rPr>
            <a:t> </a:t>
          </a:r>
          <a:r>
            <a:rPr lang="en-US" spc="-10" dirty="0">
              <a:solidFill>
                <a:schemeClr val="bg1"/>
              </a:solidFill>
              <a:latin typeface="Roboto"/>
              <a:cs typeface="Roboto"/>
            </a:rPr>
            <a:t>defines ECEII and ECEII responsibilities; ERCOT communicated a next phase to further assess reports in the MIS Secure Area</a:t>
          </a:r>
        </a:p>
      </dgm:t>
    </dgm:pt>
    <dgm:pt modelId="{34D4E514-C170-47DD-93E3-B94F3ED012D8}" type="parTrans" cxnId="{2310CE99-1CA9-4931-9B5E-AFCF37D058AF}">
      <dgm:prSet/>
      <dgm:spPr/>
      <dgm:t>
        <a:bodyPr/>
        <a:lstStyle/>
        <a:p>
          <a:endParaRPr lang="en-US"/>
        </a:p>
      </dgm:t>
    </dgm:pt>
    <dgm:pt modelId="{CB24109C-4854-44BD-83DF-25663068B66A}" type="sibTrans" cxnId="{2310CE99-1CA9-4931-9B5E-AFCF37D058AF}">
      <dgm:prSet/>
      <dgm:spPr/>
      <dgm:t>
        <a:bodyPr/>
        <a:lstStyle/>
        <a:p>
          <a:endParaRPr lang="en-US" dirty="0"/>
        </a:p>
      </dgm:t>
    </dgm:pt>
    <dgm:pt modelId="{DB8BC85A-4508-4DF6-979A-5AA24A9C7BA6}">
      <dgm:prSet/>
      <dgm:spPr/>
      <dgm:t>
        <a:bodyPr/>
        <a:lstStyle/>
        <a:p>
          <a:r>
            <a:rPr lang="en-US" dirty="0">
              <a:solidFill>
                <a:schemeClr val="bg1"/>
              </a:solidFill>
              <a:latin typeface="Roboto"/>
              <a:cs typeface="Roboto"/>
            </a:rPr>
            <a:t>PUCT approved </a:t>
          </a:r>
          <a:r>
            <a:rPr lang="en-US" b="1" dirty="0">
              <a:solidFill>
                <a:srgbClr val="2D3338"/>
              </a:solidFill>
              <a:latin typeface="Roboto"/>
              <a:cs typeface="Roboto"/>
              <a:hlinkClick xmlns:r="http://schemas.openxmlformats.org/officeDocument/2006/relationships" r:id="rId3"/>
            </a:rPr>
            <a:t>NPRR 1183</a:t>
          </a:r>
          <a:r>
            <a:rPr lang="en-US" b="1" dirty="0">
              <a:solidFill>
                <a:srgbClr val="2D3338"/>
              </a:solidFill>
              <a:latin typeface="Roboto"/>
              <a:cs typeface="Roboto"/>
            </a:rPr>
            <a:t> </a:t>
          </a:r>
          <a:r>
            <a:rPr lang="en-US" dirty="0">
              <a:solidFill>
                <a:schemeClr val="bg1"/>
              </a:solidFill>
              <a:latin typeface="Roboto"/>
              <a:cs typeface="Roboto"/>
            </a:rPr>
            <a:t>to move from the MIS Secure Area to the ERCOT website information assessed to not contain ECEII, including projected Ancillary Service Requirements and </a:t>
          </a:r>
          <a:r>
            <a:rPr lang="en-US" spc="-10" dirty="0">
              <a:solidFill>
                <a:schemeClr val="bg1"/>
              </a:solidFill>
              <a:latin typeface="Roboto"/>
              <a:cs typeface="Roboto"/>
            </a:rPr>
            <a:t>Resource forecast criteria</a:t>
          </a:r>
          <a:r>
            <a:rPr lang="en-US" dirty="0">
              <a:solidFill>
                <a:schemeClr val="bg1"/>
              </a:solidFill>
              <a:latin typeface="Roboto"/>
              <a:cs typeface="Roboto"/>
            </a:rPr>
            <a:t> </a:t>
          </a:r>
        </a:p>
      </dgm:t>
    </dgm:pt>
    <dgm:pt modelId="{1A8304EF-37F0-4FC9-8FFD-50CD10354717}" type="parTrans" cxnId="{F000696B-0FCF-44CD-BC08-8922606E3AD9}">
      <dgm:prSet/>
      <dgm:spPr/>
      <dgm:t>
        <a:bodyPr/>
        <a:lstStyle/>
        <a:p>
          <a:endParaRPr lang="en-US"/>
        </a:p>
      </dgm:t>
    </dgm:pt>
    <dgm:pt modelId="{37B27C18-92D6-4268-914C-B27C4B17DDF5}" type="sibTrans" cxnId="{F000696B-0FCF-44CD-BC08-8922606E3AD9}">
      <dgm:prSet/>
      <dgm:spPr/>
      <dgm:t>
        <a:bodyPr/>
        <a:lstStyle/>
        <a:p>
          <a:endParaRPr lang="en-US" dirty="0"/>
        </a:p>
      </dgm:t>
    </dgm:pt>
    <dgm:pt modelId="{A7352A4D-7297-4D9F-AC97-8C929EA77C4B}" type="pres">
      <dgm:prSet presAssocID="{BA185E30-FD8D-4CCF-A5EE-7BB9AF705A0D}" presName="Name0" presStyleCnt="0">
        <dgm:presLayoutVars>
          <dgm:dir/>
          <dgm:resizeHandles val="exact"/>
        </dgm:presLayoutVars>
      </dgm:prSet>
      <dgm:spPr/>
    </dgm:pt>
    <dgm:pt modelId="{BFA07F06-A2CA-44D3-934B-A123D2F078BA}" type="pres">
      <dgm:prSet presAssocID="{2FBACF36-B599-4030-81F4-705792E4E0DC}" presName="node" presStyleLbl="node1" presStyleIdx="0" presStyleCnt="4">
        <dgm:presLayoutVars>
          <dgm:bulletEnabled val="1"/>
        </dgm:presLayoutVars>
      </dgm:prSet>
      <dgm:spPr/>
    </dgm:pt>
    <dgm:pt modelId="{3369F7D8-F7CE-49D6-B289-87A655585529}" type="pres">
      <dgm:prSet presAssocID="{9906E520-E081-4C8F-8792-FE8E027E9CBF}" presName="sibTrans" presStyleLbl="sibTrans2D1" presStyleIdx="0" presStyleCnt="3"/>
      <dgm:spPr/>
    </dgm:pt>
    <dgm:pt modelId="{5F28A7C1-AF45-490E-8D96-7EB17A2A8F88}" type="pres">
      <dgm:prSet presAssocID="{9906E520-E081-4C8F-8792-FE8E027E9CBF}" presName="connectorText" presStyleLbl="sibTrans2D1" presStyleIdx="0" presStyleCnt="3"/>
      <dgm:spPr/>
    </dgm:pt>
    <dgm:pt modelId="{8591014D-4074-452C-A40D-FCAFF71EDA2A}" type="pres">
      <dgm:prSet presAssocID="{16CD8AA2-5758-44E9-8096-C2EE9767649D}" presName="node" presStyleLbl="node1" presStyleIdx="1" presStyleCnt="4">
        <dgm:presLayoutVars>
          <dgm:bulletEnabled val="1"/>
        </dgm:presLayoutVars>
      </dgm:prSet>
      <dgm:spPr/>
    </dgm:pt>
    <dgm:pt modelId="{A9E11798-0490-494A-A29D-318686457C73}" type="pres">
      <dgm:prSet presAssocID="{CB24109C-4854-44BD-83DF-25663068B66A}" presName="sibTrans" presStyleLbl="sibTrans2D1" presStyleIdx="1" presStyleCnt="3"/>
      <dgm:spPr/>
    </dgm:pt>
    <dgm:pt modelId="{C05E7D3F-BA2F-4241-813E-785B67D979F1}" type="pres">
      <dgm:prSet presAssocID="{CB24109C-4854-44BD-83DF-25663068B66A}" presName="connectorText" presStyleLbl="sibTrans2D1" presStyleIdx="1" presStyleCnt="3"/>
      <dgm:spPr/>
    </dgm:pt>
    <dgm:pt modelId="{BEAB6772-FCCA-4786-B131-B5C4A55F2CA5}" type="pres">
      <dgm:prSet presAssocID="{DB8BC85A-4508-4DF6-979A-5AA24A9C7BA6}" presName="node" presStyleLbl="node1" presStyleIdx="2" presStyleCnt="4">
        <dgm:presLayoutVars>
          <dgm:bulletEnabled val="1"/>
        </dgm:presLayoutVars>
      </dgm:prSet>
      <dgm:spPr/>
    </dgm:pt>
    <dgm:pt modelId="{A48FC8CC-AD69-41F5-94EE-49268880CC45}" type="pres">
      <dgm:prSet presAssocID="{37B27C18-92D6-4268-914C-B27C4B17DDF5}" presName="sibTrans" presStyleLbl="sibTrans2D1" presStyleIdx="2" presStyleCnt="3"/>
      <dgm:spPr/>
    </dgm:pt>
    <dgm:pt modelId="{189B33A3-E261-4D09-A927-9DD3985261BA}" type="pres">
      <dgm:prSet presAssocID="{37B27C18-92D6-4268-914C-B27C4B17DDF5}" presName="connectorText" presStyleLbl="sibTrans2D1" presStyleIdx="2" presStyleCnt="3"/>
      <dgm:spPr/>
    </dgm:pt>
    <dgm:pt modelId="{56A4019B-AE18-4CD9-9B2A-252F25DC5A5A}" type="pres">
      <dgm:prSet presAssocID="{06D2D131-89BD-407F-A3B2-8EB1907BD936}" presName="node" presStyleLbl="node1" presStyleIdx="3" presStyleCnt="4">
        <dgm:presLayoutVars>
          <dgm:bulletEnabled val="1"/>
        </dgm:presLayoutVars>
      </dgm:prSet>
      <dgm:spPr/>
    </dgm:pt>
  </dgm:ptLst>
  <dgm:cxnLst>
    <dgm:cxn modelId="{8475BA13-2AAE-462A-A33B-5D397384CC49}" type="presOf" srcId="{DB8BC85A-4508-4DF6-979A-5AA24A9C7BA6}" destId="{BEAB6772-FCCA-4786-B131-B5C4A55F2CA5}" srcOrd="0" destOrd="0" presId="urn:microsoft.com/office/officeart/2005/8/layout/process1"/>
    <dgm:cxn modelId="{32C2691E-B792-4969-BEAE-98EF4E16A13A}" type="presOf" srcId="{16CD8AA2-5758-44E9-8096-C2EE9767649D}" destId="{8591014D-4074-452C-A40D-FCAFF71EDA2A}" srcOrd="0" destOrd="0" presId="urn:microsoft.com/office/officeart/2005/8/layout/process1"/>
    <dgm:cxn modelId="{1E5C7C5E-1190-46D4-97B0-BED2D42A7B34}" type="presOf" srcId="{37B27C18-92D6-4268-914C-B27C4B17DDF5}" destId="{A48FC8CC-AD69-41F5-94EE-49268880CC45}" srcOrd="0" destOrd="0" presId="urn:microsoft.com/office/officeart/2005/8/layout/process1"/>
    <dgm:cxn modelId="{F000696B-0FCF-44CD-BC08-8922606E3AD9}" srcId="{BA185E30-FD8D-4CCF-A5EE-7BB9AF705A0D}" destId="{DB8BC85A-4508-4DF6-979A-5AA24A9C7BA6}" srcOrd="2" destOrd="0" parTransId="{1A8304EF-37F0-4FC9-8FFD-50CD10354717}" sibTransId="{37B27C18-92D6-4268-914C-B27C4B17DDF5}"/>
    <dgm:cxn modelId="{371BBE4E-F630-4CDA-AB15-DD4D439EFA4D}" srcId="{BA185E30-FD8D-4CCF-A5EE-7BB9AF705A0D}" destId="{06D2D131-89BD-407F-A3B2-8EB1907BD936}" srcOrd="3" destOrd="0" parTransId="{91CF7D63-BAAE-4E18-87DB-F156787B644B}" sibTransId="{FC431E3C-B158-4764-9FE8-E92390999978}"/>
    <dgm:cxn modelId="{A2DB6670-E356-4E44-92BA-B01D4D281D5E}" srcId="{BA185E30-FD8D-4CCF-A5EE-7BB9AF705A0D}" destId="{2FBACF36-B599-4030-81F4-705792E4E0DC}" srcOrd="0" destOrd="0" parTransId="{7805A48D-86DC-4694-B135-F4FB9A811B19}" sibTransId="{9906E520-E081-4C8F-8792-FE8E027E9CBF}"/>
    <dgm:cxn modelId="{ABBFDA59-AE0E-42A3-BF9A-1936ACC29190}" type="presOf" srcId="{CB24109C-4854-44BD-83DF-25663068B66A}" destId="{C05E7D3F-BA2F-4241-813E-785B67D979F1}" srcOrd="1" destOrd="0" presId="urn:microsoft.com/office/officeart/2005/8/layout/process1"/>
    <dgm:cxn modelId="{23CC1583-E1F9-48EE-8FDE-7563F04886C9}" type="presOf" srcId="{BA185E30-FD8D-4CCF-A5EE-7BB9AF705A0D}" destId="{A7352A4D-7297-4D9F-AC97-8C929EA77C4B}" srcOrd="0" destOrd="0" presId="urn:microsoft.com/office/officeart/2005/8/layout/process1"/>
    <dgm:cxn modelId="{DCCD1C96-54A1-415B-9AF4-340DC9792572}" type="presOf" srcId="{CB24109C-4854-44BD-83DF-25663068B66A}" destId="{A9E11798-0490-494A-A29D-318686457C73}" srcOrd="0" destOrd="0" presId="urn:microsoft.com/office/officeart/2005/8/layout/process1"/>
    <dgm:cxn modelId="{2310CE99-1CA9-4931-9B5E-AFCF37D058AF}" srcId="{BA185E30-FD8D-4CCF-A5EE-7BB9AF705A0D}" destId="{16CD8AA2-5758-44E9-8096-C2EE9767649D}" srcOrd="1" destOrd="0" parTransId="{34D4E514-C170-47DD-93E3-B94F3ED012D8}" sibTransId="{CB24109C-4854-44BD-83DF-25663068B66A}"/>
    <dgm:cxn modelId="{2CFBB2AD-250A-4C47-BD18-52F505D4DB1B}" type="presOf" srcId="{9906E520-E081-4C8F-8792-FE8E027E9CBF}" destId="{5F28A7C1-AF45-490E-8D96-7EB17A2A8F88}" srcOrd="1" destOrd="0" presId="urn:microsoft.com/office/officeart/2005/8/layout/process1"/>
    <dgm:cxn modelId="{F3DAB8B4-EB19-4CE8-8B1A-E08897BC268A}" type="presOf" srcId="{9906E520-E081-4C8F-8792-FE8E027E9CBF}" destId="{3369F7D8-F7CE-49D6-B289-87A655585529}" srcOrd="0" destOrd="0" presId="urn:microsoft.com/office/officeart/2005/8/layout/process1"/>
    <dgm:cxn modelId="{095F20E7-98CC-4252-9D66-11FE34FBFA40}" type="presOf" srcId="{06D2D131-89BD-407F-A3B2-8EB1907BD936}" destId="{56A4019B-AE18-4CD9-9B2A-252F25DC5A5A}" srcOrd="0" destOrd="0" presId="urn:microsoft.com/office/officeart/2005/8/layout/process1"/>
    <dgm:cxn modelId="{EBC591FC-BB25-4AB1-9BCA-49B182999744}" type="presOf" srcId="{37B27C18-92D6-4268-914C-B27C4B17DDF5}" destId="{189B33A3-E261-4D09-A927-9DD3985261BA}" srcOrd="1" destOrd="0" presId="urn:microsoft.com/office/officeart/2005/8/layout/process1"/>
    <dgm:cxn modelId="{B113B1FD-CDD2-4182-9C20-6A14839349CE}" type="presOf" srcId="{2FBACF36-B599-4030-81F4-705792E4E0DC}" destId="{BFA07F06-A2CA-44D3-934B-A123D2F078BA}" srcOrd="0" destOrd="0" presId="urn:microsoft.com/office/officeart/2005/8/layout/process1"/>
    <dgm:cxn modelId="{40154DF7-BFCD-4A18-8CAB-01BB60CAA2D6}" type="presParOf" srcId="{A7352A4D-7297-4D9F-AC97-8C929EA77C4B}" destId="{BFA07F06-A2CA-44D3-934B-A123D2F078BA}" srcOrd="0" destOrd="0" presId="urn:microsoft.com/office/officeart/2005/8/layout/process1"/>
    <dgm:cxn modelId="{187EE968-4072-425F-9D61-19A351CF1660}" type="presParOf" srcId="{A7352A4D-7297-4D9F-AC97-8C929EA77C4B}" destId="{3369F7D8-F7CE-49D6-B289-87A655585529}" srcOrd="1" destOrd="0" presId="urn:microsoft.com/office/officeart/2005/8/layout/process1"/>
    <dgm:cxn modelId="{95A2970E-7D8B-421C-8042-790A684838EC}" type="presParOf" srcId="{3369F7D8-F7CE-49D6-B289-87A655585529}" destId="{5F28A7C1-AF45-490E-8D96-7EB17A2A8F88}" srcOrd="0" destOrd="0" presId="urn:microsoft.com/office/officeart/2005/8/layout/process1"/>
    <dgm:cxn modelId="{61634C40-930B-40DC-8AD8-E1FE3995EA18}" type="presParOf" srcId="{A7352A4D-7297-4D9F-AC97-8C929EA77C4B}" destId="{8591014D-4074-452C-A40D-FCAFF71EDA2A}" srcOrd="2" destOrd="0" presId="urn:microsoft.com/office/officeart/2005/8/layout/process1"/>
    <dgm:cxn modelId="{01725CA1-918A-4D2F-8E39-0F606267EEAA}" type="presParOf" srcId="{A7352A4D-7297-4D9F-AC97-8C929EA77C4B}" destId="{A9E11798-0490-494A-A29D-318686457C73}" srcOrd="3" destOrd="0" presId="urn:microsoft.com/office/officeart/2005/8/layout/process1"/>
    <dgm:cxn modelId="{0940327C-C8DE-4C9A-B994-3BFF15ADB37D}" type="presParOf" srcId="{A9E11798-0490-494A-A29D-318686457C73}" destId="{C05E7D3F-BA2F-4241-813E-785B67D979F1}" srcOrd="0" destOrd="0" presId="urn:microsoft.com/office/officeart/2005/8/layout/process1"/>
    <dgm:cxn modelId="{5B5AA9E5-2599-42C7-9707-8A3EA7603DF4}" type="presParOf" srcId="{A7352A4D-7297-4D9F-AC97-8C929EA77C4B}" destId="{BEAB6772-FCCA-4786-B131-B5C4A55F2CA5}" srcOrd="4" destOrd="0" presId="urn:microsoft.com/office/officeart/2005/8/layout/process1"/>
    <dgm:cxn modelId="{D66A2377-4DEF-469A-AD78-8D5BAB698374}" type="presParOf" srcId="{A7352A4D-7297-4D9F-AC97-8C929EA77C4B}" destId="{A48FC8CC-AD69-41F5-94EE-49268880CC45}" srcOrd="5" destOrd="0" presId="urn:microsoft.com/office/officeart/2005/8/layout/process1"/>
    <dgm:cxn modelId="{5B2C3EFE-7C35-42A9-9220-8AB29ACC288A}" type="presParOf" srcId="{A48FC8CC-AD69-41F5-94EE-49268880CC45}" destId="{189B33A3-E261-4D09-A927-9DD3985261BA}" srcOrd="0" destOrd="0" presId="urn:microsoft.com/office/officeart/2005/8/layout/process1"/>
    <dgm:cxn modelId="{96A2C0BE-BB30-46D0-A707-2024CC21EF7E}" type="presParOf" srcId="{A7352A4D-7297-4D9F-AC97-8C929EA77C4B}" destId="{56A4019B-AE18-4CD9-9B2A-252F25DC5A5A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A07F06-A2CA-44D3-934B-A123D2F078BA}">
      <dsp:nvSpPr>
        <dsp:cNvPr id="0" name=""/>
        <dsp:cNvSpPr/>
      </dsp:nvSpPr>
      <dsp:spPr>
        <a:xfrm>
          <a:off x="3783" y="1545119"/>
          <a:ext cx="1654429" cy="2167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spc="-10" dirty="0">
              <a:solidFill>
                <a:schemeClr val="bg1"/>
              </a:solidFill>
              <a:latin typeface="Roboto"/>
              <a:cs typeface="Roboto"/>
            </a:rPr>
            <a:t>Planning Guide Revision Request 036 </a:t>
          </a:r>
          <a:r>
            <a:rPr lang="en-US" sz="1200" kern="1200" spc="-10" dirty="0">
              <a:solidFill>
                <a:schemeClr val="bg1"/>
              </a:solidFill>
              <a:latin typeface="Roboto"/>
              <a:cs typeface="Roboto"/>
            </a:rPr>
            <a:t>(</a:t>
          </a:r>
          <a:r>
            <a:rPr lang="en-US" sz="1200" b="1" kern="1200" spc="-10" dirty="0">
              <a:solidFill>
                <a:srgbClr val="2D3338"/>
              </a:solidFill>
              <a:latin typeface="Roboto"/>
              <a:cs typeface="Roboto"/>
              <a:hlinkClick xmlns:r="http://schemas.openxmlformats.org/officeDocument/2006/relationships" r:id="rId1"/>
            </a:rPr>
            <a:t>PGRR 036</a:t>
          </a:r>
          <a:r>
            <a:rPr lang="en-US" sz="1200" kern="1200" spc="-10" dirty="0">
              <a:solidFill>
                <a:schemeClr val="bg1"/>
              </a:solidFill>
              <a:latin typeface="Roboto"/>
              <a:cs typeface="Roboto"/>
            </a:rPr>
            <a:t>) moves Critical Energy Infrastructure Information (CEII) to the MIS Secure Area</a:t>
          </a:r>
          <a:endParaRPr lang="en-US" sz="1200" kern="1200" dirty="0">
            <a:solidFill>
              <a:schemeClr val="bg1"/>
            </a:solidFill>
          </a:endParaRPr>
        </a:p>
      </dsp:txBody>
      <dsp:txXfrm>
        <a:off x="52240" y="1593576"/>
        <a:ext cx="1557515" cy="2070646"/>
      </dsp:txXfrm>
    </dsp:sp>
    <dsp:sp modelId="{3369F7D8-F7CE-49D6-B289-87A655585529}">
      <dsp:nvSpPr>
        <dsp:cNvPr id="0" name=""/>
        <dsp:cNvSpPr/>
      </dsp:nvSpPr>
      <dsp:spPr>
        <a:xfrm>
          <a:off x="1823656" y="2423750"/>
          <a:ext cx="350739" cy="410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1823656" y="2505810"/>
        <a:ext cx="245517" cy="246178"/>
      </dsp:txXfrm>
    </dsp:sp>
    <dsp:sp modelId="{8591014D-4074-452C-A40D-FCAFF71EDA2A}">
      <dsp:nvSpPr>
        <dsp:cNvPr id="0" name=""/>
        <dsp:cNvSpPr/>
      </dsp:nvSpPr>
      <dsp:spPr>
        <a:xfrm>
          <a:off x="2319984" y="1545119"/>
          <a:ext cx="1654429" cy="2167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solidFill>
                <a:schemeClr val="bg1"/>
              </a:solidFill>
              <a:latin typeface="Roboto"/>
              <a:cs typeface="Roboto"/>
            </a:rPr>
            <a:t>Nodal Protocol Revision Request 902 (</a:t>
          </a:r>
          <a:r>
            <a:rPr lang="en-US" sz="1200" b="1" kern="1200" dirty="0">
              <a:solidFill>
                <a:srgbClr val="2D3338"/>
              </a:solidFill>
              <a:latin typeface="Roboto"/>
              <a:cs typeface="Roboto"/>
              <a:hlinkClick xmlns:r="http://schemas.openxmlformats.org/officeDocument/2006/relationships" r:id="rId2"/>
            </a:rPr>
            <a:t>NPRR 902</a:t>
          </a:r>
          <a:r>
            <a:rPr lang="en-US" sz="1200" b="1" kern="1200" dirty="0">
              <a:solidFill>
                <a:schemeClr val="bg1"/>
              </a:solidFill>
              <a:latin typeface="Roboto"/>
              <a:cs typeface="Roboto"/>
            </a:rPr>
            <a:t>)</a:t>
          </a:r>
          <a:r>
            <a:rPr lang="en-US" sz="1200" kern="1200" dirty="0">
              <a:solidFill>
                <a:schemeClr val="bg1"/>
              </a:solidFill>
              <a:latin typeface="Roboto"/>
              <a:cs typeface="Roboto"/>
            </a:rPr>
            <a:t> </a:t>
          </a:r>
          <a:r>
            <a:rPr lang="en-US" sz="1200" kern="1200" spc="-10" dirty="0">
              <a:solidFill>
                <a:schemeClr val="bg1"/>
              </a:solidFill>
              <a:latin typeface="Roboto"/>
              <a:cs typeface="Roboto"/>
            </a:rPr>
            <a:t>defines ECEII and ECEII responsibilities; ERCOT communicated a next phase to further assess reports in the MIS Secure Area</a:t>
          </a:r>
        </a:p>
      </dsp:txBody>
      <dsp:txXfrm>
        <a:off x="2368441" y="1593576"/>
        <a:ext cx="1557515" cy="2070646"/>
      </dsp:txXfrm>
    </dsp:sp>
    <dsp:sp modelId="{A9E11798-0490-494A-A29D-318686457C73}">
      <dsp:nvSpPr>
        <dsp:cNvPr id="0" name=""/>
        <dsp:cNvSpPr/>
      </dsp:nvSpPr>
      <dsp:spPr>
        <a:xfrm>
          <a:off x="4139857" y="2423750"/>
          <a:ext cx="350739" cy="410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4139857" y="2505810"/>
        <a:ext cx="245517" cy="246178"/>
      </dsp:txXfrm>
    </dsp:sp>
    <dsp:sp modelId="{BEAB6772-FCCA-4786-B131-B5C4A55F2CA5}">
      <dsp:nvSpPr>
        <dsp:cNvPr id="0" name=""/>
        <dsp:cNvSpPr/>
      </dsp:nvSpPr>
      <dsp:spPr>
        <a:xfrm>
          <a:off x="4636185" y="1545119"/>
          <a:ext cx="1654429" cy="2167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chemeClr val="bg1"/>
              </a:solidFill>
              <a:latin typeface="Roboto"/>
              <a:cs typeface="Roboto"/>
            </a:rPr>
            <a:t>PUCT approved </a:t>
          </a:r>
          <a:r>
            <a:rPr lang="en-US" sz="1200" b="1" kern="1200" dirty="0">
              <a:solidFill>
                <a:srgbClr val="2D3338"/>
              </a:solidFill>
              <a:latin typeface="Roboto"/>
              <a:cs typeface="Roboto"/>
              <a:hlinkClick xmlns:r="http://schemas.openxmlformats.org/officeDocument/2006/relationships" r:id="rId3"/>
            </a:rPr>
            <a:t>NPRR 1183</a:t>
          </a:r>
          <a:r>
            <a:rPr lang="en-US" sz="1200" b="1" kern="1200" dirty="0">
              <a:solidFill>
                <a:srgbClr val="2D3338"/>
              </a:solidFill>
              <a:latin typeface="Roboto"/>
              <a:cs typeface="Roboto"/>
            </a:rPr>
            <a:t> </a:t>
          </a:r>
          <a:r>
            <a:rPr lang="en-US" sz="1200" kern="1200" dirty="0">
              <a:solidFill>
                <a:schemeClr val="bg1"/>
              </a:solidFill>
              <a:latin typeface="Roboto"/>
              <a:cs typeface="Roboto"/>
            </a:rPr>
            <a:t>to move from the MIS Secure Area to the ERCOT website information assessed to not contain ECEII, including projected Ancillary Service Requirements and </a:t>
          </a:r>
          <a:r>
            <a:rPr lang="en-US" sz="1200" kern="1200" spc="-10" dirty="0">
              <a:solidFill>
                <a:schemeClr val="bg1"/>
              </a:solidFill>
              <a:latin typeface="Roboto"/>
              <a:cs typeface="Roboto"/>
            </a:rPr>
            <a:t>Resource forecast criteria</a:t>
          </a:r>
          <a:r>
            <a:rPr lang="en-US" sz="1200" kern="1200" dirty="0">
              <a:solidFill>
                <a:schemeClr val="bg1"/>
              </a:solidFill>
              <a:latin typeface="Roboto"/>
              <a:cs typeface="Roboto"/>
            </a:rPr>
            <a:t> </a:t>
          </a:r>
        </a:p>
      </dsp:txBody>
      <dsp:txXfrm>
        <a:off x="4684642" y="1593576"/>
        <a:ext cx="1557515" cy="2070646"/>
      </dsp:txXfrm>
    </dsp:sp>
    <dsp:sp modelId="{A48FC8CC-AD69-41F5-94EE-49268880CC45}">
      <dsp:nvSpPr>
        <dsp:cNvPr id="0" name=""/>
        <dsp:cNvSpPr/>
      </dsp:nvSpPr>
      <dsp:spPr>
        <a:xfrm>
          <a:off x="6456058" y="2423750"/>
          <a:ext cx="350739" cy="41029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 dirty="0"/>
        </a:p>
      </dsp:txBody>
      <dsp:txXfrm>
        <a:off x="6456058" y="2505810"/>
        <a:ext cx="245517" cy="246178"/>
      </dsp:txXfrm>
    </dsp:sp>
    <dsp:sp modelId="{56A4019B-AE18-4CD9-9B2A-252F25DC5A5A}">
      <dsp:nvSpPr>
        <dsp:cNvPr id="0" name=""/>
        <dsp:cNvSpPr/>
      </dsp:nvSpPr>
      <dsp:spPr>
        <a:xfrm>
          <a:off x="6952386" y="1545119"/>
          <a:ext cx="1654429" cy="216756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kern="1200" dirty="0">
              <a:solidFill>
                <a:schemeClr val="bg1"/>
              </a:solidFill>
              <a:latin typeface="Roboto"/>
              <a:cs typeface="Roboto"/>
            </a:rPr>
            <a:t>ERCOT submits 5 Revision Requests </a:t>
          </a:r>
          <a:r>
            <a:rPr lang="en-US" sz="1200" b="0" kern="1200" spc="-10" dirty="0">
              <a:solidFill>
                <a:schemeClr val="bg1"/>
              </a:solidFill>
              <a:latin typeface="Roboto"/>
              <a:cs typeface="Roboto"/>
            </a:rPr>
            <a:t>to move remaining reports without ECEII from the MIS Secure Area to the ERCOT website</a:t>
          </a:r>
          <a:endParaRPr lang="en-US" sz="1200" b="0" kern="1200" dirty="0">
            <a:solidFill>
              <a:schemeClr val="bg1"/>
            </a:solidFill>
          </a:endParaRPr>
        </a:p>
      </dsp:txBody>
      <dsp:txXfrm>
        <a:off x="7000843" y="1593576"/>
        <a:ext cx="1557515" cy="20706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Master" Target="../slideMasters/slideMaster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8448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914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4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038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185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81854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7347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6645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9063927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0475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9409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08891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34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8264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54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8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856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5646034" cy="415498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/>
              <a:t>Access to Market and </a:t>
            </a:r>
          </a:p>
          <a:p>
            <a:r>
              <a:rPr lang="en-US" sz="2400" b="1" dirty="0"/>
              <a:t>Transmission Planning Information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Kim Rainwater</a:t>
            </a:r>
          </a:p>
          <a:p>
            <a:r>
              <a:rPr lang="en-US" dirty="0">
                <a:solidFill>
                  <a:schemeClr val="tx2"/>
                </a:solidFill>
              </a:rPr>
              <a:t>Legal/Regulatory Corporate Counsel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Protocol Revision Subcommittee Meeting</a:t>
            </a:r>
          </a:p>
          <a:p>
            <a:r>
              <a:rPr lang="en-US" dirty="0">
                <a:solidFill>
                  <a:schemeClr val="tx2"/>
                </a:solidFill>
              </a:rPr>
              <a:t>July 18, 2024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Reliability and Operations Subcommittee Meeting</a:t>
            </a:r>
          </a:p>
          <a:p>
            <a:r>
              <a:rPr lang="en-US" dirty="0">
                <a:solidFill>
                  <a:schemeClr val="tx2"/>
                </a:solidFill>
              </a:rPr>
              <a:t>August 1, 2024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Public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266, Access to Market Information – Table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708369"/>
              </p:ext>
            </p:extLst>
          </p:nvPr>
        </p:nvGraphicFramePr>
        <p:xfrm>
          <a:off x="381000" y="1084869"/>
          <a:ext cx="8107162" cy="1984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1834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716220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52388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892152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128290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812065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944213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67419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38853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Reg-Up and Reg-Down deployed 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 interval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NOG9.3.2(1)(a)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1100" b="0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32191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 RUC commitments and deployments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NOG9.3.2(1)(b)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26285881"/>
                  </a:ext>
                </a:extLst>
              </a:tr>
              <a:tr h="5784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 report of instances of reversal of Base Point Instructions to Generation Resources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NOG9.3.2(1)(c)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161895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8388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1240, Transmission Planning Information – Table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426229"/>
              </p:ext>
            </p:extLst>
          </p:nvPr>
        </p:nvGraphicFramePr>
        <p:xfrm>
          <a:off x="381000" y="763571"/>
          <a:ext cx="8183365" cy="508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994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741751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60400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900538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138895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819698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953089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70813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471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Statistics of Resource planned Outages compared to Actual Outages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NP3.1.3.2(2)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3647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 of current and future equipment in the Outage Scheduler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ECEII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Conform Protocol to current practice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NP3.1.5.13(1)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569320020"/>
                  </a:ext>
                </a:extLst>
              </a:tr>
              <a:tr h="471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Language clarification - TAC reviews the Major Transmission Elements list that isn't ECEII and not the High Impact Transmission Elements list that is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ECEII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 Conform Protocol to current practice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NP3.1.8(1)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292069397"/>
                  </a:ext>
                </a:extLst>
              </a:tr>
              <a:tr h="471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 Demand Forecast with  15-minute interval data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NP3.2.2(1)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081690949"/>
                  </a:ext>
                </a:extLst>
              </a:tr>
              <a:tr h="471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Load Forecast vs Actual ERCOT Load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 and 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NP3.2.2(1)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87874009"/>
                  </a:ext>
                </a:extLst>
              </a:tr>
              <a:tr h="471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 Analysis, at ERCOT discretion, beyond 36 months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 and 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NP3.2.2(2)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88669751"/>
                  </a:ext>
                </a:extLst>
              </a:tr>
              <a:tr h="471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Annual planning model data submittal schedule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 application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Confidential. Conform Protocol to practice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NP3.10.2(4)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968062824"/>
                  </a:ext>
                </a:extLst>
              </a:tr>
              <a:tr h="4715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 at which solutions converged in the State Estimator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 8 (greybox)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NP3.10.4(1)</a:t>
                      </a: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NP3.10.9.6(1)</a:t>
                      </a: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329937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8908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1240, Transmission Planning Information – Table 7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403210"/>
              </p:ext>
            </p:extLst>
          </p:nvPr>
        </p:nvGraphicFramePr>
        <p:xfrm>
          <a:off x="480317" y="990600"/>
          <a:ext cx="8183365" cy="40518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8994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741751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60400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900538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138895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819698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953089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67073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483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Daily Load forecast for the next 36 months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 and 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NP3.12(1)(b)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56146422"/>
                  </a:ext>
                </a:extLst>
              </a:tr>
              <a:tr h="80115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Conform grey-box language that refers to "MIS" to instead refer to "ERCOT website" (when redacting PUN distribution factors from publication of Load distribution factors)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NP3.12(1)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743257370"/>
                  </a:ext>
                </a:extLst>
              </a:tr>
              <a:tr h="4466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 use of RMR Units, including energy deployed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3.14.1(1)(i)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726094593"/>
                  </a:ext>
                </a:extLst>
              </a:tr>
              <a:tr h="3219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Profile of ERCOT System Voltage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NP3.15(1)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254815561"/>
                  </a:ext>
                </a:extLst>
              </a:tr>
              <a:tr h="4835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 evaluation of chronic congestion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 and 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NP3.20.1(1)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940714870"/>
                  </a:ext>
                </a:extLst>
              </a:tr>
              <a:tr h="79026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Operations staff shift schedules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 (redacted)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Strike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NP6.3.1</a:t>
                      </a:r>
                    </a:p>
                    <a:p>
                      <a:pPr algn="l" fontAlgn="t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NP6.5.1.2(4)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26285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6934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NOGRR 267, Transmission Planning Info. – Table 8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023654"/>
              </p:ext>
            </p:extLst>
          </p:nvPr>
        </p:nvGraphicFramePr>
        <p:xfrm>
          <a:off x="381000" y="1066800"/>
          <a:ext cx="7616888" cy="1448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762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551959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00841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060057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762956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887113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Percentage of Transmission Owner Outages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NOG9.2.3(3)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Rate at which solutions converged in the State Estimator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NOG9.3.1(1), (a)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00876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97600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PGRR 116, Transmission Planning Info. – Table 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9178700"/>
              </p:ext>
            </p:extLst>
          </p:nvPr>
        </p:nvGraphicFramePr>
        <p:xfrm>
          <a:off x="457200" y="838200"/>
          <a:ext cx="761688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762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1875038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318619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762956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887113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59500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 versions of the LTSA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ECEII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- Secure;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ECEII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Protected Info. – MIS Secure Area Certified for TSPs Only;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Redacted on  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 change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Conform rule to current practice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PG3.1.1.1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TSP Annual Planning Criteria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PG4.1(8)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85940447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Demand and Energy report with 15-minute interval data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PG7.1(1)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5517656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through 27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Table illustrating data locations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N/A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Clarify table purpose; conform table with proposed revisions; conform table with current RIOO-RS locations for some forms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PG7.1(2)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8045283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3771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EBF1F-FC11-0153-4F87-2014DCEF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Chart Definitions and Acronyms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D23E71-4252-5EC7-24BE-118884FE44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E51A91A-EF9A-160E-4FAA-FFF4FAF0C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09600"/>
            <a:ext cx="8333833" cy="5052221"/>
          </a:xfrm>
        </p:spPr>
        <p:txBody>
          <a:bodyPr/>
          <a:lstStyle/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AML – Adjusted Metered Load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CCT – Constraint Competitiveness Test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/>
              <a:t>COP – Current Operating Plan</a:t>
            </a:r>
            <a:endParaRPr lang="en-US" sz="15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DRUC – Day-Ahead Reliability Unit Commitment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ECRS – ERCOT Contingency Reserve Service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ERCOT website – Market Information System public areas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/>
              <a:t>HRUC – Hourly Reliability Unit Commitment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/>
              <a:t>LTSA – Long-Term System Assessment</a:t>
            </a:r>
            <a:endParaRPr lang="en-US" sz="15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500" dirty="0"/>
              <a:t>MOD application – Model On Demand application</a:t>
            </a:r>
            <a:endParaRPr lang="en-US" sz="15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NOG – Nodal Operatin</a:t>
            </a:r>
            <a:r>
              <a:rPr lang="en-US" sz="1500" dirty="0"/>
              <a:t>g Guide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Non-Spin – </a:t>
            </a:r>
            <a:r>
              <a:rPr lang="en-US" sz="1500" dirty="0"/>
              <a:t>Non-Spinning Reserve Service</a:t>
            </a:r>
            <a:endParaRPr lang="en-US" sz="15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NP – Nodal Protocol; Section of th</a:t>
            </a:r>
            <a:r>
              <a:rPr lang="en-US" sz="1500" dirty="0"/>
              <a:t>e ERCOT Protocols</a:t>
            </a:r>
            <a:endParaRPr lang="en-US" sz="15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PG – Planning Guide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/>
              <a:t>QSE – Qualified Scheduling Entity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Reg-Up – Regulation Up Service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/>
              <a:t>Reg-Down – Regulation Down Service</a:t>
            </a:r>
            <a:endParaRPr lang="en-US" sz="15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RIOO-RS – Resource Interconnection and On-going Operations - Resource Services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RMR – Reliability Must Run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RRS – Responsive Reserve Service 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>
                <a:solidFill>
                  <a:schemeClr val="tx1"/>
                </a:solidFill>
              </a:rPr>
              <a:t>Secure Area – Market Information System Secure Area </a:t>
            </a:r>
          </a:p>
          <a:p>
            <a:pPr marL="285750" lvl="2" indent="-285750">
              <a:spcBef>
                <a:spcPts val="0"/>
              </a:spcBef>
            </a:pPr>
            <a:r>
              <a:rPr lang="en-US" sz="1500" dirty="0"/>
              <a:t>TSP – Transmission Service Provider</a:t>
            </a:r>
            <a:endParaRPr lang="en-US" sz="15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r>
              <a:rPr lang="en-US" sz="1500" dirty="0"/>
              <a:t>WSL – Wholesale Storage Load</a:t>
            </a:r>
            <a:endParaRPr lang="en-US" sz="1500" dirty="0">
              <a:solidFill>
                <a:schemeClr val="tx1"/>
              </a:solidFill>
            </a:endParaRPr>
          </a:p>
          <a:p>
            <a:pPr marL="285750" lvl="2" indent="-285750">
              <a:spcBef>
                <a:spcPts val="0"/>
              </a:spcBef>
            </a:pPr>
            <a:endParaRPr lang="en-US" sz="1400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857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71EF2BA-1C85-D4ED-FD17-AA9C9A81C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458200" cy="525780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kern="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Following </a:t>
            </a:r>
            <a:r>
              <a:rPr lang="en-US" sz="2000" kern="100" dirty="0">
                <a:latin typeface="Calibri"/>
                <a:ea typeface="Calibri" panose="020F0502020204030204" pitchFamily="34" charset="0"/>
                <a:cs typeface="Times New Roman"/>
              </a:rPr>
              <a:t>SME </a:t>
            </a:r>
            <a:r>
              <a:rPr lang="en-US" sz="2000" kern="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assessments that reports do not contain ERCOT Critical Energy Infrastructure Information (ECEII), batch of 5 Revision Requests to revise market rules that require reports </a:t>
            </a:r>
            <a:r>
              <a:rPr lang="en-US" sz="2000" kern="100" dirty="0">
                <a:latin typeface="Calibri"/>
                <a:ea typeface="Calibri" panose="020F0502020204030204" pitchFamily="34" charset="0"/>
                <a:cs typeface="Times New Roman"/>
              </a:rPr>
              <a:t>to be posted in the Market </a:t>
            </a:r>
            <a:r>
              <a:rPr lang="en-US" sz="2000" kern="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Information System Secure Area (MIS Secure) to instead require </a:t>
            </a:r>
            <a:r>
              <a:rPr lang="en-US" sz="2000" kern="100" dirty="0">
                <a:latin typeface="Calibri"/>
                <a:ea typeface="Calibri" panose="020F0502020204030204" pitchFamily="34" charset="0"/>
                <a:cs typeface="Times New Roman"/>
              </a:rPr>
              <a:t>publishing </a:t>
            </a:r>
            <a:r>
              <a:rPr lang="en-US" sz="2000" kern="1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the reports on the ERCOT website: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kern="100" dirty="0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100" dirty="0">
                <a:solidFill>
                  <a:srgbClr val="2D3338"/>
                </a:solidFill>
                <a:latin typeface="Calibri"/>
                <a:ea typeface="Calibri" panose="020F0502020204030204" pitchFamily="34" charset="0"/>
                <a:cs typeface="Times New Roman"/>
              </a:rPr>
              <a:t>Improve public access</a:t>
            </a:r>
            <a:r>
              <a:rPr kumimoji="0" lang="en-US" sz="2000" b="0" i="0" strike="noStrike" kern="100" cap="none" spc="0" normalizeH="0" baseline="0" noProof="0" dirty="0">
                <a:ln>
                  <a:noFill/>
                </a:ln>
                <a:solidFill>
                  <a:srgbClr val="2D3338"/>
                </a:solidFill>
                <a:effectLst/>
                <a:uLnTx/>
                <a:uFillTx/>
                <a:latin typeface="Calibri"/>
                <a:ea typeface="Calibri" panose="020F0502020204030204" pitchFamily="34" charset="0"/>
                <a:cs typeface="Times New Roman"/>
              </a:rPr>
              <a:t> to market information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kern="100" dirty="0">
                <a:solidFill>
                  <a:srgbClr val="2D3338"/>
                </a:solidFill>
                <a:latin typeface="Calibri"/>
                <a:ea typeface="Calibri" panose="020F0502020204030204" pitchFamily="34" charset="0"/>
                <a:cs typeface="Times New Roman"/>
              </a:rPr>
              <a:t>As a matter of policy, non-ECEII should be in the public domain </a:t>
            </a:r>
            <a:endParaRPr lang="en-US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D151017-34ED-768C-6465-8AFA2F69E0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Revision Requests Overview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024440-E9EA-CF79-4C6D-84A5BC2775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814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3A9306-5308-3A9E-B159-00FA27F3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Revision Requests Timeline</a:t>
            </a:r>
            <a:endParaRPr lang="en-US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A075F18-D529-176A-CE59-89E18D573A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6552808"/>
              </p:ext>
            </p:extLst>
          </p:nvPr>
        </p:nvGraphicFramePr>
        <p:xfrm>
          <a:off x="266700" y="609600"/>
          <a:ext cx="8610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bject 9">
            <a:extLst>
              <a:ext uri="{FF2B5EF4-FFF2-40B4-BE49-F238E27FC236}">
                <a16:creationId xmlns:a16="http://schemas.microsoft.com/office/drawing/2014/main" id="{F6A423AA-290C-E4B4-C533-AD0A706D5940}"/>
              </a:ext>
            </a:extLst>
          </p:cNvPr>
          <p:cNvSpPr txBox="1"/>
          <p:nvPr/>
        </p:nvSpPr>
        <p:spPr>
          <a:xfrm>
            <a:off x="381000" y="1676400"/>
            <a:ext cx="1523999" cy="3674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2300" b="1" i="1" spc="-10" dirty="0">
                <a:solidFill>
                  <a:srgbClr val="1F8B9D"/>
                </a:solidFill>
                <a:latin typeface="Montserrat SemiBold"/>
                <a:cs typeface="Montserrat SemiBold"/>
              </a:rPr>
              <a:t>12/21/16</a:t>
            </a:r>
            <a:endParaRPr sz="2300" dirty="0">
              <a:latin typeface="Montserrat SemiBold"/>
              <a:cs typeface="Montserrat SemiBold"/>
            </a:endParaRPr>
          </a:p>
        </p:txBody>
      </p:sp>
      <p:sp>
        <p:nvSpPr>
          <p:cNvPr id="6" name="object 9">
            <a:extLst>
              <a:ext uri="{FF2B5EF4-FFF2-40B4-BE49-F238E27FC236}">
                <a16:creationId xmlns:a16="http://schemas.microsoft.com/office/drawing/2014/main" id="{79AF63D5-D120-E025-1BE8-61ADA0678EA0}"/>
              </a:ext>
            </a:extLst>
          </p:cNvPr>
          <p:cNvSpPr txBox="1"/>
          <p:nvPr/>
        </p:nvSpPr>
        <p:spPr>
          <a:xfrm>
            <a:off x="2667000" y="1676400"/>
            <a:ext cx="1523999" cy="3674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2300" b="1" i="1" spc="-10" dirty="0">
                <a:solidFill>
                  <a:srgbClr val="1F8B9D"/>
                </a:solidFill>
                <a:latin typeface="Montserrat SemiBold"/>
                <a:cs typeface="Montserrat SemiBold"/>
              </a:rPr>
              <a:t>6/1/21</a:t>
            </a:r>
            <a:endParaRPr sz="2300" dirty="0">
              <a:latin typeface="Montserrat SemiBold"/>
              <a:cs typeface="Montserrat SemiBold"/>
            </a:endParaRPr>
          </a:p>
        </p:txBody>
      </p:sp>
      <p:sp>
        <p:nvSpPr>
          <p:cNvPr id="7" name="object 9">
            <a:extLst>
              <a:ext uri="{FF2B5EF4-FFF2-40B4-BE49-F238E27FC236}">
                <a16:creationId xmlns:a16="http://schemas.microsoft.com/office/drawing/2014/main" id="{06127D71-F3EF-050C-3B8B-42817EE86313}"/>
              </a:ext>
            </a:extLst>
          </p:cNvPr>
          <p:cNvSpPr txBox="1"/>
          <p:nvPr/>
        </p:nvSpPr>
        <p:spPr>
          <a:xfrm>
            <a:off x="4953000" y="1676400"/>
            <a:ext cx="1523999" cy="3674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2300" b="1" i="1" spc="-10" dirty="0">
                <a:solidFill>
                  <a:srgbClr val="1F8B9D"/>
                </a:solidFill>
                <a:latin typeface="Montserrat SemiBold"/>
                <a:cs typeface="Montserrat SemiBold"/>
              </a:rPr>
              <a:t>10/23/23</a:t>
            </a:r>
            <a:endParaRPr sz="2300" dirty="0">
              <a:latin typeface="Montserrat SemiBold"/>
              <a:cs typeface="Montserrat SemiBold"/>
            </a:endParaRPr>
          </a:p>
        </p:txBody>
      </p:sp>
      <p:sp>
        <p:nvSpPr>
          <p:cNvPr id="8" name="object 9">
            <a:extLst>
              <a:ext uri="{FF2B5EF4-FFF2-40B4-BE49-F238E27FC236}">
                <a16:creationId xmlns:a16="http://schemas.microsoft.com/office/drawing/2014/main" id="{D75D8EFC-4854-DF63-051E-A86723D7D744}"/>
              </a:ext>
            </a:extLst>
          </p:cNvPr>
          <p:cNvSpPr txBox="1"/>
          <p:nvPr/>
        </p:nvSpPr>
        <p:spPr>
          <a:xfrm>
            <a:off x="7239000" y="1676400"/>
            <a:ext cx="1638299" cy="36740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sz="2300" b="1" i="1" spc="-10" dirty="0">
                <a:solidFill>
                  <a:srgbClr val="1F8B9D"/>
                </a:solidFill>
                <a:latin typeface="Montserrat SemiBold"/>
                <a:cs typeface="Montserrat SemiBold"/>
              </a:rPr>
              <a:t>2024</a:t>
            </a:r>
            <a:endParaRPr sz="2300" dirty="0">
              <a:latin typeface="Montserrat SemiBold"/>
              <a:cs typeface="Montserrat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132137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3A9306-5308-3A9E-B159-00FA27F3B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Publishing Information Prepared for a Market-Audience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C31DDCD5-C4D8-F6FD-C302-D6AD78528701}"/>
              </a:ext>
            </a:extLst>
          </p:cNvPr>
          <p:cNvGrpSpPr/>
          <p:nvPr/>
        </p:nvGrpSpPr>
        <p:grpSpPr>
          <a:xfrm>
            <a:off x="4876800" y="2250405"/>
            <a:ext cx="1951990" cy="2243666"/>
            <a:chOff x="3562044" y="631054"/>
            <a:chExt cx="1951990" cy="2243666"/>
          </a:xfrm>
        </p:grpSpPr>
        <p:sp>
          <p:nvSpPr>
            <p:cNvPr id="21" name="Hexagon 20">
              <a:extLst>
                <a:ext uri="{FF2B5EF4-FFF2-40B4-BE49-F238E27FC236}">
                  <a16:creationId xmlns:a16="http://schemas.microsoft.com/office/drawing/2014/main" id="{CE1AA88D-FE92-B66C-215D-360AB08DAD34}"/>
                </a:ext>
              </a:extLst>
            </p:cNvPr>
            <p:cNvSpPr/>
            <p:nvPr/>
          </p:nvSpPr>
          <p:spPr>
            <a:xfrm rot="5400000">
              <a:off x="3416206" y="776892"/>
              <a:ext cx="2243666" cy="1951990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Hexagon 4">
              <a:extLst>
                <a:ext uri="{FF2B5EF4-FFF2-40B4-BE49-F238E27FC236}">
                  <a16:creationId xmlns:a16="http://schemas.microsoft.com/office/drawing/2014/main" id="{A6705544-B615-430C-6171-E13FF2C0C352}"/>
                </a:ext>
              </a:extLst>
            </p:cNvPr>
            <p:cNvSpPr txBox="1"/>
            <p:nvPr/>
          </p:nvSpPr>
          <p:spPr>
            <a:xfrm>
              <a:off x="3632019" y="1084548"/>
              <a:ext cx="1803964" cy="15443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Do not contain Confidential information for an individual Market Participant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E902008D-0702-F935-726D-34A2C54ED081}"/>
              </a:ext>
            </a:extLst>
          </p:cNvPr>
          <p:cNvGrpSpPr/>
          <p:nvPr/>
        </p:nvGrpSpPr>
        <p:grpSpPr>
          <a:xfrm>
            <a:off x="381000" y="1033913"/>
            <a:ext cx="8245876" cy="545220"/>
            <a:chOff x="-168676" y="1053617"/>
            <a:chExt cx="8245876" cy="137237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DEF0AA0-6F35-F8F6-2B48-C23527E94E50}"/>
                </a:ext>
              </a:extLst>
            </p:cNvPr>
            <p:cNvSpPr/>
            <p:nvPr/>
          </p:nvSpPr>
          <p:spPr>
            <a:xfrm>
              <a:off x="5573268" y="1079787"/>
              <a:ext cx="2503932" cy="134620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60234FA-DD26-E3F3-D856-B6A75AE1F8E7}"/>
                </a:ext>
              </a:extLst>
            </p:cNvPr>
            <p:cNvSpPr txBox="1"/>
            <p:nvPr/>
          </p:nvSpPr>
          <p:spPr>
            <a:xfrm>
              <a:off x="-168676" y="1053617"/>
              <a:ext cx="7919671" cy="1346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8580" tIns="68580" rIns="68580" bIns="68580" numCol="1" spcCol="1270" anchor="ctr" anchorCtr="0">
              <a:noAutofit/>
            </a:bodyPr>
            <a:lstStyle/>
            <a:p>
              <a:pPr marL="0" lvl="0" indent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800" b="1" kern="1200" dirty="0"/>
                <a:t>Reports to move from MIS Secure to ERCOT website were assessed to not contain Protected Information: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18463DF-D8BA-21C5-D45F-3F583F05E91E}"/>
              </a:ext>
            </a:extLst>
          </p:cNvPr>
          <p:cNvGrpSpPr/>
          <p:nvPr/>
        </p:nvGrpSpPr>
        <p:grpSpPr>
          <a:xfrm>
            <a:off x="1828800" y="2278786"/>
            <a:ext cx="1951990" cy="2243666"/>
            <a:chOff x="1453895" y="631054"/>
            <a:chExt cx="1951990" cy="2243666"/>
          </a:xfrm>
        </p:grpSpPr>
        <p:sp>
          <p:nvSpPr>
            <p:cNvPr id="17" name="Hexagon 16">
              <a:extLst>
                <a:ext uri="{FF2B5EF4-FFF2-40B4-BE49-F238E27FC236}">
                  <a16:creationId xmlns:a16="http://schemas.microsoft.com/office/drawing/2014/main" id="{1381D00D-47A8-F94C-368B-92858CF6FF4E}"/>
                </a:ext>
              </a:extLst>
            </p:cNvPr>
            <p:cNvSpPr/>
            <p:nvPr/>
          </p:nvSpPr>
          <p:spPr>
            <a:xfrm rot="5400000">
              <a:off x="1308057" y="776892"/>
              <a:ext cx="2243666" cy="1951990"/>
            </a:xfrm>
            <a:prstGeom prst="hexagon">
              <a:avLst>
                <a:gd name="adj" fmla="val 25000"/>
                <a:gd name="vf" fmla="val 11547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Hexagon 8">
              <a:extLst>
                <a:ext uri="{FF2B5EF4-FFF2-40B4-BE49-F238E27FC236}">
                  <a16:creationId xmlns:a16="http://schemas.microsoft.com/office/drawing/2014/main" id="{3A290B5C-7B1C-489C-5148-E0BFD0F53A07}"/>
                </a:ext>
              </a:extLst>
            </p:cNvPr>
            <p:cNvSpPr txBox="1"/>
            <p:nvPr/>
          </p:nvSpPr>
          <p:spPr>
            <a:xfrm>
              <a:off x="1547847" y="1201828"/>
              <a:ext cx="1764086" cy="10453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400" kern="1200" dirty="0"/>
                <a:t>Assessed to not contain Confidential ECEII foreseeably useful to planning an attack on ERCOT System Infrastructure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6555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33F61-7E4E-98A4-B1E5-B54375E708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Tables of Proposed Revisions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16DF3A-374C-72B3-3B62-EE477374D9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E625193-F9A5-6B1F-85D6-09C4EC02CA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</p:spPr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 algn="ctr">
              <a:buNone/>
            </a:pPr>
            <a:r>
              <a:rPr lang="en-US" sz="4000" b="1" dirty="0">
                <a:solidFill>
                  <a:schemeClr val="tx1"/>
                </a:solidFill>
              </a:rPr>
              <a:t>Appendix </a:t>
            </a:r>
          </a:p>
        </p:txBody>
      </p:sp>
    </p:spTree>
    <p:extLst>
      <p:ext uri="{BB962C8B-B14F-4D97-AF65-F5344CB8AC3E}">
        <p14:creationId xmlns:p14="http://schemas.microsoft.com/office/powerpoint/2010/main" val="240820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1239, Access to Market Information – Table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3881551"/>
              </p:ext>
            </p:extLst>
          </p:nvPr>
        </p:nvGraphicFramePr>
        <p:xfrm>
          <a:off x="381000" y="1042435"/>
          <a:ext cx="8153402" cy="4761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6178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731712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897241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134725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775694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990602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600424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34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List of Competitive Constraints identified by the CCT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NP3.19.3(5)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33428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Previous 12 months' capacity factor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NP4.4.9.4.1(1)(e)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04999547"/>
                  </a:ext>
                </a:extLst>
              </a:tr>
              <a:tr h="34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DAM results for transmission constraints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NP4.5.3(7)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99615878"/>
                  </a:ext>
                </a:extLst>
              </a:tr>
              <a:tr h="34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 commitments and decommitments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NP5.3(3)(b)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73342338"/>
                  </a:ext>
                </a:extLst>
              </a:tr>
              <a:tr h="34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 cancellations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NP5.3(3)(e)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8297137"/>
                  </a:ext>
                </a:extLst>
              </a:tr>
              <a:tr h="34602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Contingencies deselected in RUC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NP5.5.1(11)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41823184"/>
                  </a:ext>
                </a:extLst>
              </a:tr>
              <a:tr h="40126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Daily and Hourly RUC deselected capacity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NP5.5.2(3) sentence 4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26285881"/>
                  </a:ext>
                </a:extLst>
              </a:tr>
              <a:tr h="51519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Daily and Hourly RUC committed or decommited Resources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NP5.5.2(3) sentence 8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466528392"/>
                  </a:ext>
                </a:extLst>
              </a:tr>
              <a:tr h="32300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 buy-back hours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NP5.5.2(15)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8460106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Hourly RUC deselected capacity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NP5.5.2 greybox (8)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27340896"/>
                  </a:ext>
                </a:extLst>
              </a:tr>
              <a:tr h="4760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Daily RUC committed or decommited Resources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NP5.5.2 greybox (9)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51916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145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1239, Access to Market Information – Table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105579"/>
              </p:ext>
            </p:extLst>
          </p:nvPr>
        </p:nvGraphicFramePr>
        <p:xfrm>
          <a:off x="381000" y="990600"/>
          <a:ext cx="8305800" cy="4721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499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782771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73273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914012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155935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831962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967348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566932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3374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 buy-back hours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NP5.5.2 greybox (20)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3374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RUC Make-Whole Charges and RUC Clawback Payment Amounts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NP5.7.4(2)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04999547"/>
                  </a:ext>
                </a:extLst>
              </a:tr>
              <a:tr h="3374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SCED Resource and Settlement Point Shift Factors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NP6.5.7.1.13(4)</a:t>
                      </a:r>
                    </a:p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(c)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99615878"/>
                  </a:ext>
                </a:extLst>
              </a:tr>
              <a:tr h="5023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State Estimator Transmission Line Flows and Transformer Information – Delayed 60 Days after the Operating Day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NP6.5.7.1.13(5)</a:t>
                      </a:r>
                    </a:p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(a)-(b)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5255091"/>
                  </a:ext>
                </a:extLst>
              </a:tr>
              <a:tr h="3374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Daily total Reg-Up and Reg-Down deployed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NP6.5.7.6.2.1(5)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8297137"/>
                  </a:ext>
                </a:extLst>
              </a:tr>
              <a:tr h="23476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Registered Block Load Transfers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NP6.5.9.5.1(6)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41823184"/>
                  </a:ext>
                </a:extLst>
              </a:tr>
              <a:tr h="33743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Hydro Responsive Testing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NP8.1(3)(c)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26285881"/>
                  </a:ext>
                </a:extLst>
              </a:tr>
              <a:tr h="5023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Resource-specific RRS performance for QSEs and Resources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NP8.1(3)(f)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466528392"/>
                  </a:ext>
                </a:extLst>
              </a:tr>
              <a:tr h="35992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Resource-specific Non-Spin performance for QSEs and Resources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NP8.1(3)(g)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27340896"/>
                  </a:ext>
                </a:extLst>
              </a:tr>
              <a:tr h="37492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Resource-specific ECRS performance for QSEs and Resources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NP8.1(3)(h)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415943682"/>
                  </a:ext>
                </a:extLst>
              </a:tr>
              <a:tr h="44953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 metrics for QSEs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NP8.1(3)(j)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19462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324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1239, Access to Market Information – Table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606077"/>
              </p:ext>
            </p:extLst>
          </p:nvPr>
        </p:nvGraphicFramePr>
        <p:xfrm>
          <a:off x="381000" y="990874"/>
          <a:ext cx="8305800" cy="48762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499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782771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73273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914012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155935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831962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967348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555426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3326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DRUC and HRUC commitment performance by QSEs and Generation Resources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NP8.1(3)(k)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916523554"/>
                  </a:ext>
                </a:extLst>
              </a:tr>
              <a:tr h="3326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Monthly QSE COP Ancillary Service Resource Responsibility validation failures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NP8.1.2(2)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04999547"/>
                  </a:ext>
                </a:extLst>
              </a:tr>
              <a:tr h="3326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DRUC and HRUC commitment performance by QSEs and Generation Resources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NP8.1.2(3)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99615878"/>
                  </a:ext>
                </a:extLst>
              </a:tr>
              <a:tr h="32009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QSE Fast-Start Resources RUC Performance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NP8.1.2(4)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8297137"/>
                  </a:ext>
                </a:extLst>
              </a:tr>
              <a:tr h="495343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Resource Entity Governor test results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 as needed upon request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NP8.5.1.2(1)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141823184"/>
                  </a:ext>
                </a:extLst>
              </a:tr>
              <a:tr h="44041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Aggregated Settlement and billing dispute resolution report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NP9.14.4(3) 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26285881"/>
                  </a:ext>
                </a:extLst>
              </a:tr>
              <a:tr h="47658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Aggregated Settlement and billing dispute resolution report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NP9.14.4.1.6(1)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466528392"/>
                  </a:ext>
                </a:extLst>
              </a:tr>
              <a:tr h="365671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Payment plans with a short-pay Invoice Recipient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NP9.19(1)(f)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527340896"/>
                  </a:ext>
                </a:extLst>
              </a:tr>
              <a:tr h="55573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TSP and/or DSP Load, plus allocation of Distribution Losses, Transmission Losses, and UFE, by TSP and/or DSP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NP11.5.1.2(1)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2819462626"/>
                  </a:ext>
                </a:extLst>
              </a:tr>
              <a:tr h="62308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generation; Total AML; Total Wholesale Storage Load 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NP11.5.2.2(1) 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3370649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585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06532-2D67-F242-1E29-84867CFA9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 1239, Access to Market Information – Table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A22327-5880-91F4-D4E6-BBBCA81E01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7C858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7C858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EBFA5D87-2409-3860-DCDF-7FD536C909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677847"/>
              </p:ext>
            </p:extLst>
          </p:nvPr>
        </p:nvGraphicFramePr>
        <p:xfrm>
          <a:off x="381000" y="884565"/>
          <a:ext cx="8305800" cy="1463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0499">
                  <a:extLst>
                    <a:ext uri="{9D8B030D-6E8A-4147-A177-3AD203B41FA5}">
                      <a16:colId xmlns:a16="http://schemas.microsoft.com/office/drawing/2014/main" val="1411901965"/>
                    </a:ext>
                  </a:extLst>
                </a:gridCol>
                <a:gridCol w="2782771">
                  <a:extLst>
                    <a:ext uri="{9D8B030D-6E8A-4147-A177-3AD203B41FA5}">
                      <a16:colId xmlns:a16="http://schemas.microsoft.com/office/drawing/2014/main" val="1839920115"/>
                    </a:ext>
                  </a:extLst>
                </a:gridCol>
                <a:gridCol w="873273">
                  <a:extLst>
                    <a:ext uri="{9D8B030D-6E8A-4147-A177-3AD203B41FA5}">
                      <a16:colId xmlns:a16="http://schemas.microsoft.com/office/drawing/2014/main" val="3760607973"/>
                    </a:ext>
                  </a:extLst>
                </a:gridCol>
                <a:gridCol w="914012">
                  <a:extLst>
                    <a:ext uri="{9D8B030D-6E8A-4147-A177-3AD203B41FA5}">
                      <a16:colId xmlns:a16="http://schemas.microsoft.com/office/drawing/2014/main" val="192572161"/>
                    </a:ext>
                  </a:extLst>
                </a:gridCol>
                <a:gridCol w="1155935">
                  <a:extLst>
                    <a:ext uri="{9D8B030D-6E8A-4147-A177-3AD203B41FA5}">
                      <a16:colId xmlns:a16="http://schemas.microsoft.com/office/drawing/2014/main" val="1349756252"/>
                    </a:ext>
                  </a:extLst>
                </a:gridCol>
                <a:gridCol w="831962">
                  <a:extLst>
                    <a:ext uri="{9D8B030D-6E8A-4147-A177-3AD203B41FA5}">
                      <a16:colId xmlns:a16="http://schemas.microsoft.com/office/drawing/2014/main" val="3349547161"/>
                    </a:ext>
                  </a:extLst>
                </a:gridCol>
                <a:gridCol w="967348">
                  <a:extLst>
                    <a:ext uri="{9D8B030D-6E8A-4147-A177-3AD203B41FA5}">
                      <a16:colId xmlns:a16="http://schemas.microsoft.com/office/drawing/2014/main" val="1790075835"/>
                    </a:ext>
                  </a:extLst>
                </a:gridCol>
              </a:tblGrid>
              <a:tr h="604535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Information Description</a:t>
                      </a:r>
                    </a:p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(Revision described may include more than one report)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Current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Proposed location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Reason to revise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Revision Request Page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+mn-lt"/>
                        </a:rPr>
                        <a:t>Rule to revise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9109987"/>
                  </a:ext>
                </a:extLst>
              </a:tr>
              <a:tr h="3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Any information that may be used by a QSE to estimate or verify bills, subject to NP1.3, Confidentiality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 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NP12.3(1)(c)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1299615878"/>
                  </a:ext>
                </a:extLst>
              </a:tr>
              <a:tr h="348394"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Methodology and data to independently reproduce market-operations, subject to NP1.3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Secure Area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ERCOT website  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Not Confidential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NP12.3(1)(d)</a:t>
                      </a:r>
                      <a:b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:a16="http://schemas.microsoft.com/office/drawing/2014/main" val="78297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775693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24669035810E4EB6FECC3DA329D583" ma:contentTypeVersion="6" ma:contentTypeDescription="Create a new document." ma:contentTypeScope="" ma:versionID="1efb305faa5285f37c51682294eb9fd0">
  <xsd:schema xmlns:xsd="http://www.w3.org/2001/XMLSchema" xmlns:xs="http://www.w3.org/2001/XMLSchema" xmlns:p="http://schemas.microsoft.com/office/2006/metadata/properties" xmlns:ns2="b08b9b37-d175-4f27-901a-52f6a908faa4" xmlns:ns3="02991f1b-a5c4-40d5-9b39-bc4c839ed1df" targetNamespace="http://schemas.microsoft.com/office/2006/metadata/properties" ma:root="true" ma:fieldsID="1f40ce4871fff26687b0093a32e88c37" ns2:_="" ns3:_="">
    <xsd:import namespace="b08b9b37-d175-4f27-901a-52f6a908faa4"/>
    <xsd:import namespace="02991f1b-a5c4-40d5-9b39-bc4c839ed1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8b9b37-d175-4f27-901a-52f6a908f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991f1b-a5c4-40d5-9b39-bc4c839ed1df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2991f1b-a5c4-40d5-9b39-bc4c839ed1df">
      <UserInfo>
        <DisplayName>Zeplin, Rachel</DisplayName>
        <AccountId>58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714E08-D8EC-4B7C-A2EE-ADD347EAA3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8b9b37-d175-4f27-901a-52f6a908faa4"/>
    <ds:schemaRef ds:uri="02991f1b-a5c4-40d5-9b39-bc4c839ed1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A526C54-2038-4DDB-9077-84C80FF069E0}">
  <ds:schemaRefs>
    <ds:schemaRef ds:uri="http://schemas.microsoft.com/office/2006/documentManagement/types"/>
    <ds:schemaRef ds:uri="http://schemas.microsoft.com/office/infopath/2007/PartnerControls"/>
    <ds:schemaRef ds:uri="02991f1b-a5c4-40d5-9b39-bc4c839ed1df"/>
    <ds:schemaRef ds:uri="b08b9b37-d175-4f27-901a-52f6a908faa4"/>
    <ds:schemaRef ds:uri="http://purl.org/dc/terms/"/>
    <ds:schemaRef ds:uri="http://www.w3.org/XML/1998/namespace"/>
    <ds:schemaRef ds:uri="http://purl.org/dc/dcmitype/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15783</TotalTime>
  <Words>1969</Words>
  <Application>Microsoft Office PowerPoint</Application>
  <PresentationFormat>On-screen Show (4:3)</PresentationFormat>
  <Paragraphs>562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Montserrat SemiBold</vt:lpstr>
      <vt:lpstr>Roboto</vt:lpstr>
      <vt:lpstr>Cover Slide</vt:lpstr>
      <vt:lpstr>Horizontal Theme</vt:lpstr>
      <vt:lpstr>1_Horizontal Theme</vt:lpstr>
      <vt:lpstr>PowerPoint Presentation</vt:lpstr>
      <vt:lpstr>Revision Requests Overview</vt:lpstr>
      <vt:lpstr>Revision Requests Timeline</vt:lpstr>
      <vt:lpstr>Publishing Information Prepared for a Market-Audience</vt:lpstr>
      <vt:lpstr>Tables of Proposed Revisions</vt:lpstr>
      <vt:lpstr>NPRR 1239, Access to Market Information – Table 1</vt:lpstr>
      <vt:lpstr>NPRR 1239, Access to Market Information – Table 2</vt:lpstr>
      <vt:lpstr>NPRR 1239, Access to Market Information – Table 3</vt:lpstr>
      <vt:lpstr>NPRR 1239, Access to Market Information – Table 4</vt:lpstr>
      <vt:lpstr>NOGRR 266, Access to Market Information – Table 5</vt:lpstr>
      <vt:lpstr>NPRR 1240, Transmission Planning Information – Table 6</vt:lpstr>
      <vt:lpstr>NPRR 1240, Transmission Planning Information – Table 7</vt:lpstr>
      <vt:lpstr>NOGRR 267, Transmission Planning Info. – Table 8</vt:lpstr>
      <vt:lpstr>PGRR 116, Transmission Planning Info. – Table 9</vt:lpstr>
      <vt:lpstr>Appendix Chart Definitions and Acronyms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Kim Rainwater</cp:lastModifiedBy>
  <cp:revision>627</cp:revision>
  <cp:lastPrinted>2017-10-10T21:31:05Z</cp:lastPrinted>
  <dcterms:created xsi:type="dcterms:W3CDTF">2016-01-21T15:20:31Z</dcterms:created>
  <dcterms:modified xsi:type="dcterms:W3CDTF">2024-07-11T20:30:19Z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0x0101003524669035810E4EB6FECC3DA329D583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2024-05-01T15:04:09Z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72e6f058-191a-4da1-8715-71333a1a9cfd</vt:lpwstr>
  </property>
  <property fmtid="{D5CDD505-2E9C-101B-9397-08002B2CF9AE}" pid="9" name="MSIP_Label_7084cbda-52b8-46fb-a7b7-cb5bd465ed85_ContentBits">
    <vt:lpwstr>0</vt:lpwstr>
  </property>
</Properties>
</file>