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Override1.xml" ContentType="application/vnd.openxmlformats-officedocument.themeOverr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663" r:id="rId5"/>
    <p:sldMasterId id="2147483739" r:id="rId6"/>
  </p:sldMasterIdLst>
  <p:notesMasterIdLst>
    <p:notesMasterId r:id="rId19"/>
  </p:notesMasterIdLst>
  <p:handoutMasterIdLst>
    <p:handoutMasterId r:id="rId20"/>
  </p:handoutMasterIdLst>
  <p:sldIdLst>
    <p:sldId id="557" r:id="rId7"/>
    <p:sldId id="605" r:id="rId8"/>
    <p:sldId id="550" r:id="rId9"/>
    <p:sldId id="552" r:id="rId10"/>
    <p:sldId id="597" r:id="rId11"/>
    <p:sldId id="576" r:id="rId12"/>
    <p:sldId id="577" r:id="rId13"/>
    <p:sldId id="586" r:id="rId14"/>
    <p:sldId id="604" r:id="rId15"/>
    <p:sldId id="598" r:id="rId16"/>
    <p:sldId id="599" r:id="rId17"/>
    <p:sldId id="606"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386F5C4-231D-4E04-AFF2-1D34AA023C37}">
          <p14:sldIdLst/>
        </p14:section>
        <p14:section name="OD Analysis" id="{231D1A73-FB9D-4D1A-B04E-9973ED6DEA62}">
          <p14:sldIdLst>
            <p14:sldId id="557"/>
            <p14:sldId id="605"/>
            <p14:sldId id="550"/>
            <p14:sldId id="552"/>
            <p14:sldId id="597"/>
            <p14:sldId id="576"/>
            <p14:sldId id="577"/>
            <p14:sldId id="586"/>
            <p14:sldId id="604"/>
            <p14:sldId id="598"/>
            <p14:sldId id="599"/>
            <p14:sldId id="606"/>
          </p14:sldIdLst>
        </p14:section>
      </p14:sectionLst>
    </p:ex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CE2E846-A41C-7095-E2BA-36D0669FFA49}" name="Drake, Gordon" initials="DG" userId="S::Gordon.Drake@ercot.com::d3aa080c-bd91-4052-98d6-063a86a83a9f" providerId="AD"/>
  <p188:author id="{3274B748-C2E2-CD1D-7097-BB267DC7B270}" name="Drake, Gordon" initials="DG" userId="S::gordon.drake@ercot.com::d3aa080c-bd91-4052-98d6-063a86a83a9f" providerId="AD"/>
  <p188:author id="{293E1DAA-093D-20C9-C98B-59051D85635A}" name="Maggio, Dave" initials="MD" userId="S::david.maggio@ercot.com::ac169136-3d92-4093-a1ee-cd2fa0ab6301" providerId="AD"/>
  <p188:author id="{410E4FBC-5218-FB1F-016B-00F92BA2DEDE}" name="Garcia, Freddy" initials="GF" userId="S::freddy.garcia@ercot.com::cc2686ab-f02a-4d1c-8be7-cf6af3d11eac" providerId="AD"/>
  <p188:author id="{0D8CE9CE-105C-065E-36D5-0644004BA4C4}" name="Schmidt, Matthew" initials="SM" userId="S::matthew.schmidt@ercot.com::fc385d58-945d-4395-bff5-01fa0dce693e" providerId="AD"/>
  <p188:author id="{A9D76DD9-9A99-1096-2E66-173483C9F738}" name="King, Ryan" initials="KR" userId="S::Ryan.King@ercot.com::397dfbf6-562d-4090-9673-fd056153c159" providerId="AD"/>
  <p188:author id="{C42AEDD9-2DD0-D3C5-494A-01313B1AB845}" name="Schmidt, Matthew" initials="SM" userId="S::Matthew.Schmidt@ercot.com::fc385d58-945d-4395-bff5-01fa0dce693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3C61"/>
    <a:srgbClr val="00AEC7"/>
    <a:srgbClr val="E6EBF0"/>
    <a:srgbClr val="98C3FA"/>
    <a:srgbClr val="70CDD9"/>
    <a:srgbClr val="8DC3E5"/>
    <a:srgbClr val="A9E5EA"/>
    <a:srgbClr val="5B6770"/>
    <a:srgbClr val="26D07C"/>
    <a:srgbClr val="0076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3" d="100"/>
          <a:sy n="123" d="100"/>
        </p:scale>
        <p:origin x="1254" y="138"/>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76971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761512" y="548640"/>
        <a:ext cx="76971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72983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1160373" y="2194560"/>
        <a:ext cx="72983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76971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761512" y="3840480"/>
        <a:ext cx="76971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76971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761512" y="548640"/>
        <a:ext cx="76971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72983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1160373" y="2194560"/>
        <a:ext cx="72983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76971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761512" y="3840480"/>
        <a:ext cx="76971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7/24/2024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7/24/2024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Master" Target="../slideMasters/slideMaster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28BCE00-998E-E986-BAB5-DFC04DAB5EA8}"/>
              </a:ext>
            </a:extLst>
          </p:cNvPr>
          <p:cNvSpPr>
            <a:spLocks noGrp="1"/>
          </p:cNvSpPr>
          <p:nvPr>
            <p:ph idx="1"/>
          </p:nvPr>
        </p:nvSpPr>
        <p:spPr>
          <a:xfrm>
            <a:off x="304800" y="762000"/>
            <a:ext cx="8534400" cy="40386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304800" y="4800600"/>
            <a:ext cx="8534400" cy="1295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481068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Aqua)">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28BCE00-998E-E986-BAB5-DFC04DAB5EA8}"/>
              </a:ext>
            </a:extLst>
          </p:cNvPr>
          <p:cNvSpPr>
            <a:spLocks noGrp="1"/>
          </p:cNvSpPr>
          <p:nvPr>
            <p:ph idx="1"/>
          </p:nvPr>
        </p:nvSpPr>
        <p:spPr>
          <a:xfrm>
            <a:off x="304800" y="762000"/>
            <a:ext cx="8534400" cy="31242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304800" y="4053683"/>
            <a:ext cx="8534400" cy="2042317"/>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2"/>
                </a:solidFill>
              </a:defRPr>
            </a:lvl2pPr>
            <a:lvl3pPr>
              <a:defRPr sz="14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7938207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2" name="Content Placeholder 2">
            <a:extLst>
              <a:ext uri="{FF2B5EF4-FFF2-40B4-BE49-F238E27FC236}">
                <a16:creationId xmlns:a16="http://schemas.microsoft.com/office/drawing/2014/main" id="{8650E65A-77F2-BD31-7884-036E0E1C7699}"/>
              </a:ext>
            </a:extLst>
          </p:cNvPr>
          <p:cNvSpPr>
            <a:spLocks noGrp="1"/>
          </p:cNvSpPr>
          <p:nvPr>
            <p:ph idx="10"/>
          </p:nvPr>
        </p:nvSpPr>
        <p:spPr>
          <a:xfrm>
            <a:off x="304800" y="4038600"/>
            <a:ext cx="8340436" cy="2057399"/>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3" name="Content Placeholder 2">
            <a:extLst>
              <a:ext uri="{FF2B5EF4-FFF2-40B4-BE49-F238E27FC236}">
                <a16:creationId xmlns:a16="http://schemas.microsoft.com/office/drawing/2014/main" id="{307E5F9A-4C8E-B655-9F97-B41B055E27A3}"/>
              </a:ext>
            </a:extLst>
          </p:cNvPr>
          <p:cNvSpPr>
            <a:spLocks noGrp="1"/>
          </p:cNvSpPr>
          <p:nvPr>
            <p:ph idx="12"/>
          </p:nvPr>
        </p:nvSpPr>
        <p:spPr>
          <a:xfrm>
            <a:off x="304800" y="1219201"/>
            <a:ext cx="8305800" cy="2042317"/>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51088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304800" y="762000"/>
            <a:ext cx="5562600" cy="5334000"/>
          </a:xfrm>
          <a:prstGeom prst="rect">
            <a:avLst/>
          </a:prstGeom>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tx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0" name="Footer Placeholder 4">
            <a:extLst>
              <a:ext uri="{FF2B5EF4-FFF2-40B4-BE49-F238E27FC236}">
                <a16:creationId xmlns:a16="http://schemas.microsoft.com/office/drawing/2014/main" id="{D41AE20F-67AB-7F58-E5C0-B80B60EB4F25}"/>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BB40FEBA-A659-D520-0764-206779E237E9}"/>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8912400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1C8B81A-95BD-E991-9B9F-3E9298BDDD8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EBD1C03C-3DF7-A3DE-6887-F11B8EF5149C}"/>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BFB76CBF-9431-A50C-08E3-E8EE4F23614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E0BA04B7-EE99-D736-11AC-D183C0DF7ACD}"/>
              </a:ext>
            </a:extLst>
          </p:cNvPr>
          <p:cNvSpPr>
            <a:spLocks noGrp="1"/>
          </p:cNvSpPr>
          <p:nvPr>
            <p:ph idx="1"/>
          </p:nvPr>
        </p:nvSpPr>
        <p:spPr>
          <a:xfrm>
            <a:off x="304800" y="762000"/>
            <a:ext cx="5410200" cy="5334000"/>
          </a:xfrm>
          <a:prstGeom prst="rect">
            <a:avLst/>
          </a:prstGeom>
        </p:spPr>
        <p:txBody>
          <a:bodyPr lIns="274320" tIns="274320" rIns="274320" bIns="274320"/>
          <a:lstStyle>
            <a:lvl1pPr marL="0" indent="0">
              <a:buNone/>
              <a:defRPr sz="2000" b="1">
                <a:solidFill>
                  <a:schemeClr val="tx2"/>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2" name="Content Placeholder 2">
            <a:extLst>
              <a:ext uri="{FF2B5EF4-FFF2-40B4-BE49-F238E27FC236}">
                <a16:creationId xmlns:a16="http://schemas.microsoft.com/office/drawing/2014/main" id="{3A5A8A3F-3706-273B-1AFB-760A102730E0}"/>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accent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4" name="Footer Placeholder 4">
            <a:extLst>
              <a:ext uri="{FF2B5EF4-FFF2-40B4-BE49-F238E27FC236}">
                <a16:creationId xmlns:a16="http://schemas.microsoft.com/office/drawing/2014/main" id="{DB59DB38-0284-35BB-FCF2-EAA64B408BD8}"/>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5" name="Slide Number Placeholder 5">
            <a:extLst>
              <a:ext uri="{FF2B5EF4-FFF2-40B4-BE49-F238E27FC236}">
                <a16:creationId xmlns:a16="http://schemas.microsoft.com/office/drawing/2014/main" id="{9556402B-DC9D-8431-8023-AD3352280539}"/>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0479845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864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3DA0FCEA-D36B-8171-D6EF-668CFAA3362D}"/>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2435EFE1-64FF-A596-7050-A720211A5B2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67029BC0-04FA-F2B5-5399-0E40A64D3564}"/>
              </a:ext>
            </a:extLst>
          </p:cNvPr>
          <p:cNvSpPr>
            <a:spLocks noGrp="1"/>
          </p:cNvSpPr>
          <p:nvPr>
            <p:ph idx="10"/>
          </p:nvPr>
        </p:nvSpPr>
        <p:spPr>
          <a:xfrm>
            <a:off x="5486400" y="838199"/>
            <a:ext cx="3352800" cy="5410201"/>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432911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EE2A56D-1F8F-6D34-5142-3AFE504C04F2}"/>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19A953EB-673D-F477-0F68-19BB33084976}"/>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1" y="1066800"/>
            <a:ext cx="8534400"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accent2"/>
                </a:solidFill>
              </a:defRPr>
            </a:lvl2pPr>
            <a:lvl3pPr>
              <a:defRPr sz="1600">
                <a:solidFill>
                  <a:schemeClr val="accent2"/>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304801" y="3574374"/>
            <a:ext cx="8534400"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Tree>
    <p:extLst>
      <p:ext uri="{BB962C8B-B14F-4D97-AF65-F5344CB8AC3E}">
        <p14:creationId xmlns:p14="http://schemas.microsoft.com/office/powerpoint/2010/main" val="26930293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5" name="Content Placeholder 4"/>
          <p:cNvSpPr>
            <a:spLocks noGrp="1"/>
          </p:cNvSpPr>
          <p:nvPr>
            <p:ph sz="half" idx="1"/>
          </p:nvPr>
        </p:nvSpPr>
        <p:spPr>
          <a:xfrm>
            <a:off x="304800" y="762000"/>
            <a:ext cx="421005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6" name="Content Placeholder 5"/>
          <p:cNvSpPr>
            <a:spLocks noGrp="1"/>
          </p:cNvSpPr>
          <p:nvPr>
            <p:ph sz="half" idx="2"/>
          </p:nvPr>
        </p:nvSpPr>
        <p:spPr>
          <a:xfrm>
            <a:off x="4629150" y="762000"/>
            <a:ext cx="3886200" cy="5029201"/>
          </a:xfrm>
          <a:prstGeom prst="rect">
            <a:avLst/>
          </a:prstGeom>
        </p:spPr>
        <p:txBody>
          <a:bodyPr lIns="274320" tIns="274320" rIns="274320" bIns="274320"/>
          <a:lstStyle>
            <a:lvl1pPr>
              <a:defRPr sz="2000">
                <a:solidFill>
                  <a:schemeClr val="tx1"/>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Slide Number Placeholder 5">
            <a:extLst>
              <a:ext uri="{FF2B5EF4-FFF2-40B4-BE49-F238E27FC236}">
                <a16:creationId xmlns:a16="http://schemas.microsoft.com/office/drawing/2014/main" id="{4EF78B07-4E0F-444F-3584-E6AC1A3DDB02}"/>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589405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E8A51F0A-9475-9DAE-242E-33E187825E26}"/>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4">
            <a:extLst>
              <a:ext uri="{FF2B5EF4-FFF2-40B4-BE49-F238E27FC236}">
                <a16:creationId xmlns:a16="http://schemas.microsoft.com/office/drawing/2014/main" id="{2EE9DFC8-B2E5-E793-2150-517381008A73}"/>
              </a:ext>
            </a:extLst>
          </p:cNvPr>
          <p:cNvSpPr>
            <a:spLocks noGrp="1"/>
          </p:cNvSpPr>
          <p:nvPr>
            <p:ph sz="half" idx="1"/>
          </p:nvPr>
        </p:nvSpPr>
        <p:spPr>
          <a:xfrm>
            <a:off x="304800"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12" name="Content Placeholder 4">
            <a:extLst>
              <a:ext uri="{FF2B5EF4-FFF2-40B4-BE49-F238E27FC236}">
                <a16:creationId xmlns:a16="http://schemas.microsoft.com/office/drawing/2014/main" id="{378E2229-F384-0D03-A606-DDA1EF9C1598}"/>
              </a:ext>
            </a:extLst>
          </p:cNvPr>
          <p:cNvSpPr>
            <a:spLocks noGrp="1"/>
          </p:cNvSpPr>
          <p:nvPr>
            <p:ph sz="half" idx="11"/>
          </p:nvPr>
        </p:nvSpPr>
        <p:spPr>
          <a:xfrm>
            <a:off x="3169229"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13" name="Content Placeholder 4">
            <a:extLst>
              <a:ext uri="{FF2B5EF4-FFF2-40B4-BE49-F238E27FC236}">
                <a16:creationId xmlns:a16="http://schemas.microsoft.com/office/drawing/2014/main" id="{A025B271-82B7-1F6E-F1D4-5CDE1CA26D69}"/>
              </a:ext>
            </a:extLst>
          </p:cNvPr>
          <p:cNvSpPr>
            <a:spLocks noGrp="1"/>
          </p:cNvSpPr>
          <p:nvPr>
            <p:ph sz="half" idx="12"/>
          </p:nvPr>
        </p:nvSpPr>
        <p:spPr>
          <a:xfrm>
            <a:off x="6026729"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Tree>
    <p:extLst>
      <p:ext uri="{BB962C8B-B14F-4D97-AF65-F5344CB8AC3E}">
        <p14:creationId xmlns:p14="http://schemas.microsoft.com/office/powerpoint/2010/main" val="39630262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381000" y="1240594"/>
            <a:ext cx="2743200" cy="576262"/>
          </a:xfrm>
          <a:prstGeom prst="rect">
            <a:avLst/>
          </a:prstGeom>
        </p:spPr>
        <p:txBody>
          <a:bodyPr/>
          <a:lstStyle>
            <a:lvl1pPr marL="0" indent="0">
              <a:buFontTx/>
              <a:buNone/>
              <a:defRPr sz="2000">
                <a:solidFill>
                  <a:srgbClr val="00AEC7"/>
                </a:solidFill>
                <a:latin typeface="+mj-lt"/>
              </a:defRPr>
            </a:lvl1pPr>
          </a:lstStyle>
          <a:p>
            <a:endParaRPr lang="en-US"/>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400516" y="1926394"/>
            <a:ext cx="2743200" cy="3941006"/>
          </a:xfrm>
          <a:prstGeom prst="rect">
            <a:avLst/>
          </a:prstGeom>
        </p:spPr>
        <p:txBody>
          <a:bodyPr/>
          <a:lstStyle>
            <a:lvl1pPr>
              <a:defRPr sz="1400">
                <a:solidFill>
                  <a:schemeClr val="tx1"/>
                </a:solidFill>
              </a:defRPr>
            </a:lvl1pPr>
          </a:lstStyle>
          <a:p>
            <a:endParaRPr lang="en-US"/>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3200400" y="1240594"/>
            <a:ext cx="2743200" cy="576262"/>
          </a:xfrm>
          <a:prstGeom prst="rect">
            <a:avLst/>
          </a:prstGeom>
        </p:spPr>
        <p:txBody>
          <a:bodyPr/>
          <a:lstStyle>
            <a:lvl1pPr marL="0" indent="0">
              <a:buNone/>
              <a:defRPr sz="2000">
                <a:solidFill>
                  <a:srgbClr val="00AEC7"/>
                </a:solidFill>
                <a:latin typeface="+mj-lt"/>
              </a:defRPr>
            </a:lvl1pPr>
          </a:lstStyle>
          <a:p>
            <a:endParaRPr lang="en-US"/>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3219916" y="1926394"/>
            <a:ext cx="2743200" cy="3941006"/>
          </a:xfrm>
          <a:prstGeom prst="rect">
            <a:avLst/>
          </a:prstGeom>
        </p:spPr>
        <p:txBody>
          <a:bodyPr/>
          <a:lstStyle>
            <a:lvl1pPr>
              <a:defRPr sz="1400">
                <a:solidFill>
                  <a:schemeClr val="tx1"/>
                </a:solidFill>
              </a:defRPr>
            </a:lvl1pPr>
          </a:lstStyle>
          <a:p>
            <a:endParaRPr lang="en-US"/>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6000284" y="1237099"/>
            <a:ext cx="2743200" cy="576262"/>
          </a:xfrm>
          <a:prstGeom prst="rect">
            <a:avLst/>
          </a:prstGeom>
        </p:spPr>
        <p:txBody>
          <a:bodyPr/>
          <a:lstStyle>
            <a:lvl1pPr marL="0" indent="0">
              <a:buFontTx/>
              <a:buNone/>
              <a:defRPr sz="2000">
                <a:solidFill>
                  <a:srgbClr val="00AEC7"/>
                </a:solidFill>
                <a:latin typeface="+mj-lt"/>
              </a:defRPr>
            </a:lvl1pPr>
          </a:lstStyle>
          <a:p>
            <a:endParaRPr lang="en-US"/>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6019800" y="1922899"/>
            <a:ext cx="2743200" cy="3941006"/>
          </a:xfrm>
          <a:prstGeom prst="rect">
            <a:avLst/>
          </a:prstGeom>
        </p:spPr>
        <p:txBody>
          <a:bodyPr/>
          <a:lstStyle>
            <a:lvl1pPr>
              <a:defRPr sz="1400">
                <a:solidFill>
                  <a:schemeClr val="tx1"/>
                </a:solidFill>
              </a:defRPr>
            </a:lvl1pPr>
          </a:lstStyle>
          <a:p>
            <a:endParaRPr lang="en-US"/>
          </a:p>
        </p:txBody>
      </p:sp>
      <p:sp>
        <p:nvSpPr>
          <p:cNvPr id="27" name="Slide Number Placeholder 5">
            <a:extLst>
              <a:ext uri="{FF2B5EF4-FFF2-40B4-BE49-F238E27FC236}">
                <a16:creationId xmlns:a16="http://schemas.microsoft.com/office/drawing/2014/main" id="{3C43E465-E8F7-518D-DB0A-14D6D410852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96379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762001"/>
            <a:ext cx="8534400" cy="5280822"/>
          </a:xfrm>
          <a:prstGeom prst="rect">
            <a:avLst/>
          </a:prstGeom>
        </p:spPr>
        <p:txBody>
          <a:bodyPr lIns="274320" tIns="274320" rIns="274320" bIns="274320"/>
          <a:lstStyle>
            <a:lvl1pPr>
              <a:defRPr sz="2000" b="0">
                <a:solidFill>
                  <a:schemeClr val="tx1"/>
                </a:solidFill>
              </a:defRPr>
            </a:lvl1pPr>
            <a:lvl2pPr>
              <a:defRPr sz="1800">
                <a:solidFill>
                  <a:srgbClr val="5B6770"/>
                </a:solidFill>
              </a:defRPr>
            </a:lvl2pPr>
            <a:lvl3pPr>
              <a:defRPr sz="1600">
                <a:solidFill>
                  <a:srgbClr val="5B6770"/>
                </a:solidFill>
              </a:defRPr>
            </a:lvl3pPr>
            <a:lvl4pPr>
              <a:defRPr sz="1400">
                <a:solidFill>
                  <a:srgbClr val="5B6770"/>
                </a:solidFill>
              </a:defRPr>
            </a:lvl4pPr>
            <a:lvl5pPr>
              <a:defRPr sz="1200">
                <a:solidFill>
                  <a:srgbClr val="5B677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915271C7-351C-6A53-1BD1-4B6987F11FC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8546236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solidFill>
                <a:prstClr val="black">
                  <a:tint val="75000"/>
                </a:prstClr>
              </a:solidFill>
            </a:endParaRPr>
          </a:p>
        </p:txBody>
      </p:sp>
      <p:graphicFrame>
        <p:nvGraphicFramePr>
          <p:cNvPr id="8" name="Diagram 7">
            <a:extLst>
              <a:ext uri="{FF2B5EF4-FFF2-40B4-BE49-F238E27FC236}">
                <a16:creationId xmlns:a16="http://schemas.microsoft.com/office/drawing/2014/main" id="{F9EE3F64-5084-626C-72A7-533838A69759}"/>
              </a:ext>
            </a:extLst>
          </p:cNvPr>
          <p:cNvGraphicFramePr/>
          <p:nvPr userDrawn="1"/>
        </p:nvGraphicFramePr>
        <p:xfrm>
          <a:off x="304800" y="762000"/>
          <a:ext cx="85344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1" name="Slide Number Placeholder 5">
            <a:extLst>
              <a:ext uri="{FF2B5EF4-FFF2-40B4-BE49-F238E27FC236}">
                <a16:creationId xmlns:a16="http://schemas.microsoft.com/office/drawing/2014/main" id="{7E1BA5E2-F942-F1C0-42B8-24244D128FAF}"/>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1143866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solidFill>
                <a:prstClr val="black">
                  <a:tint val="75000"/>
                </a:prstClr>
              </a:solidFill>
            </a:endParaRPr>
          </a:p>
        </p:txBody>
      </p:sp>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304800" y="762000"/>
          <a:ext cx="85344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1" name="Slide Number Placeholder 5">
            <a:extLst>
              <a:ext uri="{FF2B5EF4-FFF2-40B4-BE49-F238E27FC236}">
                <a16:creationId xmlns:a16="http://schemas.microsoft.com/office/drawing/2014/main" id="{7E1BA5E2-F942-F1C0-42B8-24244D128FAF}"/>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1143866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382143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B84D1CB6-92C2-F892-BEE2-D7DE748ACA7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706264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635F2-47C7-E5B0-DC5D-8BCFB402691F}"/>
              </a:ext>
            </a:extLst>
          </p:cNvPr>
          <p:cNvSpPr>
            <a:spLocks noGrp="1"/>
          </p:cNvSpPr>
          <p:nvPr>
            <p:ph type="ctrTitle"/>
          </p:nvPr>
        </p:nvSpPr>
        <p:spPr>
          <a:xfrm>
            <a:off x="1295400" y="2206629"/>
            <a:ext cx="7391400" cy="1470025"/>
          </a:xfrm>
          <a:prstGeom prst="rect">
            <a:avLst/>
          </a:prstGeom>
        </p:spPr>
        <p:txBody>
          <a:bodyPr/>
          <a:lstStyle>
            <a:lvl1pPr algn="ctr">
              <a:defRPr b="1">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0375FD51-383E-7023-CF18-A1096F0F2773}"/>
              </a:ext>
            </a:extLst>
          </p:cNvPr>
          <p:cNvSpPr>
            <a:spLocks noGrp="1"/>
          </p:cNvSpPr>
          <p:nvPr>
            <p:ph type="subTitle" idx="1"/>
          </p:nvPr>
        </p:nvSpPr>
        <p:spPr>
          <a:xfrm>
            <a:off x="2228241" y="3962400"/>
            <a:ext cx="554416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Slide Number Placeholder 5">
            <a:extLst>
              <a:ext uri="{FF2B5EF4-FFF2-40B4-BE49-F238E27FC236}">
                <a16:creationId xmlns:a16="http://schemas.microsoft.com/office/drawing/2014/main" id="{9D3E071B-3191-735B-1E53-53195D771F0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6201053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Gray Title)">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F5775D9C-A163-0AE2-B1A6-0B1992510CDD}"/>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D17EF50F-9FD6-D876-630B-1BB9772EDA08}"/>
              </a:ext>
            </a:extLst>
          </p:cNvPr>
          <p:cNvSpPr>
            <a:spLocks noGrp="1"/>
          </p:cNvSpPr>
          <p:nvPr>
            <p:ph idx="1"/>
          </p:nvPr>
        </p:nvSpPr>
        <p:spPr>
          <a:xfrm>
            <a:off x="914400" y="0"/>
            <a:ext cx="7620002" cy="61722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01076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2 (Blue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914400" y="0"/>
            <a:ext cx="7620002" cy="6172200"/>
          </a:xfrm>
          <a:prstGeom prst="rect">
            <a:avLst/>
          </a:prstGeom>
        </p:spPr>
        <p:txBody>
          <a:bodyPr lIns="914400" tIns="91440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5">
            <a:extLst>
              <a:ext uri="{FF2B5EF4-FFF2-40B4-BE49-F238E27FC236}">
                <a16:creationId xmlns:a16="http://schemas.microsoft.com/office/drawing/2014/main" id="{ECA9812F-1971-A6EB-3683-540A757044A4}"/>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2913838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858000"/>
          </a:xfrm>
          <a:prstGeom prst="rect">
            <a:avLst/>
          </a:prstGeom>
          <a:solidFill>
            <a:srgbClr val="E6EBF0"/>
          </a:solidFill>
        </p:spPr>
        <p:txBody>
          <a:bodyPr lIns="274320" tIns="960120" rIns="274320" bIns="731520"/>
          <a:lstStyle>
            <a:lvl1pPr marL="0" indent="0">
              <a:buNone/>
              <a:defRPr sz="24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953FC956-A879-5B22-35BA-D236C87FBE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E6A410FC-F79C-D1EE-BC59-B3D7D49806A6}"/>
              </a:ext>
            </a:extLst>
          </p:cNvPr>
          <p:cNvSpPr>
            <a:spLocks noGrp="1"/>
          </p:cNvSpPr>
          <p:nvPr>
            <p:ph idx="1"/>
          </p:nvPr>
        </p:nvSpPr>
        <p:spPr>
          <a:xfrm>
            <a:off x="914400" y="0"/>
            <a:ext cx="4572000" cy="61722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14363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858000"/>
          </a:xfrm>
          <a:prstGeom prst="rect">
            <a:avLst/>
          </a:prstGeom>
          <a:solidFill>
            <a:srgbClr val="E6EBF0"/>
          </a:solidFill>
        </p:spPr>
        <p:txBody>
          <a:bodyPr lIns="274320" tIns="960120" rIns="274320" bIns="731520"/>
          <a:lstStyle>
            <a:lvl1pPr marL="0" indent="0">
              <a:buNone/>
              <a:defRPr sz="2400" b="0">
                <a:solidFill>
                  <a:schemeClr val="accent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7A8D8C4E-4BE2-888F-3F85-54FC3D912AF8}"/>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173ABB5D-9742-CBF2-15A7-11E66774A8F4}"/>
              </a:ext>
            </a:extLst>
          </p:cNvPr>
          <p:cNvSpPr>
            <a:spLocks noGrp="1"/>
          </p:cNvSpPr>
          <p:nvPr>
            <p:ph idx="1"/>
          </p:nvPr>
        </p:nvSpPr>
        <p:spPr>
          <a:xfrm>
            <a:off x="914400" y="0"/>
            <a:ext cx="4572000" cy="6172200"/>
          </a:xfrm>
          <a:prstGeom prst="rect">
            <a:avLst/>
          </a:prstGeom>
        </p:spPr>
        <p:txBody>
          <a:bodyPr lIns="914400" tIns="91440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8932473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with Caption and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1600200" y="3429000"/>
            <a:ext cx="7010400" cy="2819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4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B242DC6D-47B2-4BEB-A8AA-8A0002CC16B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4922C3B1-E57B-52E5-9F21-33863CDB213D}"/>
              </a:ext>
            </a:extLst>
          </p:cNvPr>
          <p:cNvSpPr>
            <a:spLocks noGrp="1"/>
          </p:cNvSpPr>
          <p:nvPr>
            <p:ph idx="1"/>
          </p:nvPr>
        </p:nvSpPr>
        <p:spPr>
          <a:xfrm>
            <a:off x="914400" y="0"/>
            <a:ext cx="7696200" cy="34290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58997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9"/>
            <a:ext cx="8005618" cy="1470025"/>
          </a:xfrm>
          <a:prstGeom prst="rect">
            <a:avLst/>
          </a:prstGeom>
        </p:spPr>
        <p:txBody>
          <a:bodyPr/>
          <a:lstStyle>
            <a:lvl1pPr>
              <a:defRPr b="1">
                <a:solidFill>
                  <a:schemeClr val="tx1"/>
                </a:solidFill>
              </a:defRPr>
            </a:lvl1pPr>
          </a:lstStyle>
          <a:p>
            <a:r>
              <a:rPr lang="en-US"/>
              <a:t>Click to edit Master title style</a:t>
            </a:r>
          </a:p>
        </p:txBody>
      </p:sp>
      <p:sp>
        <p:nvSpPr>
          <p:cNvPr id="3" name="Subtitle 2"/>
          <p:cNvSpPr>
            <a:spLocks noGrp="1"/>
          </p:cNvSpPr>
          <p:nvPr>
            <p:ph type="subTitle" idx="1"/>
          </p:nvPr>
        </p:nvSpPr>
        <p:spPr>
          <a:xfrm>
            <a:off x="1452418"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5">
            <a:extLst>
              <a:ext uri="{FF2B5EF4-FFF2-40B4-BE49-F238E27FC236}">
                <a16:creationId xmlns:a16="http://schemas.microsoft.com/office/drawing/2014/main" id="{FBA199AC-D2A1-091A-DA81-F6D6886C50B2}"/>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82831665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A3182A6B-DC34-4468-C956-97A4DC5435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F7AFAAF5-F226-6389-E586-DC0463600789}"/>
              </a:ext>
            </a:extLst>
          </p:cNvPr>
          <p:cNvSpPr>
            <a:spLocks noGrp="1"/>
          </p:cNvSpPr>
          <p:nvPr>
            <p:ph idx="10"/>
          </p:nvPr>
        </p:nvSpPr>
        <p:spPr>
          <a:xfrm>
            <a:off x="1600200" y="3429000"/>
            <a:ext cx="7010400" cy="2819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400" b="0">
                <a:solidFill>
                  <a:schemeClr val="accent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Content Placeholder 2">
            <a:extLst>
              <a:ext uri="{FF2B5EF4-FFF2-40B4-BE49-F238E27FC236}">
                <a16:creationId xmlns:a16="http://schemas.microsoft.com/office/drawing/2014/main" id="{D99807EB-47DD-8DF6-305A-C4E5A3D892EB}"/>
              </a:ext>
            </a:extLst>
          </p:cNvPr>
          <p:cNvSpPr>
            <a:spLocks noGrp="1"/>
          </p:cNvSpPr>
          <p:nvPr>
            <p:ph idx="1"/>
          </p:nvPr>
        </p:nvSpPr>
        <p:spPr>
          <a:xfrm>
            <a:off x="914400" y="0"/>
            <a:ext cx="7696200" cy="34290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584264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with Caption 3 (Gray 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A431F1-E681-368A-8F5C-DBA97E41C335}"/>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5" name="Content Placeholder 2">
            <a:extLst>
              <a:ext uri="{FF2B5EF4-FFF2-40B4-BE49-F238E27FC236}">
                <a16:creationId xmlns:a16="http://schemas.microsoft.com/office/drawing/2014/main" id="{6AD76CDD-E83E-314F-46D6-468E51433F47}"/>
              </a:ext>
            </a:extLst>
          </p:cNvPr>
          <p:cNvSpPr>
            <a:spLocks noGrp="1"/>
          </p:cNvSpPr>
          <p:nvPr>
            <p:ph idx="10"/>
          </p:nvPr>
        </p:nvSpPr>
        <p:spPr>
          <a:xfrm>
            <a:off x="5105400" y="990601"/>
            <a:ext cx="3505200" cy="54102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DA4A3320-2AAB-0F80-784F-76D0C98A403E}"/>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
        <p:nvSpPr>
          <p:cNvPr id="2" name="Slide Number Placeholder 5">
            <a:extLst>
              <a:ext uri="{FF2B5EF4-FFF2-40B4-BE49-F238E27FC236}">
                <a16:creationId xmlns:a16="http://schemas.microsoft.com/office/drawing/2014/main" id="{B17BDA0E-C1F9-FF52-4A21-937465BDDD7F}"/>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4826717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with Caption 4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B3CF171C-297F-4950-0C7E-D8D375822F5E}"/>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4" name="Content Placeholder 2">
            <a:extLst>
              <a:ext uri="{FF2B5EF4-FFF2-40B4-BE49-F238E27FC236}">
                <a16:creationId xmlns:a16="http://schemas.microsoft.com/office/drawing/2014/main" id="{AEB5CE23-0801-2645-C33A-9F9E19FF4648}"/>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F8A263E8-3DE1-FE29-FE2A-6585C0D4DCCD}"/>
              </a:ext>
            </a:extLst>
          </p:cNvPr>
          <p:cNvSpPr>
            <a:spLocks noGrp="1"/>
          </p:cNvSpPr>
          <p:nvPr>
            <p:ph idx="10"/>
          </p:nvPr>
        </p:nvSpPr>
        <p:spPr>
          <a:xfrm>
            <a:off x="5105400" y="990601"/>
            <a:ext cx="3505200" cy="54102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accent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9A24D0FB-E176-3A85-94A0-3D5271A740CD}"/>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14909889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with Caption 5 (Aqua)">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72699664-72AA-34F1-784C-6E6582F03898}"/>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A106EE49-B184-8DE1-DEB3-C9D706F2784A}"/>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10830282-F265-20EB-31BA-835917B411D5}"/>
              </a:ext>
            </a:extLst>
          </p:cNvPr>
          <p:cNvSpPr>
            <a:spLocks noGrp="1"/>
          </p:cNvSpPr>
          <p:nvPr>
            <p:ph idx="10"/>
          </p:nvPr>
        </p:nvSpPr>
        <p:spPr>
          <a:xfrm>
            <a:off x="5105400" y="990601"/>
            <a:ext cx="3505200" cy="5410200"/>
          </a:xfrm>
          <a:prstGeom prst="rect">
            <a:avLst/>
          </a:prstGeom>
          <a:solidFill>
            <a:schemeClr val="accent1">
              <a:lumMod val="20000"/>
              <a:lumOff val="80000"/>
            </a:schemeClr>
          </a:solidFill>
          <a:ln w="15875" cap="rnd">
            <a:solidFill>
              <a:schemeClr val="accent1">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A52C17FD-3EC6-0937-A579-73189B204FC9}"/>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87883853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in Shape with Columns">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C3ED11FE-8556-BDBD-C1A4-1DDF827CEB3F}"/>
              </a:ext>
            </a:extLst>
          </p:cNvPr>
          <p:cNvSpPr>
            <a:spLocks noGrp="1"/>
          </p:cNvSpPr>
          <p:nvPr>
            <p:ph type="body" sz="half" idx="17"/>
          </p:nvPr>
        </p:nvSpPr>
        <p:spPr>
          <a:xfrm>
            <a:off x="1638300" y="1127931"/>
            <a:ext cx="7213840" cy="2628412"/>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274320" tIns="274320" rIns="274320" bIns="274320" numCol="2" spcCol="548640">
            <a:spAutoFit/>
          </a:bodyPr>
          <a:lstStyle>
            <a:lvl1pPr marL="0" indent="0">
              <a:buNone/>
              <a:defRPr sz="2000">
                <a:solidFill>
                  <a:schemeClr val="tx1"/>
                </a:solidFill>
              </a:defRPr>
            </a:lvl1pPr>
            <a:lvl2pPr>
              <a:defRPr sz="1800">
                <a:solidFill>
                  <a:schemeClr val="accent2"/>
                </a:solidFill>
              </a:defRPr>
            </a:lvl2pPr>
            <a:lvl3pPr marL="914400" indent="0">
              <a:buNone/>
              <a:defRPr sz="1600">
                <a:solidFill>
                  <a:schemeClr val="accent2"/>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5" name="Text Placeholder 6">
            <a:extLst>
              <a:ext uri="{FF2B5EF4-FFF2-40B4-BE49-F238E27FC236}">
                <a16:creationId xmlns:a16="http://schemas.microsoft.com/office/drawing/2014/main" id="{FB0943CB-AB77-66FC-B5C6-9EF57AD713B2}"/>
              </a:ext>
            </a:extLst>
          </p:cNvPr>
          <p:cNvSpPr>
            <a:spLocks noGrp="1"/>
          </p:cNvSpPr>
          <p:nvPr>
            <p:ph type="body" sz="half" idx="18"/>
          </p:nvPr>
        </p:nvSpPr>
        <p:spPr>
          <a:xfrm>
            <a:off x="1638300" y="3962400"/>
            <a:ext cx="7213840" cy="2268313"/>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274320" tIns="274320" rIns="274320" bIns="274320" numCol="3" spcCol="548640">
            <a:spAutoFit/>
          </a:bodyPr>
          <a:lstStyle>
            <a:lvl1pPr marL="0" indent="0">
              <a:buNone/>
              <a:defRPr sz="1200">
                <a:solidFill>
                  <a:schemeClr val="bg1"/>
                </a:solidFill>
              </a:defRPr>
            </a:lvl1pPr>
            <a:lvl2pPr>
              <a:defRPr sz="1200">
                <a:solidFill>
                  <a:schemeClr val="bg1"/>
                </a:solidFill>
              </a:defRPr>
            </a:lvl2pPr>
            <a:lvl3pPr marL="914400" indent="0">
              <a:buNone/>
              <a:defRPr sz="12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3" name="Slide Number Placeholder 5">
            <a:extLst>
              <a:ext uri="{FF2B5EF4-FFF2-40B4-BE49-F238E27FC236}">
                <a16:creationId xmlns:a16="http://schemas.microsoft.com/office/drawing/2014/main" id="{6FB956A1-A25D-DD57-0C23-A5E2DB94E5D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8" name="Title 1">
            <a:extLst>
              <a:ext uri="{FF2B5EF4-FFF2-40B4-BE49-F238E27FC236}">
                <a16:creationId xmlns:a16="http://schemas.microsoft.com/office/drawing/2014/main" id="{2F52A6F6-BF09-CAD7-9F06-9654C66946F8}"/>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2503180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438404"/>
            <a:ext cx="8005618" cy="1470025"/>
          </a:xfrm>
          <a:prstGeom prst="rect">
            <a:avLst/>
          </a:prstGeom>
        </p:spPr>
        <p:txBody>
          <a:bodyPr/>
          <a:lstStyle>
            <a:lvl1pPr>
              <a:defRPr b="1">
                <a:solidFill>
                  <a:schemeClr val="accent1"/>
                </a:solidFill>
              </a:defRPr>
            </a:lvl1pPr>
          </a:lstStyle>
          <a:p>
            <a:r>
              <a:rPr lang="en-US"/>
              <a:t>Click to edit Master 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5AF8914-EDD3-FC49-4CAF-D7AFEA0598A5}"/>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5855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718720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762001"/>
            <a:ext cx="8534400" cy="5280822"/>
          </a:xfrm>
          <a:prstGeom prst="rect">
            <a:avLst/>
          </a:prstGeom>
        </p:spPr>
        <p:txBody>
          <a:bodyPr lIns="274320" tIns="274320" rIns="274320" bIns="274320"/>
          <a:lstStyle>
            <a:lvl1pPr>
              <a:defRPr sz="2000" b="0">
                <a:solidFill>
                  <a:schemeClr val="tx1"/>
                </a:solidFill>
              </a:defRPr>
            </a:lvl1pPr>
            <a:lvl2pPr>
              <a:defRPr sz="1800">
                <a:solidFill>
                  <a:srgbClr val="5B6770"/>
                </a:solidFill>
              </a:defRPr>
            </a:lvl2pPr>
            <a:lvl3pPr>
              <a:defRPr sz="1600">
                <a:solidFill>
                  <a:srgbClr val="5B6770"/>
                </a:solidFill>
              </a:defRPr>
            </a:lvl3pPr>
            <a:lvl4pPr>
              <a:defRPr sz="1400">
                <a:solidFill>
                  <a:srgbClr val="5B6770"/>
                </a:solidFill>
              </a:defRPr>
            </a:lvl4pPr>
            <a:lvl5pPr>
              <a:defRPr sz="1200">
                <a:solidFill>
                  <a:srgbClr val="5B677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915271C7-351C-6A53-1BD1-4B6987F11FC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931117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464808"/>
          </a:xfrm>
          <a:prstGeom prst="rect">
            <a:avLst/>
          </a:prstGeom>
          <a:solidFill>
            <a:srgbClr val="E6EBF0"/>
          </a:solidFill>
        </p:spPr>
        <p:txBody>
          <a:bodyPr lIns="274320" tIns="1051560" rIns="274320" bIns="7315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0DBED4E2-E7A2-AE66-639C-4EE96FC0655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9" name="Slide Number Placeholder 5">
            <a:extLst>
              <a:ext uri="{FF2B5EF4-FFF2-40B4-BE49-F238E27FC236}">
                <a16:creationId xmlns:a16="http://schemas.microsoft.com/office/drawing/2014/main" id="{78926B97-2A6D-A2E6-33E5-91F5C2A6F7BE}"/>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183322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E560A137-FB98-0536-3809-C26CC3FAD502}"/>
              </a:ext>
            </a:extLst>
          </p:cNvPr>
          <p:cNvSpPr>
            <a:spLocks noGrp="1"/>
          </p:cNvSpPr>
          <p:nvPr>
            <p:ph idx="1"/>
          </p:nvPr>
        </p:nvSpPr>
        <p:spPr>
          <a:xfrm>
            <a:off x="304800" y="762000"/>
            <a:ext cx="51816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15AB1D34-51BB-4778-251A-21036E98CE5C}"/>
              </a:ext>
            </a:extLst>
          </p:cNvPr>
          <p:cNvSpPr>
            <a:spLocks noGrp="1"/>
          </p:cNvSpPr>
          <p:nvPr>
            <p:ph idx="10"/>
          </p:nvPr>
        </p:nvSpPr>
        <p:spPr>
          <a:xfrm>
            <a:off x="5486400" y="0"/>
            <a:ext cx="3657600" cy="6464808"/>
          </a:xfrm>
          <a:prstGeom prst="rect">
            <a:avLst/>
          </a:prstGeom>
          <a:solidFill>
            <a:srgbClr val="E6EBF0"/>
          </a:solidFill>
        </p:spPr>
        <p:txBody>
          <a:bodyPr lIns="274320" tIns="1051560" rIns="274320" bIns="731520"/>
          <a:lstStyle>
            <a:lvl1pPr marL="0" indent="0">
              <a:buNone/>
              <a:defRPr sz="2000" b="0">
                <a:solidFill>
                  <a:schemeClr val="accent1"/>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9EA07743-71C9-2937-9D4F-786590E1067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FC980251-D77A-C3CE-5889-2579FFB6AC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528313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A0D26C4-F0B9-8786-63BA-3230F0D9EE58}"/>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02746A8-CEB7-DA32-2E46-4CD875A53BE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5B6770"/>
              </a:solidFill>
            </a:endParaRPr>
          </a:p>
        </p:txBody>
      </p:sp>
      <p:cxnSp>
        <p:nvCxnSpPr>
          <p:cNvPr id="6" name="Straight Connector 5">
            <a:extLst>
              <a:ext uri="{FF2B5EF4-FFF2-40B4-BE49-F238E27FC236}">
                <a16:creationId xmlns:a16="http://schemas.microsoft.com/office/drawing/2014/main" id="{D81F622A-1E5B-9C1F-4B89-952F231997D8}"/>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8504BE0D-CAFF-A353-053D-04E6FAB5704A}"/>
              </a:ext>
            </a:extLst>
          </p:cNvPr>
          <p:cNvSpPr>
            <a:spLocks noGrp="1"/>
          </p:cNvSpPr>
          <p:nvPr>
            <p:ph idx="1"/>
          </p:nvPr>
        </p:nvSpPr>
        <p:spPr>
          <a:xfrm>
            <a:off x="304800" y="762000"/>
            <a:ext cx="8534400" cy="2514600"/>
          </a:xfrm>
          <a:prstGeom prst="rect">
            <a:avLst/>
          </a:prstGeom>
        </p:spPr>
        <p:txBody>
          <a:bodyPr lIns="274320" tIns="274320" rIns="274320" bIns="36576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A0A47C1F-9F12-8BE1-EFDD-1FE189FAAD52}"/>
              </a:ext>
            </a:extLst>
          </p:cNvPr>
          <p:cNvSpPr>
            <a:spLocks noGrp="1"/>
          </p:cNvSpPr>
          <p:nvPr>
            <p:ph idx="10"/>
          </p:nvPr>
        </p:nvSpPr>
        <p:spPr>
          <a:xfrm>
            <a:off x="304800" y="3429000"/>
            <a:ext cx="8534400" cy="26670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600">
                <a:solidFill>
                  <a:schemeClr val="tx2"/>
                </a:solidFill>
              </a:defRPr>
            </a:lvl2pPr>
            <a:lvl3pPr>
              <a:defRPr sz="14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4BAB97C9-A225-B5FE-3934-62A46DFCC245}"/>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744CFBEC-5C8F-3F37-0431-43415179EE3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1318279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3" Type="http://schemas.openxmlformats.org/officeDocument/2006/relationships/slideLayout" Target="../slideLayouts/slideLayout5.xml"/><Relationship Id="rId21" Type="http://schemas.openxmlformats.org/officeDocument/2006/relationships/theme" Target="../theme/theme2.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 Type="http://schemas.openxmlformats.org/officeDocument/2006/relationships/slideLayout" Target="../slideLayouts/slideLayout4.xml"/><Relationship Id="rId16" Type="http://schemas.openxmlformats.org/officeDocument/2006/relationships/slideLayout" Target="../slideLayouts/slideLayout18.xml"/><Relationship Id="rId20" Type="http://schemas.openxmlformats.org/officeDocument/2006/relationships/slideLayout" Target="../slideLayouts/slideLayout22.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19" Type="http://schemas.openxmlformats.org/officeDocument/2006/relationships/slideLayout" Target="../slideLayouts/slideLayout21.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 Id="rId22"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E6EBF0"/>
          </a:solidFill>
          <a:ln>
            <a:noFill/>
          </a:ln>
          <a:effectLst>
            <a:outerShdw blurRad="50800" dist="508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19014" y="2876281"/>
            <a:ext cx="2857586" cy="1105445"/>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 id="2147483758"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8534402"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9019630"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7" y="6553200"/>
            <a:ext cx="935921" cy="246221"/>
          </a:xfrm>
          <a:prstGeom prst="rect">
            <a:avLst/>
          </a:prstGeom>
          <a:noFill/>
        </p:spPr>
        <p:txBody>
          <a:bodyPr wrap="square" rtlCol="0">
            <a:spAutoFit/>
          </a:bodyPr>
          <a:lstStyle/>
          <a:p>
            <a:r>
              <a:rPr lang="en-US" sz="1000" b="1">
                <a:solidFill>
                  <a:schemeClr val="tx1"/>
                </a:solidFill>
              </a:rPr>
              <a:t>PUBLIC</a:t>
            </a:r>
          </a:p>
        </p:txBody>
      </p:sp>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38" r:id="rId4"/>
    <p:sldLayoutId id="2147483713" r:id="rId5"/>
    <p:sldLayoutId id="2147483714" r:id="rId6"/>
    <p:sldLayoutId id="2147483715" r:id="rId7"/>
    <p:sldLayoutId id="2147483716" r:id="rId8"/>
    <p:sldLayoutId id="2147483755" r:id="rId9"/>
    <p:sldLayoutId id="2147483756" r:id="rId10"/>
    <p:sldLayoutId id="2147483717" r:id="rId11"/>
    <p:sldLayoutId id="2147483718" r:id="rId12"/>
    <p:sldLayoutId id="2147483719" r:id="rId13"/>
    <p:sldLayoutId id="2147483720" r:id="rId14"/>
    <p:sldLayoutId id="2147483666" r:id="rId15"/>
    <p:sldLayoutId id="2147483722" r:id="rId16"/>
    <p:sldLayoutId id="2147483737" r:id="rId17"/>
    <p:sldLayoutId id="2147483759" r:id="rId18"/>
    <p:sldLayoutId id="2147483721" r:id="rId19"/>
    <p:sldLayoutId id="2147483757" r:id="rId20"/>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7" name="Straight Connector 6"/>
          <p:cNvCxnSpPr/>
          <p:nvPr userDrawn="1"/>
        </p:nvCxnSpPr>
        <p:spPr>
          <a:xfrm flipH="1">
            <a:off x="914402" y="5"/>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a:cxnSpLocks/>
          </p:cNvCxnSpPr>
          <p:nvPr userDrawn="1"/>
        </p:nvCxnSpPr>
        <p:spPr>
          <a:xfrm flipH="1">
            <a:off x="914400" y="6019800"/>
            <a:ext cx="3" cy="4572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E627B9B1-E043-8DC1-3EC7-0618B8D4608F}"/>
              </a:ext>
            </a:extLst>
          </p:cNvPr>
          <p:cNvSpPr/>
          <p:nvPr userDrawn="1"/>
        </p:nvSpPr>
        <p:spPr>
          <a:xfrm>
            <a:off x="8534402"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3" name="Rectangle 2">
            <a:extLst>
              <a:ext uri="{FF2B5EF4-FFF2-40B4-BE49-F238E27FC236}">
                <a16:creationId xmlns:a16="http://schemas.microsoft.com/office/drawing/2014/main" id="{B60C3A2F-8F20-B658-C764-43B7B4E03C14}"/>
              </a:ext>
            </a:extLst>
          </p:cNvPr>
          <p:cNvSpPr/>
          <p:nvPr userDrawn="1"/>
        </p:nvSpPr>
        <p:spPr>
          <a:xfrm>
            <a:off x="9019630"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4" name="Footer Placeholder 4">
            <a:extLst>
              <a:ext uri="{FF2B5EF4-FFF2-40B4-BE49-F238E27FC236}">
                <a16:creationId xmlns:a16="http://schemas.microsoft.com/office/drawing/2014/main" id="{DEB88D08-DDEE-00ED-73FF-063414CEEA2E}"/>
              </a:ext>
            </a:extLst>
          </p:cNvPr>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cxnSp>
        <p:nvCxnSpPr>
          <p:cNvPr id="5" name="Straight Connector 4">
            <a:extLst>
              <a:ext uri="{FF2B5EF4-FFF2-40B4-BE49-F238E27FC236}">
                <a16:creationId xmlns:a16="http://schemas.microsoft.com/office/drawing/2014/main" id="{8AB031E7-226A-613D-9699-D5B9B138274C}"/>
              </a:ext>
            </a:extLst>
          </p:cNvPr>
          <p:cNvCxnSpPr>
            <a:cxnSpLocks/>
          </p:cNvCxnSpPr>
          <p:nvPr userDrawn="1"/>
        </p:nvCxnSpPr>
        <p:spPr>
          <a:xfrm>
            <a:off x="914402" y="6477005"/>
            <a:ext cx="813815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4A18A6C-1485-2DE6-42D7-00D0F66FEAE0}"/>
              </a:ext>
            </a:extLst>
          </p:cNvPr>
          <p:cNvSpPr txBox="1"/>
          <p:nvPr userDrawn="1"/>
        </p:nvSpPr>
        <p:spPr>
          <a:xfrm>
            <a:off x="838200" y="6553200"/>
            <a:ext cx="935921" cy="246221"/>
          </a:xfrm>
          <a:prstGeom prst="rect">
            <a:avLst/>
          </a:prstGeom>
          <a:noFill/>
        </p:spPr>
        <p:txBody>
          <a:bodyPr wrap="square" rtlCol="0">
            <a:spAutoFit/>
          </a:bodyPr>
          <a:lstStyle/>
          <a:p>
            <a:r>
              <a:rPr lang="en-US" sz="1000" b="1">
                <a:solidFill>
                  <a:schemeClr val="tx1"/>
                </a:solidFill>
              </a:rPr>
              <a:t>PUBLIC</a:t>
            </a:r>
          </a:p>
        </p:txBody>
      </p:sp>
    </p:spTree>
    <p:extLst>
      <p:ext uri="{BB962C8B-B14F-4D97-AF65-F5344CB8AC3E}">
        <p14:creationId xmlns:p14="http://schemas.microsoft.com/office/powerpoint/2010/main" val="4111403576"/>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hemeOverride" Target="../theme/themeOverride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E01D9FC-24DF-9BD8-23CD-28EBD20765A2}"/>
              </a:ext>
            </a:extLst>
          </p:cNvPr>
          <p:cNvSpPr>
            <a:spLocks noGrp="1"/>
          </p:cNvSpPr>
          <p:nvPr>
            <p:ph type="sldNum" sz="quarter" idx="4294967295"/>
          </p:nvPr>
        </p:nvSpPr>
        <p:spPr>
          <a:xfrm>
            <a:off x="8658225" y="6561138"/>
            <a:ext cx="485775" cy="220662"/>
          </a:xfrm>
          <a:prstGeom prst="rect">
            <a:avLst/>
          </a:prstGeom>
        </p:spPr>
        <p:txBody>
          <a:bodyPr lIns="91440" tIns="45720" rIns="91440" bIns="45720" anchor="t"/>
          <a:lstStyle/>
          <a:p>
            <a:r>
              <a:rPr lang="en-US">
                <a:cs typeface="Arial"/>
              </a:rPr>
              <a:t>1</a:t>
            </a:r>
            <a:endParaRPr lang="en-US"/>
          </a:p>
        </p:txBody>
      </p:sp>
      <p:sp>
        <p:nvSpPr>
          <p:cNvPr id="5" name="TextBox 4">
            <a:extLst>
              <a:ext uri="{FF2B5EF4-FFF2-40B4-BE49-F238E27FC236}">
                <a16:creationId xmlns:a16="http://schemas.microsoft.com/office/drawing/2014/main" id="{8B86363F-7B2B-46D2-B5C3-502141994CBA}"/>
              </a:ext>
            </a:extLst>
          </p:cNvPr>
          <p:cNvSpPr txBox="1"/>
          <p:nvPr/>
        </p:nvSpPr>
        <p:spPr>
          <a:xfrm>
            <a:off x="3926156" y="2644170"/>
            <a:ext cx="4974956" cy="2369880"/>
          </a:xfrm>
          <a:prstGeom prst="rect">
            <a:avLst/>
          </a:prstGeom>
          <a:noFill/>
        </p:spPr>
        <p:txBody>
          <a:bodyPr wrap="square" lIns="91440" tIns="45720" rIns="91440" bIns="45720" rtlCol="0" anchor="t">
            <a:spAutoFit/>
          </a:bodyPr>
          <a:lstStyle/>
          <a:p>
            <a:r>
              <a:rPr lang="en-US" sz="2400" b="1" dirty="0"/>
              <a:t>Analysis for NPRR1230</a:t>
            </a:r>
            <a:r>
              <a:rPr lang="en-US" sz="2400" dirty="0"/>
              <a:t>: </a:t>
            </a:r>
          </a:p>
          <a:p>
            <a:r>
              <a:rPr lang="en-US" sz="2400" dirty="0"/>
              <a:t>Scenario-based </a:t>
            </a:r>
            <a:r>
              <a:rPr lang="en-US" sz="2400" dirty="0" err="1"/>
              <a:t>Backcast</a:t>
            </a:r>
            <a:r>
              <a:rPr lang="en-US" sz="2400" dirty="0"/>
              <a:t> for selected Operating Days in 2023</a:t>
            </a:r>
          </a:p>
          <a:p>
            <a:endParaRPr lang="en-US" sz="2400" dirty="0">
              <a:cs typeface="Arial"/>
            </a:endParaRPr>
          </a:p>
          <a:p>
            <a:r>
              <a:rPr lang="en-US" sz="2800" dirty="0">
                <a:latin typeface="Abadi" panose="020B0604020104020204" pitchFamily="34" charset="0"/>
                <a:cs typeface="Arial"/>
              </a:rPr>
              <a:t>Gordon Drake</a:t>
            </a:r>
          </a:p>
          <a:p>
            <a:r>
              <a:rPr lang="en-US" sz="2400" dirty="0">
                <a:cs typeface="Arial"/>
              </a:rPr>
              <a:t>Dir. Market Design &amp; Analysis</a:t>
            </a:r>
          </a:p>
        </p:txBody>
      </p:sp>
    </p:spTree>
    <p:extLst>
      <p:ext uri="{BB962C8B-B14F-4D97-AF65-F5344CB8AC3E}">
        <p14:creationId xmlns:p14="http://schemas.microsoft.com/office/powerpoint/2010/main" val="40670671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18265-FFB9-E040-640F-B1751600A700}"/>
              </a:ext>
            </a:extLst>
          </p:cNvPr>
          <p:cNvSpPr>
            <a:spLocks noGrp="1"/>
          </p:cNvSpPr>
          <p:nvPr>
            <p:ph type="title"/>
          </p:nvPr>
        </p:nvSpPr>
        <p:spPr>
          <a:xfrm>
            <a:off x="380999" y="243682"/>
            <a:ext cx="8638633" cy="518318"/>
          </a:xfrm>
        </p:spPr>
        <p:txBody>
          <a:bodyPr lIns="91440" tIns="45720" rIns="91440" bIns="45720" anchor="t"/>
          <a:lstStyle/>
          <a:p>
            <a:r>
              <a:rPr lang="en-US"/>
              <a:t>Load Zone Value of Energy Total/Delta by Scenario</a:t>
            </a:r>
          </a:p>
        </p:txBody>
      </p:sp>
      <p:sp>
        <p:nvSpPr>
          <p:cNvPr id="4" name="Slide Number Placeholder 3">
            <a:extLst>
              <a:ext uri="{FF2B5EF4-FFF2-40B4-BE49-F238E27FC236}">
                <a16:creationId xmlns:a16="http://schemas.microsoft.com/office/drawing/2014/main" id="{F1FBA80F-5F5D-63C6-80ED-E61CF4618296}"/>
              </a:ext>
            </a:extLst>
          </p:cNvPr>
          <p:cNvSpPr>
            <a:spLocks noGrp="1"/>
          </p:cNvSpPr>
          <p:nvPr>
            <p:ph type="sldNum" sz="quarter" idx="4"/>
          </p:nvPr>
        </p:nvSpPr>
        <p:spPr/>
        <p:txBody>
          <a:bodyPr/>
          <a:lstStyle/>
          <a:p>
            <a:fld id="{1D93BD3E-1E9A-4970-A6F7-E7AC52762E0C}" type="slidenum">
              <a:rPr lang="en-US" smtClean="0"/>
              <a:pPr/>
              <a:t>10</a:t>
            </a:fld>
            <a:endParaRPr lang="en-US"/>
          </a:p>
        </p:txBody>
      </p:sp>
      <p:sp>
        <p:nvSpPr>
          <p:cNvPr id="9" name="TextBox 8">
            <a:extLst>
              <a:ext uri="{FF2B5EF4-FFF2-40B4-BE49-F238E27FC236}">
                <a16:creationId xmlns:a16="http://schemas.microsoft.com/office/drawing/2014/main" id="{F9A35FF7-6383-C954-73EC-A5E2B476DC41}"/>
              </a:ext>
            </a:extLst>
          </p:cNvPr>
          <p:cNvSpPr txBox="1"/>
          <p:nvPr/>
        </p:nvSpPr>
        <p:spPr>
          <a:xfrm>
            <a:off x="435769" y="4492228"/>
            <a:ext cx="8277224" cy="646331"/>
          </a:xfrm>
          <a:prstGeom prst="rect">
            <a:avLst/>
          </a:prstGeom>
          <a:solidFill>
            <a:schemeClr val="accent1">
              <a:lumMod val="20000"/>
              <a:lumOff val="80000"/>
            </a:schemeClr>
          </a:solidFill>
          <a:ln>
            <a:solidFill>
              <a:schemeClr val="tx1">
                <a:lumMod val="90000"/>
                <a:lumOff val="10000"/>
              </a:schemeClr>
            </a:solidFill>
          </a:ln>
        </p:spPr>
        <p:txBody>
          <a:bodyPr wrap="square" lIns="91440" tIns="45720" rIns="91440" bIns="45720" rtlCol="0" anchor="t">
            <a:spAutoFit/>
          </a:bodyPr>
          <a:lstStyle/>
          <a:p>
            <a:pPr marL="285750" indent="-285750">
              <a:buFont typeface="Arial"/>
              <a:buChar char="•"/>
            </a:pPr>
            <a:r>
              <a:rPr lang="en-US"/>
              <a:t>Scenario 2 (25</a:t>
            </a:r>
            <a:r>
              <a:rPr lang="en-US" baseline="30000"/>
              <a:t>th</a:t>
            </a:r>
            <a:r>
              <a:rPr lang="en-US"/>
              <a:t> percentile limit) generated ~$</a:t>
            </a:r>
            <a:r>
              <a:rPr lang="en-US">
                <a:solidFill>
                  <a:srgbClr val="2D3338"/>
                </a:solidFill>
              </a:rPr>
              <a:t>1.2</a:t>
            </a:r>
            <a:r>
              <a:rPr lang="en-US"/>
              <a:t> billion greater difference in value of energy delta than </a:t>
            </a:r>
            <a:r>
              <a:rPr lang="en-US">
                <a:solidFill>
                  <a:srgbClr val="2D3338"/>
                </a:solidFill>
              </a:rPr>
              <a:t>S</a:t>
            </a:r>
            <a:r>
              <a:rPr lang="en-US"/>
              <a:t>cenario 1 (average limit)</a:t>
            </a:r>
          </a:p>
        </p:txBody>
      </p:sp>
      <p:pic>
        <p:nvPicPr>
          <p:cNvPr id="11" name="Picture 10">
            <a:extLst>
              <a:ext uri="{FF2B5EF4-FFF2-40B4-BE49-F238E27FC236}">
                <a16:creationId xmlns:a16="http://schemas.microsoft.com/office/drawing/2014/main" id="{554B7880-237D-26A3-6C32-4B30C7B84FEC}"/>
              </a:ext>
            </a:extLst>
          </p:cNvPr>
          <p:cNvPicPr>
            <a:picLocks noChangeAspect="1"/>
          </p:cNvPicPr>
          <p:nvPr/>
        </p:nvPicPr>
        <p:blipFill>
          <a:blip r:embed="rId2"/>
          <a:stretch>
            <a:fillRect/>
          </a:stretch>
        </p:blipFill>
        <p:spPr>
          <a:xfrm>
            <a:off x="4702601" y="1352869"/>
            <a:ext cx="4003952" cy="2840496"/>
          </a:xfrm>
          <a:prstGeom prst="rect">
            <a:avLst/>
          </a:prstGeom>
        </p:spPr>
      </p:pic>
      <p:pic>
        <p:nvPicPr>
          <p:cNvPr id="3" name="Picture 2">
            <a:extLst>
              <a:ext uri="{FF2B5EF4-FFF2-40B4-BE49-F238E27FC236}">
                <a16:creationId xmlns:a16="http://schemas.microsoft.com/office/drawing/2014/main" id="{4EE954AD-41E8-2DB6-84D8-75164D4A038D}"/>
              </a:ext>
            </a:extLst>
          </p:cNvPr>
          <p:cNvPicPr>
            <a:picLocks noChangeAspect="1"/>
          </p:cNvPicPr>
          <p:nvPr/>
        </p:nvPicPr>
        <p:blipFill>
          <a:blip r:embed="rId3"/>
          <a:stretch>
            <a:fillRect/>
          </a:stretch>
        </p:blipFill>
        <p:spPr>
          <a:xfrm>
            <a:off x="314964" y="1356576"/>
            <a:ext cx="4133851" cy="2848424"/>
          </a:xfrm>
          <a:prstGeom prst="rect">
            <a:avLst/>
          </a:prstGeom>
        </p:spPr>
      </p:pic>
    </p:spTree>
    <p:extLst>
      <p:ext uri="{BB962C8B-B14F-4D97-AF65-F5344CB8AC3E}">
        <p14:creationId xmlns:p14="http://schemas.microsoft.com/office/powerpoint/2010/main" val="1684322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18265-FFB9-E040-640F-B1751600A700}"/>
              </a:ext>
            </a:extLst>
          </p:cNvPr>
          <p:cNvSpPr>
            <a:spLocks noGrp="1"/>
          </p:cNvSpPr>
          <p:nvPr>
            <p:ph type="title"/>
          </p:nvPr>
        </p:nvSpPr>
        <p:spPr>
          <a:xfrm>
            <a:off x="380999" y="243682"/>
            <a:ext cx="8638633" cy="518318"/>
          </a:xfrm>
        </p:spPr>
        <p:txBody>
          <a:bodyPr lIns="91440" tIns="45720" rIns="91440" bIns="45720" anchor="t"/>
          <a:lstStyle/>
          <a:p>
            <a:r>
              <a:rPr lang="en-US"/>
              <a:t>Value of Energy Totals/Deltas by Load Zone and Scenario</a:t>
            </a:r>
          </a:p>
        </p:txBody>
      </p:sp>
      <p:sp>
        <p:nvSpPr>
          <p:cNvPr id="4" name="Slide Number Placeholder 3">
            <a:extLst>
              <a:ext uri="{FF2B5EF4-FFF2-40B4-BE49-F238E27FC236}">
                <a16:creationId xmlns:a16="http://schemas.microsoft.com/office/drawing/2014/main" id="{F1FBA80F-5F5D-63C6-80ED-E61CF4618296}"/>
              </a:ext>
            </a:extLst>
          </p:cNvPr>
          <p:cNvSpPr>
            <a:spLocks noGrp="1"/>
          </p:cNvSpPr>
          <p:nvPr>
            <p:ph type="sldNum" sz="quarter" idx="4"/>
          </p:nvPr>
        </p:nvSpPr>
        <p:spPr/>
        <p:txBody>
          <a:bodyPr/>
          <a:lstStyle/>
          <a:p>
            <a:fld id="{1D93BD3E-1E9A-4970-A6F7-E7AC52762E0C}" type="slidenum">
              <a:rPr lang="en-US" smtClean="0"/>
              <a:pPr/>
              <a:t>11</a:t>
            </a:fld>
            <a:endParaRPr lang="en-US"/>
          </a:p>
        </p:txBody>
      </p:sp>
      <p:sp>
        <p:nvSpPr>
          <p:cNvPr id="11" name="TextBox 10">
            <a:extLst>
              <a:ext uri="{FF2B5EF4-FFF2-40B4-BE49-F238E27FC236}">
                <a16:creationId xmlns:a16="http://schemas.microsoft.com/office/drawing/2014/main" id="{2589AB25-0050-2459-AB52-8A323009B480}"/>
              </a:ext>
            </a:extLst>
          </p:cNvPr>
          <p:cNvSpPr txBox="1"/>
          <p:nvPr/>
        </p:nvSpPr>
        <p:spPr>
          <a:xfrm>
            <a:off x="434511" y="4451735"/>
            <a:ext cx="8277224" cy="1477328"/>
          </a:xfrm>
          <a:prstGeom prst="rect">
            <a:avLst/>
          </a:prstGeom>
          <a:solidFill>
            <a:schemeClr val="accent1">
              <a:lumMod val="20000"/>
              <a:lumOff val="80000"/>
            </a:schemeClr>
          </a:solidFill>
          <a:ln>
            <a:solidFill>
              <a:schemeClr val="tx1">
                <a:lumMod val="90000"/>
                <a:lumOff val="10000"/>
              </a:schemeClr>
            </a:solidFill>
          </a:ln>
        </p:spPr>
        <p:txBody>
          <a:bodyPr wrap="square" lIns="91440" tIns="45720" rIns="91440" bIns="45720" rtlCol="0" anchor="t">
            <a:spAutoFit/>
          </a:bodyPr>
          <a:lstStyle/>
          <a:p>
            <a:pPr marL="285750" indent="-285750">
              <a:buFont typeface="Arial"/>
              <a:buChar char="•"/>
            </a:pPr>
            <a:r>
              <a:rPr lang="en-US" sz="1600"/>
              <a:t>The largest differences of the Load Zone value of energy are observed for Load Zone North and Load Zone Houston</a:t>
            </a:r>
            <a:endParaRPr lang="en-US" sz="1600">
              <a:cs typeface="Arial"/>
            </a:endParaRPr>
          </a:p>
          <a:p>
            <a:pPr marL="285750" indent="-285750">
              <a:buFont typeface="Arial"/>
              <a:buChar char="•"/>
            </a:pPr>
            <a:r>
              <a:rPr lang="en-US" sz="1600">
                <a:solidFill>
                  <a:srgbClr val="2D3338"/>
                </a:solidFill>
                <a:cs typeface="Arial"/>
              </a:rPr>
              <a:t>Positive difference observed in Load Zone South </a:t>
            </a:r>
            <a:endParaRPr lang="en-US" sz="1600">
              <a:cs typeface="Arial"/>
            </a:endParaRPr>
          </a:p>
          <a:p>
            <a:pPr marL="742950" lvl="1" indent="-285750">
              <a:buFont typeface="Wingdings"/>
              <a:buChar char="§"/>
            </a:pPr>
            <a:r>
              <a:rPr lang="en-US" sz="1400">
                <a:cs typeface="Arial"/>
              </a:rPr>
              <a:t>Even with the suppressive impact of the increased congestion price on associated electrical buses, on specific Operating Days the increased scarcity in Load Zone South and positive System Lambda delta led to a net value of energy increase.</a:t>
            </a:r>
          </a:p>
        </p:txBody>
      </p:sp>
      <p:pic>
        <p:nvPicPr>
          <p:cNvPr id="7" name="Picture 6">
            <a:extLst>
              <a:ext uri="{FF2B5EF4-FFF2-40B4-BE49-F238E27FC236}">
                <a16:creationId xmlns:a16="http://schemas.microsoft.com/office/drawing/2014/main" id="{8EEE3910-5B15-6D61-20C9-90D25405770D}"/>
              </a:ext>
            </a:extLst>
          </p:cNvPr>
          <p:cNvPicPr>
            <a:picLocks noChangeAspect="1"/>
          </p:cNvPicPr>
          <p:nvPr/>
        </p:nvPicPr>
        <p:blipFill>
          <a:blip r:embed="rId2"/>
          <a:stretch>
            <a:fillRect/>
          </a:stretch>
        </p:blipFill>
        <p:spPr>
          <a:xfrm>
            <a:off x="134566" y="840503"/>
            <a:ext cx="4302870" cy="3366606"/>
          </a:xfrm>
          <a:prstGeom prst="rect">
            <a:avLst/>
          </a:prstGeom>
        </p:spPr>
      </p:pic>
      <p:pic>
        <p:nvPicPr>
          <p:cNvPr id="8" name="Picture 7">
            <a:extLst>
              <a:ext uri="{FF2B5EF4-FFF2-40B4-BE49-F238E27FC236}">
                <a16:creationId xmlns:a16="http://schemas.microsoft.com/office/drawing/2014/main" id="{B27444D4-A8DE-2727-92CC-B37E98466AE8}"/>
              </a:ext>
            </a:extLst>
          </p:cNvPr>
          <p:cNvPicPr>
            <a:picLocks noChangeAspect="1"/>
          </p:cNvPicPr>
          <p:nvPr/>
        </p:nvPicPr>
        <p:blipFill>
          <a:blip r:embed="rId3"/>
          <a:stretch>
            <a:fillRect/>
          </a:stretch>
        </p:blipFill>
        <p:spPr>
          <a:xfrm>
            <a:off x="4499444" y="840502"/>
            <a:ext cx="4356569" cy="3366608"/>
          </a:xfrm>
          <a:prstGeom prst="rect">
            <a:avLst/>
          </a:prstGeom>
        </p:spPr>
      </p:pic>
    </p:spTree>
    <p:extLst>
      <p:ext uri="{BB962C8B-B14F-4D97-AF65-F5344CB8AC3E}">
        <p14:creationId xmlns:p14="http://schemas.microsoft.com/office/powerpoint/2010/main" val="10851415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9F0190-A15C-46BD-6DDA-F5BA101F1BA4}"/>
              </a:ext>
            </a:extLst>
          </p:cNvPr>
          <p:cNvSpPr>
            <a:spLocks noGrp="1"/>
          </p:cNvSpPr>
          <p:nvPr>
            <p:ph type="title"/>
          </p:nvPr>
        </p:nvSpPr>
        <p:spPr/>
        <p:txBody>
          <a:bodyPr/>
          <a:lstStyle/>
          <a:p>
            <a:r>
              <a:rPr lang="en-US"/>
              <a:t>Discussion</a:t>
            </a:r>
          </a:p>
        </p:txBody>
      </p:sp>
      <p:sp>
        <p:nvSpPr>
          <p:cNvPr id="3" name="Content Placeholder 2">
            <a:extLst>
              <a:ext uri="{FF2B5EF4-FFF2-40B4-BE49-F238E27FC236}">
                <a16:creationId xmlns:a16="http://schemas.microsoft.com/office/drawing/2014/main" id="{02C1C133-FD1C-A82F-1E90-2D4AFC405C28}"/>
              </a:ext>
            </a:extLst>
          </p:cNvPr>
          <p:cNvSpPr>
            <a:spLocks noGrp="1"/>
          </p:cNvSpPr>
          <p:nvPr>
            <p:ph idx="1"/>
          </p:nvPr>
        </p:nvSpPr>
        <p:spPr/>
        <p:txBody>
          <a:bodyPr/>
          <a:lstStyle/>
          <a:p>
            <a:pPr>
              <a:spcBef>
                <a:spcPts val="600"/>
              </a:spcBef>
              <a:spcAft>
                <a:spcPts val="600"/>
              </a:spcAft>
            </a:pPr>
            <a:r>
              <a:rPr lang="en-US">
                <a:solidFill>
                  <a:schemeClr val="tx2"/>
                </a:solidFill>
              </a:rPr>
              <a:t>Previous slides provide illustrative impacts while noting some limitations given lack of historical IROLs</a:t>
            </a:r>
          </a:p>
          <a:p>
            <a:pPr>
              <a:spcBef>
                <a:spcPts val="600"/>
              </a:spcBef>
              <a:spcAft>
                <a:spcPts val="600"/>
              </a:spcAft>
            </a:pPr>
            <a:r>
              <a:rPr lang="en-US">
                <a:solidFill>
                  <a:schemeClr val="tx2"/>
                </a:solidFill>
              </a:rPr>
              <a:t>ERCOT is seeking direction/input from TAC leadership on NPRR 1230</a:t>
            </a:r>
          </a:p>
          <a:p>
            <a:pPr lvl="1">
              <a:spcBef>
                <a:spcPts val="600"/>
              </a:spcBef>
              <a:spcAft>
                <a:spcPts val="600"/>
              </a:spcAft>
            </a:pPr>
            <a:r>
              <a:rPr lang="en-US">
                <a:solidFill>
                  <a:schemeClr val="tx2"/>
                </a:solidFill>
              </a:rPr>
              <a:t>Further discussion or analysis?</a:t>
            </a:r>
          </a:p>
          <a:p>
            <a:pPr lvl="1">
              <a:spcBef>
                <a:spcPts val="600"/>
              </a:spcBef>
              <a:spcAft>
                <a:spcPts val="600"/>
              </a:spcAft>
            </a:pPr>
            <a:r>
              <a:rPr lang="en-US">
                <a:solidFill>
                  <a:schemeClr val="tx2"/>
                </a:solidFill>
              </a:rPr>
              <a:t>Proceed to vote?</a:t>
            </a:r>
          </a:p>
          <a:p>
            <a:endParaRPr lang="en-US"/>
          </a:p>
        </p:txBody>
      </p:sp>
      <p:sp>
        <p:nvSpPr>
          <p:cNvPr id="4" name="Slide Number Placeholder 3">
            <a:extLst>
              <a:ext uri="{FF2B5EF4-FFF2-40B4-BE49-F238E27FC236}">
                <a16:creationId xmlns:a16="http://schemas.microsoft.com/office/drawing/2014/main" id="{A75CDC3C-8739-1739-B1D4-B88D6DF8F748}"/>
              </a:ext>
            </a:extLst>
          </p:cNvPr>
          <p:cNvSpPr>
            <a:spLocks noGrp="1"/>
          </p:cNvSpPr>
          <p:nvPr>
            <p:ph type="sldNum" sz="quarter" idx="4"/>
          </p:nvPr>
        </p:nvSpPr>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664615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EB2B3B-14CC-5C81-F6F7-146062C0E300}"/>
              </a:ext>
            </a:extLst>
          </p:cNvPr>
          <p:cNvSpPr>
            <a:spLocks noGrp="1"/>
          </p:cNvSpPr>
          <p:nvPr>
            <p:ph type="title"/>
          </p:nvPr>
        </p:nvSpPr>
        <p:spPr/>
        <p:txBody>
          <a:bodyPr/>
          <a:lstStyle/>
          <a:p>
            <a:r>
              <a:rPr lang="en-US"/>
              <a:t>Purpose</a:t>
            </a:r>
          </a:p>
        </p:txBody>
      </p:sp>
      <p:sp>
        <p:nvSpPr>
          <p:cNvPr id="3" name="Content Placeholder 2">
            <a:extLst>
              <a:ext uri="{FF2B5EF4-FFF2-40B4-BE49-F238E27FC236}">
                <a16:creationId xmlns:a16="http://schemas.microsoft.com/office/drawing/2014/main" id="{376DFF92-3E3F-79BE-B144-1497906135AD}"/>
              </a:ext>
            </a:extLst>
          </p:cNvPr>
          <p:cNvSpPr>
            <a:spLocks noGrp="1"/>
          </p:cNvSpPr>
          <p:nvPr>
            <p:ph idx="1"/>
          </p:nvPr>
        </p:nvSpPr>
        <p:spPr/>
        <p:txBody>
          <a:bodyPr/>
          <a:lstStyle/>
          <a:p>
            <a:pPr>
              <a:spcBef>
                <a:spcPts val="600"/>
              </a:spcBef>
              <a:spcAft>
                <a:spcPts val="600"/>
              </a:spcAft>
            </a:pPr>
            <a:r>
              <a:rPr lang="en-US">
                <a:solidFill>
                  <a:schemeClr val="accent2">
                    <a:lumMod val="75000"/>
                  </a:schemeClr>
                </a:solidFill>
              </a:rPr>
              <a:t>Present additional analysis as requested by TAC the potential impacts of </a:t>
            </a:r>
            <a:r>
              <a:rPr lang="en-US" b="1">
                <a:solidFill>
                  <a:schemeClr val="accent2">
                    <a:lumMod val="75000"/>
                  </a:schemeClr>
                </a:solidFill>
              </a:rPr>
              <a:t>NPRR 1230: </a:t>
            </a:r>
            <a:r>
              <a:rPr lang="en-US" b="1" i="0">
                <a:solidFill>
                  <a:schemeClr val="accent2">
                    <a:lumMod val="75000"/>
                  </a:schemeClr>
                </a:solidFill>
                <a:effectLst/>
                <a:latin typeface="Roboto" panose="02000000000000000000" pitchFamily="2" charset="0"/>
              </a:rPr>
              <a:t>Methodology for Setting Transmission Shadow Price Caps for an IROL in SCED</a:t>
            </a:r>
            <a:r>
              <a:rPr lang="en-US" b="1">
                <a:solidFill>
                  <a:schemeClr val="accent2">
                    <a:lumMod val="75000"/>
                  </a:schemeClr>
                </a:solidFill>
              </a:rPr>
              <a:t> </a:t>
            </a:r>
            <a:r>
              <a:rPr lang="en-US">
                <a:solidFill>
                  <a:schemeClr val="accent2">
                    <a:lumMod val="75000"/>
                  </a:schemeClr>
                </a:solidFill>
              </a:rPr>
              <a:t>using a </a:t>
            </a:r>
            <a:r>
              <a:rPr lang="en-US" err="1">
                <a:solidFill>
                  <a:schemeClr val="accent2">
                    <a:lumMod val="75000"/>
                  </a:schemeClr>
                </a:solidFill>
              </a:rPr>
              <a:t>backcast</a:t>
            </a:r>
            <a:r>
              <a:rPr lang="en-US">
                <a:solidFill>
                  <a:schemeClr val="accent2">
                    <a:lumMod val="75000"/>
                  </a:schemeClr>
                </a:solidFill>
              </a:rPr>
              <a:t> for selected Operating Days in 2023</a:t>
            </a:r>
          </a:p>
          <a:p>
            <a:pPr>
              <a:spcBef>
                <a:spcPts val="600"/>
              </a:spcBef>
              <a:spcAft>
                <a:spcPts val="600"/>
              </a:spcAft>
            </a:pPr>
            <a:r>
              <a:rPr lang="en-US">
                <a:solidFill>
                  <a:schemeClr val="accent2">
                    <a:lumMod val="75000"/>
                  </a:schemeClr>
                </a:solidFill>
              </a:rPr>
              <a:t>Answer questions and discuss next steps to move this NPRR forward</a:t>
            </a:r>
          </a:p>
        </p:txBody>
      </p:sp>
      <p:sp>
        <p:nvSpPr>
          <p:cNvPr id="4" name="Slide Number Placeholder 3">
            <a:extLst>
              <a:ext uri="{FF2B5EF4-FFF2-40B4-BE49-F238E27FC236}">
                <a16:creationId xmlns:a16="http://schemas.microsoft.com/office/drawing/2014/main" id="{02227E64-F5C2-DEF1-9A27-A58C8097E7A5}"/>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648257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D88C51-CAFA-2BF2-AC5B-2F31F84F4408}"/>
              </a:ext>
            </a:extLst>
          </p:cNvPr>
          <p:cNvSpPr>
            <a:spLocks noGrp="1"/>
          </p:cNvSpPr>
          <p:nvPr>
            <p:ph type="title"/>
          </p:nvPr>
        </p:nvSpPr>
        <p:spPr/>
        <p:txBody>
          <a:bodyPr/>
          <a:lstStyle/>
          <a:p>
            <a:r>
              <a:rPr lang="en-US"/>
              <a:t>Recap: NPRR1230</a:t>
            </a:r>
          </a:p>
        </p:txBody>
      </p:sp>
      <p:sp>
        <p:nvSpPr>
          <p:cNvPr id="5" name="Content Placeholder 4">
            <a:extLst>
              <a:ext uri="{FF2B5EF4-FFF2-40B4-BE49-F238E27FC236}">
                <a16:creationId xmlns:a16="http://schemas.microsoft.com/office/drawing/2014/main" id="{706FABB0-2F1E-FEC3-751D-7D10750EE476}"/>
              </a:ext>
            </a:extLst>
          </p:cNvPr>
          <p:cNvSpPr>
            <a:spLocks noGrp="1"/>
          </p:cNvSpPr>
          <p:nvPr>
            <p:ph idx="1"/>
          </p:nvPr>
        </p:nvSpPr>
        <p:spPr>
          <a:xfrm>
            <a:off x="381000" y="423190"/>
            <a:ext cx="8763000" cy="5280822"/>
          </a:xfrm>
        </p:spPr>
        <p:txBody>
          <a:bodyPr lIns="274320" tIns="274320" rIns="274320" bIns="274320" anchor="t"/>
          <a:lstStyle/>
          <a:p>
            <a:pPr>
              <a:spcBef>
                <a:spcPts val="600"/>
              </a:spcBef>
              <a:spcAft>
                <a:spcPts val="600"/>
              </a:spcAft>
            </a:pPr>
            <a:r>
              <a:rPr lang="en-US">
                <a:solidFill>
                  <a:schemeClr val="tx2"/>
                </a:solidFill>
              </a:rPr>
              <a:t>Addresses operating conditions observed last summer for what are now the South Texas Export Interconnection Reliability Operating Limits (IROLs)</a:t>
            </a:r>
            <a:endParaRPr lang="en-US">
              <a:solidFill>
                <a:schemeClr val="tx2"/>
              </a:solidFill>
              <a:cs typeface="Arial"/>
            </a:endParaRPr>
          </a:p>
          <a:p>
            <a:pPr lvl="1">
              <a:spcBef>
                <a:spcPts val="600"/>
              </a:spcBef>
              <a:spcAft>
                <a:spcPts val="600"/>
              </a:spcAft>
              <a:buFont typeface="Arial" panose="020B0604020202020204" pitchFamily="34" charset="0"/>
              <a:buChar char="•"/>
            </a:pPr>
            <a:r>
              <a:rPr lang="en-US">
                <a:solidFill>
                  <a:schemeClr val="tx2"/>
                </a:solidFill>
              </a:rPr>
              <a:t>ERCOT is currently using High Dispatch Limit (HDL) overrides to help mitigate the constraint</a:t>
            </a:r>
            <a:endParaRPr lang="en-US">
              <a:solidFill>
                <a:schemeClr val="tx2"/>
              </a:solidFill>
              <a:cs typeface="Arial"/>
            </a:endParaRPr>
          </a:p>
          <a:p>
            <a:pPr marL="1028700" lvl="2" indent="-342900">
              <a:spcBef>
                <a:spcPts val="600"/>
              </a:spcBef>
              <a:spcAft>
                <a:spcPts val="600"/>
              </a:spcAft>
            </a:pPr>
            <a:r>
              <a:rPr lang="en-US" sz="1800">
                <a:solidFill>
                  <a:schemeClr val="tx2"/>
                </a:solidFill>
              </a:rPr>
              <a:t>Requires manual operator intervention and is not a market-based solution</a:t>
            </a:r>
            <a:endParaRPr lang="en-US" sz="1800">
              <a:solidFill>
                <a:schemeClr val="tx2"/>
              </a:solidFill>
              <a:cs typeface="Arial"/>
            </a:endParaRPr>
          </a:p>
          <a:p>
            <a:pPr marL="1028700" lvl="2" indent="-342900">
              <a:spcBef>
                <a:spcPts val="600"/>
              </a:spcBef>
              <a:spcAft>
                <a:spcPts val="600"/>
              </a:spcAft>
            </a:pPr>
            <a:r>
              <a:rPr lang="en-US" sz="1800">
                <a:solidFill>
                  <a:schemeClr val="tx2"/>
                </a:solidFill>
              </a:rPr>
              <a:t>Difficult for the market to hedge/predict</a:t>
            </a:r>
            <a:endParaRPr lang="en-US" sz="1800">
              <a:solidFill>
                <a:schemeClr val="tx2"/>
              </a:solidFill>
              <a:cs typeface="Arial"/>
            </a:endParaRPr>
          </a:p>
          <a:p>
            <a:pPr marL="342900" indent="-342900">
              <a:spcBef>
                <a:spcPts val="600"/>
              </a:spcBef>
              <a:spcAft>
                <a:spcPts val="600"/>
              </a:spcAft>
              <a:buFont typeface="Arial" panose="020B0604020202020204" pitchFamily="34" charset="0"/>
              <a:buChar char="•"/>
            </a:pPr>
            <a:r>
              <a:rPr lang="en-US">
                <a:solidFill>
                  <a:schemeClr val="tx2"/>
                </a:solidFill>
              </a:rPr>
              <a:t>NPRR1230 proposes to increase the Shadow Price Cap for some IROLs</a:t>
            </a:r>
            <a:endParaRPr lang="en-US">
              <a:solidFill>
                <a:schemeClr val="tx2"/>
              </a:solidFill>
              <a:cs typeface="Arial"/>
            </a:endParaRPr>
          </a:p>
          <a:p>
            <a:pPr lvl="1">
              <a:spcBef>
                <a:spcPts val="600"/>
              </a:spcBef>
              <a:spcAft>
                <a:spcPts val="600"/>
              </a:spcAft>
              <a:buFont typeface="Arial" panose="020B0604020202020204" pitchFamily="34" charset="0"/>
              <a:buChar char="•"/>
            </a:pPr>
            <a:r>
              <a:rPr lang="en-US">
                <a:solidFill>
                  <a:schemeClr val="tx2"/>
                </a:solidFill>
              </a:rPr>
              <a:t>Establishes a transparent method for determining a new Shadow Price Cap for an individual IROL if needed</a:t>
            </a:r>
            <a:endParaRPr lang="en-US">
              <a:solidFill>
                <a:schemeClr val="tx2"/>
              </a:solidFill>
              <a:cs typeface="Arial"/>
            </a:endParaRPr>
          </a:p>
          <a:p>
            <a:pPr lvl="1">
              <a:spcBef>
                <a:spcPts val="600"/>
              </a:spcBef>
              <a:spcAft>
                <a:spcPts val="600"/>
              </a:spcAft>
              <a:buFont typeface="Arial" panose="020B0604020202020204" pitchFamily="34" charset="0"/>
              <a:buChar char="•"/>
            </a:pPr>
            <a:r>
              <a:rPr lang="en-US">
                <a:solidFill>
                  <a:schemeClr val="tx2"/>
                </a:solidFill>
              </a:rPr>
              <a:t>Security-Constrained Economic Dispatch (SCED) can further manage the IROLs, allowing for the use of market-based tools</a:t>
            </a:r>
          </a:p>
          <a:p>
            <a:pPr lvl="1">
              <a:spcBef>
                <a:spcPts val="600"/>
              </a:spcBef>
              <a:spcAft>
                <a:spcPts val="600"/>
              </a:spcAft>
              <a:buFont typeface="Arial" panose="020B0604020202020204" pitchFamily="34" charset="0"/>
              <a:buChar char="•"/>
            </a:pPr>
            <a:r>
              <a:rPr lang="en-US">
                <a:solidFill>
                  <a:schemeClr val="tx2"/>
                </a:solidFill>
              </a:rPr>
              <a:t>Control Room Operators can focus on near-scarcity conditions</a:t>
            </a:r>
            <a:endParaRPr lang="en-US">
              <a:solidFill>
                <a:schemeClr val="tx2"/>
              </a:solidFill>
              <a:cs typeface="Arial"/>
            </a:endParaRPr>
          </a:p>
          <a:p>
            <a:endParaRPr lang="en-US" sz="1800">
              <a:cs typeface="Arial"/>
            </a:endParaRPr>
          </a:p>
        </p:txBody>
      </p:sp>
      <p:sp>
        <p:nvSpPr>
          <p:cNvPr id="3" name="Slide Number Placeholder 2">
            <a:extLst>
              <a:ext uri="{FF2B5EF4-FFF2-40B4-BE49-F238E27FC236}">
                <a16:creationId xmlns:a16="http://schemas.microsoft.com/office/drawing/2014/main" id="{64431EAA-58E5-A784-9766-F191CC4BF314}"/>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2636137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6DC8A-7190-4D53-D756-099E19E8ECCE}"/>
              </a:ext>
            </a:extLst>
          </p:cNvPr>
          <p:cNvSpPr>
            <a:spLocks noGrp="1"/>
          </p:cNvSpPr>
          <p:nvPr>
            <p:ph type="title"/>
          </p:nvPr>
        </p:nvSpPr>
        <p:spPr/>
        <p:txBody>
          <a:bodyPr lIns="91440" tIns="45720" rIns="91440" bIns="45720" anchor="t"/>
          <a:lstStyle/>
          <a:p>
            <a:r>
              <a:rPr lang="en-US"/>
              <a:t>Recap: IROL Shadow Price Cap Proposal</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461BE85-64A2-D8FB-A925-71BD0BD923EF}"/>
                  </a:ext>
                </a:extLst>
              </p:cNvPr>
              <p:cNvSpPr>
                <a:spLocks noGrp="1"/>
              </p:cNvSpPr>
              <p:nvPr>
                <p:ph idx="1"/>
              </p:nvPr>
            </p:nvSpPr>
            <p:spPr>
              <a:xfrm>
                <a:off x="127126" y="785308"/>
                <a:ext cx="9144000" cy="5280822"/>
              </a:xfrm>
            </p:spPr>
            <p:txBody>
              <a:bodyPr/>
              <a:lstStyle/>
              <a:p>
                <a:pPr marL="285750" indent="-285750" fontAlgn="base">
                  <a:spcBef>
                    <a:spcPct val="0"/>
                  </a:spcBef>
                  <a:spcAft>
                    <a:spcPct val="0"/>
                  </a:spcAft>
                  <a:buFont typeface="Arial" panose="020B0604020202020204" pitchFamily="34" charset="0"/>
                  <a:buChar char="•"/>
                </a:pPr>
                <a:r>
                  <a:rPr lang="en-US" sz="2000">
                    <a:solidFill>
                      <a:schemeClr val="tx2"/>
                    </a:solidFill>
                    <a:latin typeface="Arial" charset="0"/>
                  </a:rPr>
                  <a:t>The Shadow Price Cap for each IROL will be set upon implementation to either:</a:t>
                </a:r>
              </a:p>
              <a:p>
                <a:pPr marL="0" indent="0" fontAlgn="base">
                  <a:spcBef>
                    <a:spcPct val="0"/>
                  </a:spcBef>
                  <a:spcAft>
                    <a:spcPct val="0"/>
                  </a:spcAft>
                  <a:buNone/>
                </a:pPr>
                <a:endParaRPr lang="en-US" sz="1000">
                  <a:solidFill>
                    <a:schemeClr val="tx2"/>
                  </a:solidFill>
                  <a:latin typeface="Arial" charset="0"/>
                </a:endParaRPr>
              </a:p>
              <a:p>
                <a:pPr marL="742950" lvl="1" indent="-285750" fontAlgn="base">
                  <a:spcBef>
                    <a:spcPct val="0"/>
                  </a:spcBef>
                  <a:spcAft>
                    <a:spcPct val="0"/>
                  </a:spcAft>
                  <a:buFont typeface="Arial" panose="020B0604020202020204" pitchFamily="34" charset="0"/>
                  <a:buChar char="•"/>
                </a:pPr>
                <a:r>
                  <a:rPr lang="en-US" sz="2000">
                    <a:solidFill>
                      <a:schemeClr val="tx2"/>
                    </a:solidFill>
                    <a:latin typeface="Arial" charset="0"/>
                  </a:rPr>
                  <a:t>Shadow Price Cap for a Base Case/IROL constraint = $5,251/MWh</a:t>
                </a:r>
              </a:p>
              <a:p>
                <a:pPr marL="742950" lvl="1" indent="-285750" fontAlgn="base">
                  <a:spcBef>
                    <a:spcPct val="0"/>
                  </a:spcBef>
                  <a:spcAft>
                    <a:spcPct val="0"/>
                  </a:spcAft>
                  <a:buFont typeface="Arial" panose="020B0604020202020204" pitchFamily="34" charset="0"/>
                  <a:buChar char="•"/>
                </a:pPr>
                <a:endParaRPr lang="en-US" sz="2000">
                  <a:solidFill>
                    <a:schemeClr val="tx2"/>
                  </a:solidFill>
                  <a:latin typeface="Arial" charset="0"/>
                </a:endParaRPr>
              </a:p>
              <a:p>
                <a:pPr marL="742950" lvl="1" indent="-285750" fontAlgn="base">
                  <a:spcBef>
                    <a:spcPct val="0"/>
                  </a:spcBef>
                  <a:spcAft>
                    <a:spcPct val="0"/>
                  </a:spcAft>
                  <a:buFont typeface="Arial" panose="020B0604020202020204" pitchFamily="34" charset="0"/>
                  <a:buChar char="•"/>
                </a:pPr>
                <a:r>
                  <a:rPr lang="en-US" sz="2000" b="1">
                    <a:solidFill>
                      <a:schemeClr val="tx2"/>
                    </a:solidFill>
                    <a:latin typeface="Arial" charset="0"/>
                  </a:rPr>
                  <a:t>Or   </a:t>
                </a:r>
                <a14:m>
                  <m:oMath xmlns:m="http://schemas.openxmlformats.org/officeDocument/2006/math">
                    <m:f>
                      <m:fPr>
                        <m:ctrlPr>
                          <a:rPr lang="en-US" sz="2000" b="1" i="1" smtClean="0">
                            <a:solidFill>
                              <a:schemeClr val="tx2"/>
                            </a:solidFill>
                            <a:latin typeface="Cambria Math" panose="02040503050406030204" pitchFamily="18" charset="0"/>
                          </a:rPr>
                        </m:ctrlPr>
                      </m:fPr>
                      <m:num>
                        <m:sSub>
                          <m:sSubPr>
                            <m:ctrlPr>
                              <a:rPr lang="en-US" sz="2000" b="1" i="1">
                                <a:solidFill>
                                  <a:schemeClr val="tx2"/>
                                </a:solidFill>
                                <a:latin typeface="Cambria Math" panose="02040503050406030204" pitchFamily="18" charset="0"/>
                              </a:rPr>
                            </m:ctrlPr>
                          </m:sSubPr>
                          <m:e>
                            <m:r>
                              <a:rPr lang="en-US" sz="2000" b="1" i="1">
                                <a:solidFill>
                                  <a:schemeClr val="tx2"/>
                                </a:solidFill>
                                <a:latin typeface="Cambria Math" panose="02040503050406030204" pitchFamily="18" charset="0"/>
                              </a:rPr>
                              <m:t>𝑷𝒐𝒘𝒆𝒓</m:t>
                            </m:r>
                            <m:r>
                              <a:rPr lang="en-US" sz="2000" b="1" i="1">
                                <a:solidFill>
                                  <a:schemeClr val="tx2"/>
                                </a:solidFill>
                                <a:latin typeface="Cambria Math" panose="02040503050406030204" pitchFamily="18" charset="0"/>
                              </a:rPr>
                              <m:t> </m:t>
                            </m:r>
                            <m:r>
                              <a:rPr lang="en-US" sz="2000" b="1" i="1">
                                <a:solidFill>
                                  <a:schemeClr val="tx2"/>
                                </a:solidFill>
                                <a:latin typeface="Cambria Math" panose="02040503050406030204" pitchFamily="18" charset="0"/>
                              </a:rPr>
                              <m:t>𝒃𝒂𝒍𝒂𝒏𝒄𝒆</m:t>
                            </m:r>
                            <m:r>
                              <a:rPr lang="en-US" sz="2000" b="1" i="1">
                                <a:solidFill>
                                  <a:schemeClr val="tx2"/>
                                </a:solidFill>
                                <a:latin typeface="Cambria Math" panose="02040503050406030204" pitchFamily="18" charset="0"/>
                              </a:rPr>
                              <m:t> </m:t>
                            </m:r>
                            <m:r>
                              <a:rPr lang="en-US" sz="2000" b="1" i="1">
                                <a:solidFill>
                                  <a:schemeClr val="tx2"/>
                                </a:solidFill>
                                <a:latin typeface="Cambria Math" panose="02040503050406030204" pitchFamily="18" charset="0"/>
                              </a:rPr>
                              <m:t>𝒑𝒆𝒏𝒂𝒍𝒕𝒚</m:t>
                            </m:r>
                          </m:e>
                          <m:sub>
                            <m:r>
                              <a:rPr lang="en-US" sz="2000" b="1" i="1">
                                <a:solidFill>
                                  <a:schemeClr val="tx2"/>
                                </a:solidFill>
                                <a:latin typeface="Cambria Math" panose="02040503050406030204" pitchFamily="18" charset="0"/>
                              </a:rPr>
                              <m:t>𝒎𝒂𝒙</m:t>
                            </m:r>
                          </m:sub>
                        </m:sSub>
                        <m:r>
                          <a:rPr lang="en-US" sz="2000" b="1" i="1">
                            <a:solidFill>
                              <a:schemeClr val="tx2"/>
                            </a:solidFill>
                            <a:latin typeface="Cambria Math" panose="02040503050406030204" pitchFamily="18" charset="0"/>
                          </a:rPr>
                          <m:t> </m:t>
                        </m:r>
                        <m:r>
                          <a:rPr lang="en-US" sz="2000" b="1" i="1">
                            <a:solidFill>
                              <a:schemeClr val="tx2"/>
                            </a:solidFill>
                            <a:latin typeface="Cambria Math" panose="02040503050406030204" pitchFamily="18" charset="0"/>
                            <a:ea typeface="Cambria Math" panose="02040503050406030204" pitchFamily="18" charset="0"/>
                          </a:rPr>
                          <m:t>− </m:t>
                        </m:r>
                        <m:sSub>
                          <m:sSubPr>
                            <m:ctrlPr>
                              <a:rPr lang="en-US" sz="2000" b="1" i="1">
                                <a:solidFill>
                                  <a:schemeClr val="tx2"/>
                                </a:solidFill>
                                <a:latin typeface="Cambria Math" panose="02040503050406030204" pitchFamily="18" charset="0"/>
                                <a:ea typeface="Cambria Math" panose="02040503050406030204" pitchFamily="18" charset="0"/>
                              </a:rPr>
                            </m:ctrlPr>
                          </m:sSubPr>
                          <m:e>
                            <m:r>
                              <a:rPr lang="en-US" sz="2000" b="1" i="1">
                                <a:solidFill>
                                  <a:schemeClr val="tx2"/>
                                </a:solidFill>
                                <a:latin typeface="Cambria Math" panose="02040503050406030204" pitchFamily="18" charset="0"/>
                                <a:ea typeface="Cambria Math" panose="02040503050406030204" pitchFamily="18" charset="0"/>
                              </a:rPr>
                              <m:t>𝑴𝒊𝒕𝒊𝒈𝒂𝒕𝒆𝒅</m:t>
                            </m:r>
                            <m:r>
                              <a:rPr lang="en-US" sz="2000" b="1" i="1">
                                <a:solidFill>
                                  <a:schemeClr val="tx2"/>
                                </a:solidFill>
                                <a:latin typeface="Cambria Math" panose="02040503050406030204" pitchFamily="18" charset="0"/>
                                <a:ea typeface="Cambria Math" panose="02040503050406030204" pitchFamily="18" charset="0"/>
                              </a:rPr>
                              <m:t> </m:t>
                            </m:r>
                            <m:r>
                              <a:rPr lang="en-US" sz="2000" b="1" i="1">
                                <a:solidFill>
                                  <a:schemeClr val="tx2"/>
                                </a:solidFill>
                                <a:latin typeface="Cambria Math" panose="02040503050406030204" pitchFamily="18" charset="0"/>
                                <a:ea typeface="Cambria Math" panose="02040503050406030204" pitchFamily="18" charset="0"/>
                              </a:rPr>
                              <m:t>𝒐𝒇𝒇𝒆𝒓</m:t>
                            </m:r>
                            <m:r>
                              <a:rPr lang="en-US" sz="2000" b="1" i="1">
                                <a:solidFill>
                                  <a:schemeClr val="tx2"/>
                                </a:solidFill>
                                <a:latin typeface="Cambria Math" panose="02040503050406030204" pitchFamily="18" charset="0"/>
                                <a:ea typeface="Cambria Math" panose="02040503050406030204" pitchFamily="18" charset="0"/>
                              </a:rPr>
                              <m:t> </m:t>
                            </m:r>
                            <m:r>
                              <a:rPr lang="en-US" sz="2000" b="1" i="1">
                                <a:solidFill>
                                  <a:schemeClr val="tx2"/>
                                </a:solidFill>
                                <a:latin typeface="Cambria Math" panose="02040503050406030204" pitchFamily="18" charset="0"/>
                                <a:ea typeface="Cambria Math" panose="02040503050406030204" pitchFamily="18" charset="0"/>
                              </a:rPr>
                              <m:t>𝒇𝒍𝒐𝒐𝒓</m:t>
                            </m:r>
                          </m:e>
                          <m:sub>
                            <m:r>
                              <a:rPr lang="en-US" sz="2000" b="1" i="1">
                                <a:solidFill>
                                  <a:schemeClr val="tx2"/>
                                </a:solidFill>
                                <a:latin typeface="Cambria Math" panose="02040503050406030204" pitchFamily="18" charset="0"/>
                                <a:ea typeface="Cambria Math" panose="02040503050406030204" pitchFamily="18" charset="0"/>
                              </a:rPr>
                              <m:t>𝑹𝒆𝒔𝒐𝒖𝒓𝒄𝒆</m:t>
                            </m:r>
                            <m:r>
                              <a:rPr lang="en-US" sz="2000" b="1" i="1">
                                <a:solidFill>
                                  <a:schemeClr val="tx2"/>
                                </a:solidFill>
                                <a:latin typeface="Cambria Math" panose="02040503050406030204" pitchFamily="18" charset="0"/>
                                <a:ea typeface="Cambria Math" panose="02040503050406030204" pitchFamily="18" charset="0"/>
                              </a:rPr>
                              <m:t> </m:t>
                            </m:r>
                            <m:r>
                              <a:rPr lang="en-US" sz="2000" b="1" i="1" smtClean="0">
                                <a:solidFill>
                                  <a:schemeClr val="tx2"/>
                                </a:solidFill>
                                <a:latin typeface="Cambria Math" panose="02040503050406030204" pitchFamily="18" charset="0"/>
                                <a:ea typeface="Cambria Math" panose="02040503050406030204" pitchFamily="18" charset="0"/>
                              </a:rPr>
                              <m:t>𝑯</m:t>
                            </m:r>
                          </m:sub>
                        </m:sSub>
                        <m:r>
                          <a:rPr lang="en-US" sz="2000" b="1" i="1">
                            <a:solidFill>
                              <a:schemeClr val="tx2"/>
                            </a:solidFill>
                            <a:latin typeface="Cambria Math" panose="02040503050406030204" pitchFamily="18" charset="0"/>
                            <a:ea typeface="Cambria Math" panose="02040503050406030204" pitchFamily="18" charset="0"/>
                          </a:rPr>
                          <m:t> </m:t>
                        </m:r>
                      </m:num>
                      <m:den>
                        <m:sSub>
                          <m:sSubPr>
                            <m:ctrlPr>
                              <a:rPr lang="en-US" sz="2000" b="1" i="1">
                                <a:solidFill>
                                  <a:schemeClr val="tx2"/>
                                </a:solidFill>
                                <a:latin typeface="Cambria Math" panose="02040503050406030204" pitchFamily="18" charset="0"/>
                              </a:rPr>
                            </m:ctrlPr>
                          </m:sSubPr>
                          <m:e>
                            <m:r>
                              <a:rPr lang="en-US" sz="2000" b="1" i="1">
                                <a:solidFill>
                                  <a:schemeClr val="tx2"/>
                                </a:solidFill>
                                <a:latin typeface="Cambria Math" panose="02040503050406030204" pitchFamily="18" charset="0"/>
                              </a:rPr>
                              <m:t>𝑺𝒉𝒊𝒇𝒕</m:t>
                            </m:r>
                            <m:r>
                              <a:rPr lang="en-US" sz="2000" b="1" i="1">
                                <a:solidFill>
                                  <a:schemeClr val="tx2"/>
                                </a:solidFill>
                                <a:latin typeface="Cambria Math" panose="02040503050406030204" pitchFamily="18" charset="0"/>
                              </a:rPr>
                              <m:t> </m:t>
                            </m:r>
                            <m:r>
                              <a:rPr lang="en-US" sz="2000" b="1" i="1">
                                <a:solidFill>
                                  <a:schemeClr val="tx2"/>
                                </a:solidFill>
                                <a:latin typeface="Cambria Math" panose="02040503050406030204" pitchFamily="18" charset="0"/>
                              </a:rPr>
                              <m:t>𝑭𝒂𝒄𝒕𝒐𝒓</m:t>
                            </m:r>
                          </m:e>
                          <m:sub>
                            <m:r>
                              <a:rPr lang="en-US" sz="2000" b="1" i="1">
                                <a:solidFill>
                                  <a:schemeClr val="tx2"/>
                                </a:solidFill>
                                <a:latin typeface="Cambria Math" panose="02040503050406030204" pitchFamily="18" charset="0"/>
                              </a:rPr>
                              <m:t>𝑹𝒆𝒔𝒐𝒖𝒓𝒄𝒆</m:t>
                            </m:r>
                            <m:r>
                              <a:rPr lang="en-US" sz="2000" b="1" i="1">
                                <a:solidFill>
                                  <a:schemeClr val="tx2"/>
                                </a:solidFill>
                                <a:latin typeface="Cambria Math" panose="02040503050406030204" pitchFamily="18" charset="0"/>
                              </a:rPr>
                              <m:t> </m:t>
                            </m:r>
                            <m:r>
                              <a:rPr lang="en-US" sz="2000" b="1" i="1" smtClean="0">
                                <a:solidFill>
                                  <a:schemeClr val="tx2"/>
                                </a:solidFill>
                                <a:latin typeface="Cambria Math" panose="02040503050406030204" pitchFamily="18" charset="0"/>
                              </a:rPr>
                              <m:t>𝑯</m:t>
                            </m:r>
                          </m:sub>
                        </m:sSub>
                        <m:r>
                          <a:rPr lang="en-US" sz="2000" b="1" i="1">
                            <a:solidFill>
                              <a:schemeClr val="tx2"/>
                            </a:solidFill>
                            <a:latin typeface="Cambria Math" panose="02040503050406030204" pitchFamily="18" charset="0"/>
                          </a:rPr>
                          <m:t> </m:t>
                        </m:r>
                      </m:den>
                    </m:f>
                  </m:oMath>
                </a14:m>
                <a:r>
                  <a:rPr lang="en-US" sz="2000">
                    <a:solidFill>
                      <a:schemeClr val="tx2"/>
                    </a:solidFill>
                    <a:latin typeface="Arial" charset="0"/>
                  </a:rPr>
                  <a:t>  =</a:t>
                </a:r>
                <a:endParaRPr lang="en-US"/>
              </a:p>
            </p:txBody>
          </p:sp>
        </mc:Choice>
        <mc:Fallback xmlns="">
          <p:sp>
            <p:nvSpPr>
              <p:cNvPr id="3" name="Content Placeholder 2">
                <a:extLst>
                  <a:ext uri="{FF2B5EF4-FFF2-40B4-BE49-F238E27FC236}">
                    <a16:creationId xmlns:a16="http://schemas.microsoft.com/office/drawing/2014/main" id="{9461BE85-64A2-D8FB-A925-71BD0BD923EF}"/>
                  </a:ext>
                </a:extLst>
              </p:cNvPr>
              <p:cNvSpPr>
                <a:spLocks noGrp="1" noRot="1" noChangeAspect="1" noMove="1" noResize="1" noEditPoints="1" noAdjustHandles="1" noChangeArrowheads="1" noChangeShapeType="1" noTextEdit="1"/>
              </p:cNvSpPr>
              <p:nvPr>
                <p:ph idx="1"/>
              </p:nvPr>
            </p:nvSpPr>
            <p:spPr>
              <a:xfrm>
                <a:off x="127126" y="785308"/>
                <a:ext cx="9144000" cy="5280822"/>
              </a:xfrm>
              <a:blipFill>
                <a:blip r:embed="rId2"/>
                <a:stretch>
                  <a:fillRect/>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C3B93485-FEDB-0E90-301A-248DA3A8BBC8}"/>
              </a:ext>
            </a:extLst>
          </p:cNvPr>
          <p:cNvSpPr>
            <a:spLocks noGrp="1"/>
          </p:cNvSpPr>
          <p:nvPr>
            <p:ph type="sldNum" sz="quarter" idx="4"/>
          </p:nvPr>
        </p:nvSpPr>
        <p:spPr/>
        <p:txBody>
          <a:bodyPr/>
          <a:lstStyle/>
          <a:p>
            <a:fld id="{1D93BD3E-1E9A-4970-A6F7-E7AC52762E0C}" type="slidenum">
              <a:rPr lang="en-US" smtClean="0"/>
              <a:pPr/>
              <a:t>4</a:t>
            </a:fld>
            <a:endParaRPr lang="en-US"/>
          </a:p>
        </p:txBody>
      </p:sp>
      <p:pic>
        <p:nvPicPr>
          <p:cNvPr id="6" name="Picture 5">
            <a:extLst>
              <a:ext uri="{FF2B5EF4-FFF2-40B4-BE49-F238E27FC236}">
                <a16:creationId xmlns:a16="http://schemas.microsoft.com/office/drawing/2014/main" id="{527202C2-03D1-1416-8214-231AC1065BAB}"/>
              </a:ext>
            </a:extLst>
          </p:cNvPr>
          <p:cNvPicPr>
            <a:picLocks noChangeAspect="1"/>
          </p:cNvPicPr>
          <p:nvPr/>
        </p:nvPicPr>
        <p:blipFill>
          <a:blip r:embed="rId3"/>
          <a:stretch>
            <a:fillRect/>
          </a:stretch>
        </p:blipFill>
        <p:spPr>
          <a:xfrm>
            <a:off x="565614" y="3346599"/>
            <a:ext cx="2882515" cy="2888101"/>
          </a:xfrm>
          <a:prstGeom prst="rect">
            <a:avLst/>
          </a:prstGeom>
        </p:spPr>
      </p:pic>
      <p:pic>
        <p:nvPicPr>
          <p:cNvPr id="7" name="Picture 6">
            <a:extLst>
              <a:ext uri="{FF2B5EF4-FFF2-40B4-BE49-F238E27FC236}">
                <a16:creationId xmlns:a16="http://schemas.microsoft.com/office/drawing/2014/main" id="{BE2C26B0-FD1B-76AC-A692-94941B8A1F80}"/>
              </a:ext>
            </a:extLst>
          </p:cNvPr>
          <p:cNvPicPr>
            <a:picLocks noChangeAspect="1"/>
          </p:cNvPicPr>
          <p:nvPr/>
        </p:nvPicPr>
        <p:blipFill>
          <a:blip r:embed="rId4"/>
          <a:stretch>
            <a:fillRect/>
          </a:stretch>
        </p:blipFill>
        <p:spPr>
          <a:xfrm>
            <a:off x="4699591" y="3346599"/>
            <a:ext cx="3656555" cy="2889533"/>
          </a:xfrm>
          <a:prstGeom prst="rect">
            <a:avLst/>
          </a:prstGeom>
        </p:spPr>
      </p:pic>
      <p:sp>
        <p:nvSpPr>
          <p:cNvPr id="8" name="TextBox 7">
            <a:extLst>
              <a:ext uri="{FF2B5EF4-FFF2-40B4-BE49-F238E27FC236}">
                <a16:creationId xmlns:a16="http://schemas.microsoft.com/office/drawing/2014/main" id="{83741255-B92E-258C-5B89-4B093FE2144D}"/>
              </a:ext>
            </a:extLst>
          </p:cNvPr>
          <p:cNvSpPr txBox="1"/>
          <p:nvPr/>
        </p:nvSpPr>
        <p:spPr>
          <a:xfrm>
            <a:off x="7582947" y="2299612"/>
            <a:ext cx="1436686" cy="738664"/>
          </a:xfrm>
          <a:prstGeom prst="rect">
            <a:avLst/>
          </a:prstGeom>
          <a:noFill/>
        </p:spPr>
        <p:txBody>
          <a:bodyPr wrap="square" rtlCol="0">
            <a:spAutoFit/>
          </a:bodyPr>
          <a:lstStyle/>
          <a:p>
            <a:r>
              <a:rPr lang="en-US" sz="1400" b="1">
                <a:solidFill>
                  <a:schemeClr val="tx2"/>
                </a:solidFill>
              </a:rPr>
              <a:t>New IROL Shadow Price Cap</a:t>
            </a:r>
          </a:p>
        </p:txBody>
      </p:sp>
      <p:sp>
        <p:nvSpPr>
          <p:cNvPr id="10" name="TextBox 9">
            <a:extLst>
              <a:ext uri="{FF2B5EF4-FFF2-40B4-BE49-F238E27FC236}">
                <a16:creationId xmlns:a16="http://schemas.microsoft.com/office/drawing/2014/main" id="{15CFE7BE-8490-AF76-A1DA-5E3C94DCEB53}"/>
              </a:ext>
            </a:extLst>
          </p:cNvPr>
          <p:cNvSpPr txBox="1"/>
          <p:nvPr/>
        </p:nvSpPr>
        <p:spPr>
          <a:xfrm>
            <a:off x="5544196" y="3031619"/>
            <a:ext cx="2283342" cy="369332"/>
          </a:xfrm>
          <a:prstGeom prst="rect">
            <a:avLst/>
          </a:prstGeom>
          <a:noFill/>
        </p:spPr>
        <p:txBody>
          <a:bodyPr wrap="square">
            <a:spAutoFit/>
          </a:bodyPr>
          <a:lstStyle/>
          <a:p>
            <a:r>
              <a:rPr lang="en-US">
                <a:solidFill>
                  <a:schemeClr val="tx2"/>
                </a:solidFill>
              </a:rPr>
              <a:t>Mitigated offer floor</a:t>
            </a:r>
          </a:p>
        </p:txBody>
      </p:sp>
      <p:sp>
        <p:nvSpPr>
          <p:cNvPr id="12" name="TextBox 11">
            <a:extLst>
              <a:ext uri="{FF2B5EF4-FFF2-40B4-BE49-F238E27FC236}">
                <a16:creationId xmlns:a16="http://schemas.microsoft.com/office/drawing/2014/main" id="{D7F4AF7D-DCA3-A0E3-A04D-25C81B2C5632}"/>
              </a:ext>
            </a:extLst>
          </p:cNvPr>
          <p:cNvSpPr txBox="1"/>
          <p:nvPr/>
        </p:nvSpPr>
        <p:spPr>
          <a:xfrm>
            <a:off x="614600" y="3031619"/>
            <a:ext cx="2549156" cy="369332"/>
          </a:xfrm>
          <a:prstGeom prst="rect">
            <a:avLst/>
          </a:prstGeom>
          <a:noFill/>
        </p:spPr>
        <p:txBody>
          <a:bodyPr wrap="square">
            <a:spAutoFit/>
          </a:bodyPr>
          <a:lstStyle/>
          <a:p>
            <a:r>
              <a:rPr lang="en-US">
                <a:solidFill>
                  <a:schemeClr val="tx2"/>
                </a:solidFill>
              </a:rPr>
              <a:t>Power balance penalty</a:t>
            </a:r>
          </a:p>
        </p:txBody>
      </p:sp>
    </p:spTree>
    <p:extLst>
      <p:ext uri="{BB962C8B-B14F-4D97-AF65-F5344CB8AC3E}">
        <p14:creationId xmlns:p14="http://schemas.microsoft.com/office/powerpoint/2010/main" val="1879348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D3148-48AA-9E6B-EDE2-689AEC9CD950}"/>
              </a:ext>
            </a:extLst>
          </p:cNvPr>
          <p:cNvSpPr>
            <a:spLocks noGrp="1"/>
          </p:cNvSpPr>
          <p:nvPr>
            <p:ph type="title"/>
          </p:nvPr>
        </p:nvSpPr>
        <p:spPr/>
        <p:txBody>
          <a:bodyPr lIns="91440" tIns="45720" rIns="91440" bIns="45720" anchor="t"/>
          <a:lstStyle/>
          <a:p>
            <a:r>
              <a:rPr lang="en-US">
                <a:cs typeface="Arial"/>
              </a:rPr>
              <a:t>Analysis</a:t>
            </a:r>
            <a:endParaRPr lang="en-US"/>
          </a:p>
        </p:txBody>
      </p:sp>
      <p:sp>
        <p:nvSpPr>
          <p:cNvPr id="4" name="Slide Number Placeholder 3">
            <a:extLst>
              <a:ext uri="{FF2B5EF4-FFF2-40B4-BE49-F238E27FC236}">
                <a16:creationId xmlns:a16="http://schemas.microsoft.com/office/drawing/2014/main" id="{A5607D49-D3A3-563D-3996-71704FD8B8B7}"/>
              </a:ext>
            </a:extLst>
          </p:cNvPr>
          <p:cNvSpPr>
            <a:spLocks noGrp="1"/>
          </p:cNvSpPr>
          <p:nvPr>
            <p:ph type="sldNum" sz="quarter" idx="4"/>
          </p:nvPr>
        </p:nvSpPr>
        <p:spPr/>
        <p:txBody>
          <a:bodyPr/>
          <a:lstStyle/>
          <a:p>
            <a:fld id="{1D93BD3E-1E9A-4970-A6F7-E7AC52762E0C}" type="slidenum">
              <a:rPr lang="en-US" smtClean="0"/>
              <a:pPr/>
              <a:t>5</a:t>
            </a:fld>
            <a:endParaRPr lang="en-US"/>
          </a:p>
        </p:txBody>
      </p:sp>
      <p:sp>
        <p:nvSpPr>
          <p:cNvPr id="5" name="Content Placeholder 2">
            <a:extLst>
              <a:ext uri="{FF2B5EF4-FFF2-40B4-BE49-F238E27FC236}">
                <a16:creationId xmlns:a16="http://schemas.microsoft.com/office/drawing/2014/main" id="{E3EDF262-0FAB-17D6-D59A-56F43FD6F92F}"/>
              </a:ext>
            </a:extLst>
          </p:cNvPr>
          <p:cNvSpPr>
            <a:spLocks noGrp="1"/>
          </p:cNvSpPr>
          <p:nvPr/>
        </p:nvSpPr>
        <p:spPr>
          <a:xfrm>
            <a:off x="304800" y="646103"/>
            <a:ext cx="8534400" cy="5280822"/>
          </a:xfrm>
          <a:prstGeom prst="rect">
            <a:avLst/>
          </a:prstGeom>
        </p:spPr>
        <p:txBody>
          <a:bodyPr lIns="274320" tIns="274320" rIns="274320" bIns="274320" anchor="t"/>
          <a:lstStyle>
            <a:lvl1pPr marL="342900" indent="-342900" algn="l" defTabSz="914400" rtl="0" eaLnBrk="1" latinLnBrk="0" hangingPunct="1">
              <a:spcBef>
                <a:spcPct val="20000"/>
              </a:spcBef>
              <a:buFont typeface="Arial" panose="020B0604020202020204" pitchFamily="34" charset="0"/>
              <a:buChar char="•"/>
              <a:defRPr sz="2000" b="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rgbClr val="5B6770"/>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rgbClr val="5B6770"/>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rgbClr val="5B6770"/>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200" kern="1200">
                <a:solidFill>
                  <a:srgbClr val="5B6770"/>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600"/>
              </a:spcBef>
              <a:spcAft>
                <a:spcPts val="600"/>
              </a:spcAft>
            </a:pPr>
            <a:r>
              <a:rPr lang="en-US">
                <a:solidFill>
                  <a:schemeClr val="tx2"/>
                </a:solidFill>
              </a:rPr>
              <a:t>Stakeholders requested additional analysis to understand the potential magnitude of pricing impacts with implementation of proposal under NPRR 1230</a:t>
            </a:r>
          </a:p>
          <a:p>
            <a:pPr>
              <a:spcBef>
                <a:spcPts val="600"/>
              </a:spcBef>
              <a:spcAft>
                <a:spcPts val="600"/>
              </a:spcAft>
            </a:pPr>
            <a:r>
              <a:rPr lang="en-US">
                <a:solidFill>
                  <a:schemeClr val="tx2"/>
                </a:solidFill>
              </a:rPr>
              <a:t>Next slides provide a </a:t>
            </a:r>
            <a:r>
              <a:rPr lang="en-US" err="1">
                <a:solidFill>
                  <a:schemeClr val="tx2"/>
                </a:solidFill>
              </a:rPr>
              <a:t>backcast</a:t>
            </a:r>
            <a:r>
              <a:rPr lang="en-US">
                <a:solidFill>
                  <a:schemeClr val="tx2"/>
                </a:solidFill>
              </a:rPr>
              <a:t> using 2023 to consider the potential impact under different scenarios</a:t>
            </a:r>
            <a:endParaRPr lang="en-US">
              <a:solidFill>
                <a:schemeClr val="tx2"/>
              </a:solidFill>
              <a:cs typeface="Arial"/>
            </a:endParaRPr>
          </a:p>
          <a:p>
            <a:pPr>
              <a:spcBef>
                <a:spcPts val="600"/>
              </a:spcBef>
              <a:spcAft>
                <a:spcPts val="600"/>
              </a:spcAft>
            </a:pPr>
            <a:r>
              <a:rPr lang="en-US">
                <a:solidFill>
                  <a:schemeClr val="tx2"/>
                </a:solidFill>
              </a:rPr>
              <a:t>Things to keep in mind on </a:t>
            </a:r>
            <a:r>
              <a:rPr lang="en-US" err="1">
                <a:solidFill>
                  <a:schemeClr val="tx2"/>
                </a:solidFill>
              </a:rPr>
              <a:t>backcast</a:t>
            </a:r>
            <a:r>
              <a:rPr lang="en-US">
                <a:solidFill>
                  <a:schemeClr val="tx2"/>
                </a:solidFill>
              </a:rPr>
              <a:t>:</a:t>
            </a:r>
            <a:endParaRPr lang="en-US">
              <a:solidFill>
                <a:schemeClr val="tx2"/>
              </a:solidFill>
              <a:cs typeface="Arial"/>
            </a:endParaRPr>
          </a:p>
          <a:p>
            <a:pPr lvl="1">
              <a:spcBef>
                <a:spcPts val="600"/>
              </a:spcBef>
              <a:spcAft>
                <a:spcPts val="600"/>
              </a:spcAft>
            </a:pPr>
            <a:r>
              <a:rPr lang="en-US">
                <a:solidFill>
                  <a:schemeClr val="tx2"/>
                </a:solidFill>
                <a:cs typeface="Arial"/>
              </a:rPr>
              <a:t>Thermal cascading limits are calculated dynamically depending on grid conditions at that moment</a:t>
            </a:r>
          </a:p>
          <a:p>
            <a:pPr lvl="1">
              <a:spcBef>
                <a:spcPts val="600"/>
              </a:spcBef>
              <a:spcAft>
                <a:spcPts val="600"/>
              </a:spcAft>
            </a:pPr>
            <a:r>
              <a:rPr lang="en-US">
                <a:solidFill>
                  <a:schemeClr val="tx2"/>
                </a:solidFill>
                <a:cs typeface="Arial"/>
              </a:rPr>
              <a:t>IROL did not exist in 2023; no straightforward way to recover the full dynamic nature of those limits</a:t>
            </a:r>
          </a:p>
          <a:p>
            <a:pPr lvl="1">
              <a:spcBef>
                <a:spcPts val="600"/>
              </a:spcBef>
              <a:spcAft>
                <a:spcPts val="600"/>
              </a:spcAft>
            </a:pPr>
            <a:r>
              <a:rPr lang="en-US">
                <a:solidFill>
                  <a:schemeClr val="tx2"/>
                </a:solidFill>
                <a:cs typeface="Arial"/>
              </a:rPr>
              <a:t>Instead, the analysis used static limits based on the observed South Texas Export IROL limits in Real-Time from March – June 2024 when the constraints were binding</a:t>
            </a:r>
            <a:endParaRPr lang="en-US" strike="sngStrike">
              <a:solidFill>
                <a:schemeClr val="tx2"/>
              </a:solidFill>
              <a:cs typeface="Arial"/>
            </a:endParaRPr>
          </a:p>
          <a:p>
            <a:pPr>
              <a:spcBef>
                <a:spcPts val="600"/>
              </a:spcBef>
              <a:spcAft>
                <a:spcPts val="600"/>
              </a:spcAft>
            </a:pPr>
            <a:r>
              <a:rPr lang="en-US">
                <a:solidFill>
                  <a:schemeClr val="tx2"/>
                </a:solidFill>
              </a:rPr>
              <a:t>Summary information is included in these slides with further details in the appendix</a:t>
            </a:r>
            <a:endParaRPr lang="en-US">
              <a:solidFill>
                <a:schemeClr val="tx2"/>
              </a:solidFill>
              <a:cs typeface="Arial"/>
            </a:endParaRPr>
          </a:p>
          <a:p>
            <a:endParaRPr lang="en-US" sz="1800"/>
          </a:p>
        </p:txBody>
      </p:sp>
    </p:spTree>
    <p:extLst>
      <p:ext uri="{BB962C8B-B14F-4D97-AF65-F5344CB8AC3E}">
        <p14:creationId xmlns:p14="http://schemas.microsoft.com/office/powerpoint/2010/main" val="2357169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6378FF-6436-F56E-5E36-C7033B9170B9}"/>
              </a:ext>
            </a:extLst>
          </p:cNvPr>
          <p:cNvSpPr>
            <a:spLocks noGrp="1"/>
          </p:cNvSpPr>
          <p:nvPr>
            <p:ph type="title"/>
          </p:nvPr>
        </p:nvSpPr>
        <p:spPr/>
        <p:txBody>
          <a:bodyPr/>
          <a:lstStyle/>
          <a:p>
            <a:r>
              <a:rPr lang="en-US" err="1"/>
              <a:t>Backcast</a:t>
            </a:r>
            <a:r>
              <a:rPr lang="en-US"/>
              <a:t> Input/Assumptions </a:t>
            </a:r>
          </a:p>
        </p:txBody>
      </p:sp>
      <p:sp>
        <p:nvSpPr>
          <p:cNvPr id="7" name="Content Placeholder 6">
            <a:extLst>
              <a:ext uri="{FF2B5EF4-FFF2-40B4-BE49-F238E27FC236}">
                <a16:creationId xmlns:a16="http://schemas.microsoft.com/office/drawing/2014/main" id="{23EAE2C4-49C2-A0FF-17B9-DD34CCDC24DF}"/>
              </a:ext>
            </a:extLst>
          </p:cNvPr>
          <p:cNvSpPr>
            <a:spLocks noGrp="1"/>
          </p:cNvSpPr>
          <p:nvPr>
            <p:ph idx="1"/>
          </p:nvPr>
        </p:nvSpPr>
        <p:spPr>
          <a:xfrm>
            <a:off x="304800" y="645267"/>
            <a:ext cx="8534400" cy="5813897"/>
          </a:xfrm>
        </p:spPr>
        <p:txBody>
          <a:bodyPr lIns="274320" tIns="274320" rIns="274320" bIns="274320" anchor="t">
            <a:normAutofit fontScale="77500" lnSpcReduction="20000"/>
          </a:bodyPr>
          <a:lstStyle/>
          <a:p>
            <a:r>
              <a:rPr lang="en-US">
                <a:solidFill>
                  <a:srgbClr val="5B6770"/>
                </a:solidFill>
              </a:rPr>
              <a:t>Establish a baseline:</a:t>
            </a:r>
          </a:p>
          <a:p>
            <a:pPr lvl="1"/>
            <a:r>
              <a:rPr lang="en-US"/>
              <a:t>Rerun </a:t>
            </a:r>
            <a:r>
              <a:rPr lang="en-US">
                <a:solidFill>
                  <a:srgbClr val="5B6770"/>
                </a:solidFill>
              </a:rPr>
              <a:t>SCED intervals where the </a:t>
            </a:r>
            <a:r>
              <a:rPr lang="en-US"/>
              <a:t>South Texas – San Antonio post-contingency constraint</a:t>
            </a:r>
            <a:r>
              <a:rPr lang="en-US">
                <a:solidFill>
                  <a:srgbClr val="5B6770"/>
                </a:solidFill>
              </a:rPr>
              <a:t> was </a:t>
            </a:r>
            <a:r>
              <a:rPr lang="en-US"/>
              <a:t>violated</a:t>
            </a:r>
            <a:r>
              <a:rPr lang="en-US">
                <a:solidFill>
                  <a:srgbClr val="5B6770"/>
                </a:solidFill>
              </a:rPr>
              <a:t> and include South Texas Export IROLs with a generic Max Shadow Price </a:t>
            </a:r>
            <a:r>
              <a:rPr lang="en-US"/>
              <a:t>C</a:t>
            </a:r>
            <a:r>
              <a:rPr lang="en-US">
                <a:solidFill>
                  <a:srgbClr val="5B6770"/>
                </a:solidFill>
              </a:rPr>
              <a:t>ap of $5</a:t>
            </a:r>
            <a:r>
              <a:rPr lang="en-US">
                <a:solidFill>
                  <a:schemeClr val="tx2"/>
                </a:solidFill>
              </a:rPr>
              <a:t>,</a:t>
            </a:r>
            <a:r>
              <a:rPr lang="en-US">
                <a:solidFill>
                  <a:srgbClr val="5B6770"/>
                </a:solidFill>
              </a:rPr>
              <a:t>251/MW.</a:t>
            </a:r>
            <a:endParaRPr lang="en-US">
              <a:solidFill>
                <a:srgbClr val="5B6770"/>
              </a:solidFill>
              <a:cs typeface="Arial"/>
            </a:endParaRPr>
          </a:p>
          <a:p>
            <a:pPr lvl="1"/>
            <a:endParaRPr lang="en-US"/>
          </a:p>
          <a:p>
            <a:r>
              <a:rPr lang="en-US">
                <a:solidFill>
                  <a:srgbClr val="5B6770"/>
                </a:solidFill>
              </a:rPr>
              <a:t>Run NPRR1230 analysis:</a:t>
            </a:r>
            <a:endParaRPr lang="en-US">
              <a:solidFill>
                <a:srgbClr val="5B6770"/>
              </a:solidFill>
              <a:cs typeface="Arial"/>
            </a:endParaRPr>
          </a:p>
          <a:p>
            <a:pPr lvl="1"/>
            <a:r>
              <a:rPr lang="en-US">
                <a:solidFill>
                  <a:srgbClr val="5B6770"/>
                </a:solidFill>
              </a:rPr>
              <a:t>Shadow Price Cap set at $19,751/MW</a:t>
            </a:r>
            <a:r>
              <a:rPr lang="en-US"/>
              <a:t> for the IROLs</a:t>
            </a:r>
            <a:endParaRPr lang="en-US">
              <a:cs typeface="Arial"/>
            </a:endParaRPr>
          </a:p>
          <a:p>
            <a:pPr lvl="1"/>
            <a:r>
              <a:rPr lang="en-US"/>
              <a:t>Ancillary Service</a:t>
            </a:r>
            <a:r>
              <a:rPr lang="en-US">
                <a:solidFill>
                  <a:srgbClr val="5B6770"/>
                </a:solidFill>
              </a:rPr>
              <a:t> release not adjusted</a:t>
            </a:r>
            <a:endParaRPr lang="en-US">
              <a:solidFill>
                <a:srgbClr val="5B6770"/>
              </a:solidFill>
              <a:cs typeface="Arial"/>
            </a:endParaRPr>
          </a:p>
          <a:p>
            <a:pPr lvl="1"/>
            <a:r>
              <a:rPr lang="en-US">
                <a:solidFill>
                  <a:srgbClr val="5B6770"/>
                </a:solidFill>
              </a:rPr>
              <a:t>HDL overrides relaxed</a:t>
            </a:r>
            <a:endParaRPr lang="en-US">
              <a:solidFill>
                <a:srgbClr val="5B6770"/>
              </a:solidFill>
              <a:cs typeface="Arial"/>
            </a:endParaRPr>
          </a:p>
          <a:p>
            <a:pPr lvl="1"/>
            <a:r>
              <a:rPr lang="en-US">
                <a:cs typeface="Arial"/>
              </a:rPr>
              <a:t>Used 2023 historical loadings for line elements of South Texas IROLs</a:t>
            </a:r>
            <a:endParaRPr lang="en-US"/>
          </a:p>
          <a:p>
            <a:pPr lvl="1"/>
            <a:r>
              <a:rPr lang="en-US" altLang="zh-CN"/>
              <a:t>Used 2024 </a:t>
            </a:r>
            <a:r>
              <a:rPr lang="en-US"/>
              <a:t>historical</a:t>
            </a:r>
            <a:r>
              <a:rPr lang="en-US">
                <a:solidFill>
                  <a:srgbClr val="5B6770"/>
                </a:solidFill>
              </a:rPr>
              <a:t> line </a:t>
            </a:r>
            <a:r>
              <a:rPr lang="en-US"/>
              <a:t>limits or</a:t>
            </a:r>
            <a:r>
              <a:rPr lang="en-US">
                <a:solidFill>
                  <a:srgbClr val="5B6770"/>
                </a:solidFill>
              </a:rPr>
              <a:t> South Texas IROLs</a:t>
            </a:r>
            <a:r>
              <a:rPr lang="en-US">
                <a:solidFill>
                  <a:srgbClr val="FF0000"/>
                </a:solidFill>
              </a:rPr>
              <a:t> </a:t>
            </a:r>
            <a:r>
              <a:rPr lang="en-US"/>
              <a:t>to determine static limits</a:t>
            </a:r>
            <a:endParaRPr lang="en-US">
              <a:cs typeface="Arial"/>
            </a:endParaRPr>
          </a:p>
          <a:p>
            <a:pPr lvl="1"/>
            <a:r>
              <a:rPr lang="en-US">
                <a:cs typeface="Arial"/>
              </a:rPr>
              <a:t>Dynamic line ratings recently implemented for the lines comprising the IROLs not incorporated</a:t>
            </a:r>
            <a:endParaRPr lang="en-US"/>
          </a:p>
          <a:p>
            <a:pPr lvl="1"/>
            <a:r>
              <a:rPr lang="en-US"/>
              <a:t>Two scenarios based on limit:</a:t>
            </a:r>
            <a:endParaRPr lang="en-US">
              <a:cs typeface="Arial"/>
            </a:endParaRPr>
          </a:p>
          <a:p>
            <a:pPr lvl="2"/>
            <a:r>
              <a:rPr lang="en-US" sz="1800" b="1"/>
              <a:t>Scenario 1</a:t>
            </a:r>
            <a:r>
              <a:rPr lang="en-US" sz="1800"/>
              <a:t> – Average historical limits of South Texas Export IROLs in RTM (March – June 2024) when binding</a:t>
            </a:r>
            <a:endParaRPr lang="en-US" sz="1800">
              <a:cs typeface="Arial"/>
            </a:endParaRPr>
          </a:p>
          <a:p>
            <a:pPr lvl="2"/>
            <a:r>
              <a:rPr lang="en-US" sz="1800" b="1"/>
              <a:t>Scenario 2 </a:t>
            </a:r>
            <a:r>
              <a:rPr lang="en-US" sz="1800"/>
              <a:t>– 25</a:t>
            </a:r>
            <a:r>
              <a:rPr lang="en-US" sz="1800" baseline="30000"/>
              <a:t>th</a:t>
            </a:r>
            <a:r>
              <a:rPr lang="en-US" sz="1800"/>
              <a:t> percentile of limits on South Texas Export IROLs in RTM (March – June 2024) when binding; </a:t>
            </a:r>
            <a:r>
              <a:rPr lang="en-US" sz="1800">
                <a:solidFill>
                  <a:schemeClr val="tx2"/>
                </a:solidFill>
              </a:rPr>
              <a:t>illustrates impacts of operating to more conservative limits</a:t>
            </a:r>
            <a:endParaRPr lang="en-US" sz="1800">
              <a:solidFill>
                <a:schemeClr val="tx2"/>
              </a:solidFill>
              <a:cs typeface="Arial"/>
            </a:endParaRPr>
          </a:p>
          <a:p>
            <a:pPr lvl="2"/>
            <a:r>
              <a:rPr lang="en-US" sz="1800">
                <a:solidFill>
                  <a:schemeClr val="tx2"/>
                </a:solidFill>
                <a:cs typeface="Arial"/>
              </a:rPr>
              <a:t>For each scenario, a corresponding baseline run is computed based on the current Max</a:t>
            </a:r>
            <a:r>
              <a:rPr lang="en-US" sz="1800">
                <a:solidFill>
                  <a:schemeClr val="tx2"/>
                </a:solidFill>
                <a:ea typeface="+mn-lt"/>
                <a:cs typeface="+mn-lt"/>
              </a:rPr>
              <a:t> Shadow Price Cap of $5,251/MW</a:t>
            </a:r>
            <a:r>
              <a:rPr lang="en-US" sz="1800">
                <a:solidFill>
                  <a:schemeClr val="tx2"/>
                </a:solidFill>
                <a:cs typeface="Arial"/>
              </a:rPr>
              <a:t> and respective limits defined for the scenario </a:t>
            </a:r>
          </a:p>
          <a:p>
            <a:pPr lvl="2"/>
            <a:endParaRPr lang="en-US" sz="1800">
              <a:solidFill>
                <a:schemeClr val="tx2"/>
              </a:solidFill>
            </a:endParaRPr>
          </a:p>
          <a:p>
            <a:r>
              <a:rPr lang="en-US" sz="1800">
                <a:solidFill>
                  <a:srgbClr val="5B6770"/>
                </a:solidFill>
              </a:rPr>
              <a:t>This approach is intended to isolate the specific impact of changing the Shadow Price Cap (i.e., NPRR1230), as opposed to capturing any impacts from simply having the new IROLs in place.</a:t>
            </a:r>
            <a:endParaRPr lang="en-US" sz="1800">
              <a:solidFill>
                <a:srgbClr val="5B6770"/>
              </a:solidFill>
              <a:cs typeface="Arial"/>
            </a:endParaRPr>
          </a:p>
          <a:p>
            <a:pPr marL="285750" indent="-285750">
              <a:buFont typeface="Arial" panose="020B0604020202020204" pitchFamily="34" charset="0"/>
              <a:buChar char="•"/>
            </a:pPr>
            <a:endParaRPr lang="en-US" sz="1200">
              <a:solidFill>
                <a:srgbClr val="5B6770"/>
              </a:solidFill>
            </a:endParaRPr>
          </a:p>
          <a:p>
            <a:pPr marL="285750" indent="-285750"/>
            <a:r>
              <a:rPr lang="en-US" sz="1200">
                <a:solidFill>
                  <a:srgbClr val="5B6770"/>
                </a:solidFill>
              </a:rPr>
              <a:t>Note: The study is sequential run, where each SCED uses the output (base points, limits) from previous SCED rerun result as its input. </a:t>
            </a:r>
            <a:endParaRPr lang="en-US" sz="1200">
              <a:solidFill>
                <a:srgbClr val="5B6770"/>
              </a:solidFill>
              <a:cs typeface="Arial"/>
            </a:endParaRPr>
          </a:p>
          <a:p>
            <a:pPr marL="285750" indent="-285750"/>
            <a:r>
              <a:rPr lang="en-US" sz="1200">
                <a:solidFill>
                  <a:srgbClr val="5B6770"/>
                </a:solidFill>
              </a:rPr>
              <a:t>Limitation: The simulation models all Resources as perfectly following dispatch instructions. Additionally, behavioral factors cannot be simulated.</a:t>
            </a:r>
            <a:endParaRPr lang="en-US" sz="1200">
              <a:solidFill>
                <a:srgbClr val="5B6770"/>
              </a:solidFill>
              <a:cs typeface="Arial"/>
            </a:endParaRPr>
          </a:p>
          <a:p>
            <a:pPr marL="285750" indent="-285750">
              <a:buFont typeface="Arial" panose="020B0604020202020204" pitchFamily="34" charset="0"/>
              <a:buChar char="•"/>
            </a:pPr>
            <a:endParaRPr lang="en-US" sz="1800">
              <a:solidFill>
                <a:srgbClr val="5B6770"/>
              </a:solidFill>
            </a:endParaRPr>
          </a:p>
          <a:p>
            <a:pPr marL="0" indent="0">
              <a:buNone/>
            </a:pPr>
            <a:endParaRPr lang="en-US"/>
          </a:p>
          <a:p>
            <a:pPr marL="0" indent="0">
              <a:buNone/>
            </a:pPr>
            <a:endParaRPr lang="en-US"/>
          </a:p>
          <a:p>
            <a:pPr marL="0" indent="0">
              <a:buNone/>
            </a:pPr>
            <a:endParaRPr lang="en-US"/>
          </a:p>
          <a:p>
            <a:pPr marL="0" indent="0">
              <a:buNone/>
            </a:pPr>
            <a:endParaRPr lang="en-US"/>
          </a:p>
          <a:p>
            <a:endParaRPr lang="en-US" sz="1800"/>
          </a:p>
        </p:txBody>
      </p:sp>
      <p:sp>
        <p:nvSpPr>
          <p:cNvPr id="4" name="Slide Number Placeholder 3">
            <a:extLst>
              <a:ext uri="{FF2B5EF4-FFF2-40B4-BE49-F238E27FC236}">
                <a16:creationId xmlns:a16="http://schemas.microsoft.com/office/drawing/2014/main" id="{03BD76C7-9D53-388B-9AB5-3400486C2632}"/>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srgbClr val="7C858C"/>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srgbClr val="7C858C"/>
              </a:solidFill>
              <a:effectLst/>
              <a:uLnTx/>
              <a:uFillTx/>
              <a:latin typeface="Arial"/>
              <a:ea typeface="+mn-ea"/>
              <a:cs typeface="+mn-cs"/>
            </a:endParaRPr>
          </a:p>
        </p:txBody>
      </p:sp>
    </p:spTree>
    <p:extLst>
      <p:ext uri="{BB962C8B-B14F-4D97-AF65-F5344CB8AC3E}">
        <p14:creationId xmlns:p14="http://schemas.microsoft.com/office/powerpoint/2010/main" val="38479229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6378FF-6436-F56E-5E36-C7033B9170B9}"/>
              </a:ext>
            </a:extLst>
          </p:cNvPr>
          <p:cNvSpPr>
            <a:spLocks noGrp="1"/>
          </p:cNvSpPr>
          <p:nvPr>
            <p:ph type="title"/>
          </p:nvPr>
        </p:nvSpPr>
        <p:spPr/>
        <p:txBody>
          <a:bodyPr/>
          <a:lstStyle/>
          <a:p>
            <a:r>
              <a:rPr lang="en-US"/>
              <a:t>Price/Value of Energy Recalculation Input/Assumptions </a:t>
            </a:r>
          </a:p>
        </p:txBody>
      </p:sp>
      <p:sp>
        <p:nvSpPr>
          <p:cNvPr id="7" name="Content Placeholder 6">
            <a:extLst>
              <a:ext uri="{FF2B5EF4-FFF2-40B4-BE49-F238E27FC236}">
                <a16:creationId xmlns:a16="http://schemas.microsoft.com/office/drawing/2014/main" id="{23EAE2C4-49C2-A0FF-17B9-DD34CCDC24DF}"/>
              </a:ext>
            </a:extLst>
          </p:cNvPr>
          <p:cNvSpPr>
            <a:spLocks noGrp="1"/>
          </p:cNvSpPr>
          <p:nvPr>
            <p:ph idx="1"/>
          </p:nvPr>
        </p:nvSpPr>
        <p:spPr>
          <a:xfrm>
            <a:off x="304800" y="645267"/>
            <a:ext cx="8534400" cy="5813897"/>
          </a:xfrm>
        </p:spPr>
        <p:txBody>
          <a:bodyPr lIns="274320" tIns="274320" rIns="274320" bIns="274320" anchor="t">
            <a:normAutofit/>
          </a:bodyPr>
          <a:lstStyle/>
          <a:p>
            <a:r>
              <a:rPr lang="en-US" dirty="0">
                <a:solidFill>
                  <a:srgbClr val="5B6770"/>
                </a:solidFill>
              </a:rPr>
              <a:t>All prices/value of energy delta calculations set in relation to the baseline scenario mentioned in the previous slide.</a:t>
            </a:r>
            <a:endParaRPr lang="en-US" dirty="0">
              <a:solidFill>
                <a:srgbClr val="5B6770"/>
              </a:solidFill>
              <a:cs typeface="Arial"/>
            </a:endParaRPr>
          </a:p>
          <a:p>
            <a:r>
              <a:rPr lang="en-US" dirty="0">
                <a:solidFill>
                  <a:srgbClr val="5B6770"/>
                </a:solidFill>
              </a:rPr>
              <a:t>Average prices/value of energy deltas only presented for binding intervals for the respective Operating Day (OD).</a:t>
            </a:r>
            <a:endParaRPr lang="en-US" dirty="0">
              <a:solidFill>
                <a:srgbClr val="5B6770"/>
              </a:solidFill>
              <a:cs typeface="Arial"/>
            </a:endParaRPr>
          </a:p>
          <a:p>
            <a:r>
              <a:rPr lang="en-US" altLang="zh-CN" dirty="0">
                <a:solidFill>
                  <a:srgbClr val="5B6770"/>
                </a:solidFill>
              </a:rPr>
              <a:t>Load Zone (LZ) value of energy is defined as the product of: </a:t>
            </a:r>
            <a:endParaRPr lang="en-US" altLang="zh-CN" dirty="0">
              <a:solidFill>
                <a:srgbClr val="5B6770"/>
              </a:solidFill>
              <a:cs typeface="Arial"/>
            </a:endParaRPr>
          </a:p>
          <a:p>
            <a:pPr lvl="1"/>
            <a:r>
              <a:rPr lang="en-US" altLang="zh-CN" dirty="0">
                <a:solidFill>
                  <a:srgbClr val="5B6770"/>
                </a:solidFill>
              </a:rPr>
              <a:t>the 15-minute Load Zone Settlement Point Price in the Real-Time Market</a:t>
            </a:r>
            <a:endParaRPr lang="en-US" altLang="zh-CN" dirty="0">
              <a:cs typeface="Arial"/>
            </a:endParaRPr>
          </a:p>
          <a:p>
            <a:pPr lvl="1"/>
            <a:r>
              <a:rPr lang="en-US" altLang="zh-CN" dirty="0">
                <a:solidFill>
                  <a:srgbClr val="5B6770"/>
                </a:solidFill>
              </a:rPr>
              <a:t>its associated Real-Time </a:t>
            </a:r>
            <a:r>
              <a:rPr lang="en-US" altLang="zh-CN" dirty="0"/>
              <a:t>Adjusted</a:t>
            </a:r>
            <a:r>
              <a:rPr lang="en-US" altLang="zh-CN" dirty="0">
                <a:solidFill>
                  <a:srgbClr val="5B6770"/>
                </a:solidFill>
              </a:rPr>
              <a:t> Metered Load </a:t>
            </a:r>
            <a:endParaRPr lang="en-US" altLang="zh-CN" dirty="0">
              <a:solidFill>
                <a:srgbClr val="5B6770"/>
              </a:solidFill>
              <a:cs typeface="Arial"/>
            </a:endParaRPr>
          </a:p>
          <a:p>
            <a:pPr marL="0" indent="0">
              <a:buNone/>
            </a:pPr>
            <a:endParaRPr lang="en-US" sz="2300"/>
          </a:p>
          <a:p>
            <a:pPr marL="0" indent="0">
              <a:buNone/>
            </a:pPr>
            <a:r>
              <a:rPr lang="en-US" sz="1400" dirty="0">
                <a:solidFill>
                  <a:srgbClr val="5B6770"/>
                </a:solidFill>
              </a:rPr>
              <a:t>* Note: Recalculated prices are presented w/o price adders.</a:t>
            </a:r>
            <a:endParaRPr lang="en-US" sz="1400" dirty="0">
              <a:solidFill>
                <a:srgbClr val="5B6770"/>
              </a:solidFill>
              <a:cs typeface="Arial"/>
            </a:endParaRPr>
          </a:p>
          <a:p>
            <a:pPr marL="0" indent="0">
              <a:buNone/>
            </a:pPr>
            <a:endParaRPr lang="en-US" sz="2300"/>
          </a:p>
          <a:p>
            <a:endParaRPr lang="en-US"/>
          </a:p>
        </p:txBody>
      </p:sp>
      <p:sp>
        <p:nvSpPr>
          <p:cNvPr id="4" name="Slide Number Placeholder 3">
            <a:extLst>
              <a:ext uri="{FF2B5EF4-FFF2-40B4-BE49-F238E27FC236}">
                <a16:creationId xmlns:a16="http://schemas.microsoft.com/office/drawing/2014/main" id="{03BD76C7-9D53-388B-9AB5-3400486C2632}"/>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srgbClr val="7C858C"/>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srgbClr val="7C858C"/>
              </a:solidFill>
              <a:effectLst/>
              <a:uLnTx/>
              <a:uFillTx/>
              <a:latin typeface="Arial"/>
              <a:ea typeface="+mn-ea"/>
              <a:cs typeface="+mn-cs"/>
            </a:endParaRPr>
          </a:p>
        </p:txBody>
      </p:sp>
    </p:spTree>
    <p:extLst>
      <p:ext uri="{BB962C8B-B14F-4D97-AF65-F5344CB8AC3E}">
        <p14:creationId xmlns:p14="http://schemas.microsoft.com/office/powerpoint/2010/main" val="1458218750"/>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6378FF-6436-F56E-5E36-C7033B9170B9}"/>
              </a:ext>
            </a:extLst>
          </p:cNvPr>
          <p:cNvSpPr>
            <a:spLocks noGrp="1"/>
          </p:cNvSpPr>
          <p:nvPr>
            <p:ph type="title"/>
          </p:nvPr>
        </p:nvSpPr>
        <p:spPr/>
        <p:txBody>
          <a:bodyPr lIns="91440" tIns="45720" rIns="91440" bIns="45720" anchor="t"/>
          <a:lstStyle/>
          <a:p>
            <a:r>
              <a:rPr lang="en-US"/>
              <a:t>Number of Intervals per Operating Day where So. Texas – San Antonio Constraint at Max Shadow Price (violated)</a:t>
            </a:r>
          </a:p>
        </p:txBody>
      </p:sp>
      <p:sp>
        <p:nvSpPr>
          <p:cNvPr id="4" name="Slide Number Placeholder 3">
            <a:extLst>
              <a:ext uri="{FF2B5EF4-FFF2-40B4-BE49-F238E27FC236}">
                <a16:creationId xmlns:a16="http://schemas.microsoft.com/office/drawing/2014/main" id="{03BD76C7-9D53-388B-9AB5-3400486C2632}"/>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srgbClr val="7C858C"/>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srgbClr val="7C858C"/>
              </a:solidFill>
              <a:effectLst/>
              <a:uLnTx/>
              <a:uFillTx/>
              <a:latin typeface="Arial"/>
              <a:ea typeface="+mn-ea"/>
              <a:cs typeface="+mn-cs"/>
            </a:endParaRPr>
          </a:p>
        </p:txBody>
      </p:sp>
      <p:sp>
        <p:nvSpPr>
          <p:cNvPr id="3" name="TextBox 2">
            <a:extLst>
              <a:ext uri="{FF2B5EF4-FFF2-40B4-BE49-F238E27FC236}">
                <a16:creationId xmlns:a16="http://schemas.microsoft.com/office/drawing/2014/main" id="{19DA7114-3CB2-3469-CFD4-4656BEAC25B3}"/>
              </a:ext>
            </a:extLst>
          </p:cNvPr>
          <p:cNvSpPr txBox="1"/>
          <p:nvPr/>
        </p:nvSpPr>
        <p:spPr>
          <a:xfrm>
            <a:off x="368134" y="4615611"/>
            <a:ext cx="8403432" cy="1569660"/>
          </a:xfrm>
          <a:prstGeom prst="rect">
            <a:avLst/>
          </a:prstGeom>
          <a:solidFill>
            <a:schemeClr val="accent1">
              <a:lumMod val="20000"/>
              <a:lumOff val="80000"/>
            </a:schemeClr>
          </a:solidFill>
          <a:ln>
            <a:solidFill>
              <a:schemeClr val="tx1">
                <a:lumMod val="90000"/>
                <a:lumOff val="10000"/>
              </a:schemeClr>
            </a:solidFill>
          </a:ln>
        </p:spPr>
        <p:txBody>
          <a:bodyPr wrap="square" lIns="91440" tIns="45720" rIns="91440" bIns="45720" rtlCol="0" anchor="t">
            <a:spAutoFit/>
          </a:bodyPr>
          <a:lstStyle/>
          <a:p>
            <a:pPr marL="285750" indent="-285750">
              <a:buFont typeface="Arial"/>
              <a:buChar char="•"/>
            </a:pPr>
            <a:r>
              <a:rPr lang="en-US" sz="1600" err="1"/>
              <a:t>Backcast</a:t>
            </a:r>
            <a:r>
              <a:rPr lang="en-US" sz="1600"/>
              <a:t> focused on analyzing Operating Days in 2023 where the </a:t>
            </a:r>
            <a:r>
              <a:rPr lang="en-US" sz="1600">
                <a:cs typeface="Arial"/>
              </a:rPr>
              <a:t>South Texas – San Antonio constraint</a:t>
            </a:r>
            <a:r>
              <a:rPr lang="en-US" sz="1600"/>
              <a:t> was </a:t>
            </a:r>
            <a:r>
              <a:rPr lang="en-US" sz="1600" b="1"/>
              <a:t>violated</a:t>
            </a:r>
            <a:r>
              <a:rPr lang="en-US" sz="1600"/>
              <a:t> (at Maximum Shadow Price) during at least one SCED interval.  </a:t>
            </a:r>
            <a:endParaRPr lang="en-US" sz="1600">
              <a:cs typeface="Arial"/>
            </a:endParaRPr>
          </a:p>
          <a:p>
            <a:pPr marL="285750" indent="-285750">
              <a:buFont typeface="Arial"/>
              <a:buChar char="•"/>
            </a:pPr>
            <a:r>
              <a:rPr lang="en-US" sz="1600">
                <a:cs typeface="Arial"/>
              </a:rPr>
              <a:t>For Operating Days where the South Texas – San Antonio constraint was only </a:t>
            </a:r>
            <a:r>
              <a:rPr lang="en-US" sz="1600" b="1">
                <a:cs typeface="Arial"/>
              </a:rPr>
              <a:t>binding</a:t>
            </a:r>
            <a:r>
              <a:rPr lang="en-US" sz="1600">
                <a:cs typeface="Arial"/>
              </a:rPr>
              <a:t>, it is assumed that the IROLs would not be violated and hence the increased Maximum Shadow Price cap would not have a material impact on pricing outcomes.</a:t>
            </a:r>
          </a:p>
        </p:txBody>
      </p:sp>
      <p:pic>
        <p:nvPicPr>
          <p:cNvPr id="13" name="Picture 12">
            <a:extLst>
              <a:ext uri="{FF2B5EF4-FFF2-40B4-BE49-F238E27FC236}">
                <a16:creationId xmlns:a16="http://schemas.microsoft.com/office/drawing/2014/main" id="{B8A462CB-6543-F3A6-47A7-88A413ADC4B0}"/>
              </a:ext>
            </a:extLst>
          </p:cNvPr>
          <p:cNvPicPr>
            <a:picLocks noChangeAspect="1"/>
          </p:cNvPicPr>
          <p:nvPr/>
        </p:nvPicPr>
        <p:blipFill>
          <a:blip r:embed="rId2"/>
          <a:stretch>
            <a:fillRect/>
          </a:stretch>
        </p:blipFill>
        <p:spPr>
          <a:xfrm>
            <a:off x="368134" y="1177009"/>
            <a:ext cx="8237729" cy="3248683"/>
          </a:xfrm>
          <a:prstGeom prst="rect">
            <a:avLst/>
          </a:prstGeom>
        </p:spPr>
      </p:pic>
    </p:spTree>
    <p:extLst>
      <p:ext uri="{BB962C8B-B14F-4D97-AF65-F5344CB8AC3E}">
        <p14:creationId xmlns:p14="http://schemas.microsoft.com/office/powerpoint/2010/main" val="26752505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18265-FFB9-E040-640F-B1751600A700}"/>
              </a:ext>
            </a:extLst>
          </p:cNvPr>
          <p:cNvSpPr>
            <a:spLocks noGrp="1"/>
          </p:cNvSpPr>
          <p:nvPr>
            <p:ph type="title"/>
          </p:nvPr>
        </p:nvSpPr>
        <p:spPr/>
        <p:txBody>
          <a:bodyPr lIns="91440" tIns="45720" rIns="91440" bIns="45720" anchor="t"/>
          <a:lstStyle/>
          <a:p>
            <a:r>
              <a:rPr lang="en-US"/>
              <a:t>Constraint Violation Reduction (MWh) on South Texas – San Antonio Constraint and South Texas Export IROLs</a:t>
            </a:r>
          </a:p>
        </p:txBody>
      </p:sp>
      <p:sp>
        <p:nvSpPr>
          <p:cNvPr id="4" name="Slide Number Placeholder 3">
            <a:extLst>
              <a:ext uri="{FF2B5EF4-FFF2-40B4-BE49-F238E27FC236}">
                <a16:creationId xmlns:a16="http://schemas.microsoft.com/office/drawing/2014/main" id="{F1FBA80F-5F5D-63C6-80ED-E61CF4618296}"/>
              </a:ext>
            </a:extLst>
          </p:cNvPr>
          <p:cNvSpPr>
            <a:spLocks noGrp="1"/>
          </p:cNvSpPr>
          <p:nvPr>
            <p:ph type="sldNum" sz="quarter" idx="4"/>
          </p:nvPr>
        </p:nvSpPr>
        <p:spPr/>
        <p:txBody>
          <a:bodyPr/>
          <a:lstStyle/>
          <a:p>
            <a:fld id="{1D93BD3E-1E9A-4970-A6F7-E7AC52762E0C}" type="slidenum">
              <a:rPr lang="en-US" smtClean="0"/>
              <a:pPr/>
              <a:t>9</a:t>
            </a:fld>
            <a:endParaRPr lang="en-US"/>
          </a:p>
        </p:txBody>
      </p:sp>
      <p:sp>
        <p:nvSpPr>
          <p:cNvPr id="13" name="TextBox 12">
            <a:extLst>
              <a:ext uri="{FF2B5EF4-FFF2-40B4-BE49-F238E27FC236}">
                <a16:creationId xmlns:a16="http://schemas.microsoft.com/office/drawing/2014/main" id="{E6BF4714-A28E-D45A-9AF8-0B88385B3E0C}"/>
              </a:ext>
            </a:extLst>
          </p:cNvPr>
          <p:cNvSpPr txBox="1"/>
          <p:nvPr/>
        </p:nvSpPr>
        <p:spPr>
          <a:xfrm>
            <a:off x="562209" y="4481400"/>
            <a:ext cx="8277224" cy="1754326"/>
          </a:xfrm>
          <a:prstGeom prst="rect">
            <a:avLst/>
          </a:prstGeom>
          <a:solidFill>
            <a:schemeClr val="accent1">
              <a:lumMod val="20000"/>
              <a:lumOff val="80000"/>
            </a:schemeClr>
          </a:solidFill>
          <a:ln>
            <a:solidFill>
              <a:schemeClr val="tx1">
                <a:lumMod val="90000"/>
                <a:lumOff val="10000"/>
              </a:schemeClr>
            </a:solidFill>
          </a:ln>
        </p:spPr>
        <p:txBody>
          <a:bodyPr wrap="square" lIns="91440" tIns="45720" rIns="91440" bIns="45720" rtlCol="0" anchor="t">
            <a:spAutoFit/>
          </a:bodyPr>
          <a:lstStyle/>
          <a:p>
            <a:pPr marL="285750" indent="-285750">
              <a:buFont typeface="Arial"/>
              <a:buChar char="•"/>
            </a:pPr>
            <a:r>
              <a:rPr lang="en-US"/>
              <a:t>Total </a:t>
            </a:r>
            <a:r>
              <a:rPr lang="en-US">
                <a:solidFill>
                  <a:srgbClr val="2D3338"/>
                </a:solidFill>
              </a:rPr>
              <a:t>v</a:t>
            </a:r>
            <a:r>
              <a:rPr lang="en-US"/>
              <a:t>iolation </a:t>
            </a:r>
            <a:r>
              <a:rPr lang="en-US">
                <a:solidFill>
                  <a:srgbClr val="2D3338"/>
                </a:solidFill>
              </a:rPr>
              <a:t>volume</a:t>
            </a:r>
            <a:r>
              <a:rPr lang="en-US"/>
              <a:t> across South Texas – San Antonio constraint and Two South Texas Export IROLs reduced in both scenarios</a:t>
            </a:r>
            <a:endParaRPr lang="en-US">
              <a:cs typeface="Arial"/>
            </a:endParaRPr>
          </a:p>
          <a:p>
            <a:pPr marL="285750" indent="-285750">
              <a:buFont typeface="Arial"/>
              <a:buChar char="•"/>
            </a:pPr>
            <a:r>
              <a:rPr lang="en-US">
                <a:solidFill>
                  <a:srgbClr val="2D3338"/>
                </a:solidFill>
              </a:rPr>
              <a:t>Scenario 2 (25</a:t>
            </a:r>
            <a:r>
              <a:rPr lang="en-US" baseline="30000">
                <a:solidFill>
                  <a:srgbClr val="2D3338"/>
                </a:solidFill>
              </a:rPr>
              <a:t>th</a:t>
            </a:r>
            <a:r>
              <a:rPr lang="en-US">
                <a:solidFill>
                  <a:srgbClr val="2D3338"/>
                </a:solidFill>
              </a:rPr>
              <a:t> percentile limits) shows the least total violation volume</a:t>
            </a:r>
            <a:endParaRPr lang="en-US">
              <a:solidFill>
                <a:srgbClr val="2D3338"/>
              </a:solidFill>
              <a:cs typeface="Arial"/>
            </a:endParaRPr>
          </a:p>
          <a:p>
            <a:pPr marL="742950" lvl="1" indent="-285750">
              <a:buFont typeface="Wingdings"/>
              <a:buChar char="§"/>
            </a:pPr>
            <a:r>
              <a:rPr lang="en-US">
                <a:solidFill>
                  <a:srgbClr val="2D3338"/>
                </a:solidFill>
              </a:rPr>
              <a:t>The higher Maximum Shadow Price Cap </a:t>
            </a:r>
            <a:r>
              <a:rPr lang="en-US">
                <a:solidFill>
                  <a:srgbClr val="2D3338"/>
                </a:solidFill>
                <a:ea typeface="+mn-lt"/>
                <a:cs typeface="+mn-lt"/>
              </a:rPr>
              <a:t>and more conservative limit </a:t>
            </a:r>
            <a:r>
              <a:rPr lang="en-US">
                <a:solidFill>
                  <a:srgbClr val="2D3338"/>
                </a:solidFill>
              </a:rPr>
              <a:t>most effectively managed overloads on the </a:t>
            </a:r>
            <a:r>
              <a:rPr lang="en-US"/>
              <a:t>South Texas – San Antonio Constraint </a:t>
            </a:r>
            <a:endParaRPr lang="en-US">
              <a:solidFill>
                <a:srgbClr val="2D3338"/>
              </a:solidFill>
              <a:cs typeface="Arial"/>
            </a:endParaRPr>
          </a:p>
        </p:txBody>
      </p:sp>
      <p:pic>
        <p:nvPicPr>
          <p:cNvPr id="16" name="Picture 15">
            <a:extLst>
              <a:ext uri="{FF2B5EF4-FFF2-40B4-BE49-F238E27FC236}">
                <a16:creationId xmlns:a16="http://schemas.microsoft.com/office/drawing/2014/main" id="{7A85D6AF-513E-77CB-6006-FB6280549EF5}"/>
              </a:ext>
            </a:extLst>
          </p:cNvPr>
          <p:cNvPicPr>
            <a:picLocks noChangeAspect="1"/>
          </p:cNvPicPr>
          <p:nvPr/>
        </p:nvPicPr>
        <p:blipFill>
          <a:blip r:embed="rId2"/>
          <a:stretch>
            <a:fillRect/>
          </a:stretch>
        </p:blipFill>
        <p:spPr>
          <a:xfrm>
            <a:off x="381000" y="1202999"/>
            <a:ext cx="4143214" cy="3086505"/>
          </a:xfrm>
          <a:prstGeom prst="rect">
            <a:avLst/>
          </a:prstGeom>
        </p:spPr>
      </p:pic>
      <p:pic>
        <p:nvPicPr>
          <p:cNvPr id="18" name="Picture 17">
            <a:extLst>
              <a:ext uri="{FF2B5EF4-FFF2-40B4-BE49-F238E27FC236}">
                <a16:creationId xmlns:a16="http://schemas.microsoft.com/office/drawing/2014/main" id="{6EAA6C3C-1A9C-317F-7E87-F715138AF2F3}"/>
              </a:ext>
            </a:extLst>
          </p:cNvPr>
          <p:cNvPicPr>
            <a:picLocks noChangeAspect="1"/>
          </p:cNvPicPr>
          <p:nvPr/>
        </p:nvPicPr>
        <p:blipFill>
          <a:blip r:embed="rId3"/>
          <a:stretch>
            <a:fillRect/>
          </a:stretch>
        </p:blipFill>
        <p:spPr>
          <a:xfrm>
            <a:off x="4524214" y="1202999"/>
            <a:ext cx="4205397" cy="2973436"/>
          </a:xfrm>
          <a:prstGeom prst="rect">
            <a:avLst/>
          </a:prstGeom>
        </p:spPr>
      </p:pic>
    </p:spTree>
    <p:extLst>
      <p:ext uri="{BB962C8B-B14F-4D97-AF65-F5344CB8AC3E}">
        <p14:creationId xmlns:p14="http://schemas.microsoft.com/office/powerpoint/2010/main" val="648994714"/>
      </p:ext>
    </p:extLst>
  </p:cSld>
  <p:clrMapOvr>
    <a:masterClrMapping/>
  </p:clrMapOvr>
</p:sld>
</file>

<file path=ppt/theme/theme1.xml><?xml version="1.0" encoding="utf-8"?>
<a:theme xmlns:a="http://schemas.openxmlformats.org/drawingml/2006/main" name="Cover Slid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Vertic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D0999AAC16EAB41985F08B9B30BD6F8" ma:contentTypeVersion="7" ma:contentTypeDescription="Create a new document." ma:contentTypeScope="" ma:versionID="f334b19ed6e11c8a018bfc43c5e9f5e2">
  <xsd:schema xmlns:xsd="http://www.w3.org/2001/XMLSchema" xmlns:xs="http://www.w3.org/2001/XMLSchema" xmlns:p="http://schemas.microsoft.com/office/2006/metadata/properties" xmlns:ns2="8d5ee879-813f-4fb9-b7c2-a59846c21aeb" targetNamespace="http://schemas.microsoft.com/office/2006/metadata/properties" ma:root="true" ma:fieldsID="6d0723ded436bfb6175ba8e1f6eccadf" ns2:_="">
    <xsd:import namespace="8d5ee879-813f-4fb9-b7c2-a59846c21aeb"/>
    <xsd:element name="properties">
      <xsd:complexType>
        <xsd:sequence>
          <xsd:element name="documentManagement">
            <xsd:complexType>
              <xsd:all>
                <xsd:element ref="ns2:Audience" minOccurs="0"/>
                <xsd:element ref="ns2:Year" minOccurs="0"/>
                <xsd:element ref="ns2:MediaServiceMetadata" minOccurs="0"/>
                <xsd:element ref="ns2:MediaServiceFastMetadata" minOccurs="0"/>
                <xsd:element ref="ns2:Dimensions" minOccurs="0"/>
                <xsd:element ref="ns2:MediaServiceObjectDetectorVersions" minOccurs="0"/>
                <xsd:element ref="ns2:Mont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5ee879-813f-4fb9-b7c2-a59846c21aeb" elementFormDefault="qualified">
    <xsd:import namespace="http://schemas.microsoft.com/office/2006/documentManagement/types"/>
    <xsd:import namespace="http://schemas.microsoft.com/office/infopath/2007/PartnerControls"/>
    <xsd:element name="Audience" ma:index="8" nillable="true" ma:displayName="Audience" ma:format="Dropdown" ma:internalName="Audience">
      <xsd:simpleType>
        <xsd:restriction base="dms:Choice">
          <xsd:enumeration value="Confidential"/>
          <xsd:enumeration value="Public"/>
          <xsd:enumeration value="Internal"/>
          <xsd:enumeration value="Board of Directors"/>
        </xsd:restriction>
      </xsd:simpleType>
    </xsd:element>
    <xsd:element name="Year" ma:index="9" nillable="true" ma:displayName="Year" ma:format="Dropdown" ma:internalName="Year">
      <xsd:simpleType>
        <xsd:restriction base="dms:Choice">
          <xsd:enumeration value="2022"/>
          <xsd:enumeration value="2023"/>
          <xsd:enumeration value="2024"/>
          <xsd:enumeration value="2025"/>
        </xsd:restriction>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Dimensions" ma:index="12" nillable="true" ma:displayName="Dimensions" ma:format="Dropdown" ma:internalName="Dimensions">
      <xsd:simpleType>
        <xsd:restriction base="dms:Choice">
          <xsd:enumeration value="Widescreen (16:9)"/>
          <xsd:enumeration value="Default Width"/>
          <xsd:enumeration value="HD"/>
        </xsd:restriction>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onth" ma:index="14" nillable="true" ma:displayName="Month" ma:format="Dropdown" ma:internalName="Month">
      <xsd:simpleType>
        <xsd:restriction base="dms:Choice">
          <xsd:enumeration value="January"/>
          <xsd:enumeration value="February"/>
          <xsd:enumeration value="March"/>
          <xsd:enumeration value="April"/>
          <xsd:enumeration value="MAy"/>
          <xsd:enumeration value="June"/>
          <xsd:enumeration value="July"/>
          <xsd:enumeration value="August"/>
          <xsd:enumeration value="September"/>
          <xsd:enumeration value="October"/>
          <xsd:enumeration value="November"/>
          <xsd:enumeration value="December"/>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Year xmlns="8d5ee879-813f-4fb9-b7c2-a59846c21aeb" xsi:nil="true"/>
    <Audience xmlns="8d5ee879-813f-4fb9-b7c2-a59846c21aeb">Public</Audience>
    <Dimensions xmlns="8d5ee879-813f-4fb9-b7c2-a59846c21aeb">Default Width</Dimensions>
    <Month xmlns="8d5ee879-813f-4fb9-b7c2-a59846c21aeb" xsi:nil="true"/>
  </documentManagement>
</p:properties>
</file>

<file path=customXml/itemProps1.xml><?xml version="1.0" encoding="utf-8"?>
<ds:datastoreItem xmlns:ds="http://schemas.openxmlformats.org/officeDocument/2006/customXml" ds:itemID="{9F18ABE5-2C97-4413-ACB0-B3080BAFCAD6}">
  <ds:schemaRefs>
    <ds:schemaRef ds:uri="http://schemas.microsoft.com/sharepoint/v3/contenttype/forms"/>
  </ds:schemaRefs>
</ds:datastoreItem>
</file>

<file path=customXml/itemProps2.xml><?xml version="1.0" encoding="utf-8"?>
<ds:datastoreItem xmlns:ds="http://schemas.openxmlformats.org/officeDocument/2006/customXml" ds:itemID="{F86A6CD9-B3E1-40D4-996B-E55652A7B6CC}">
  <ds:schemaRefs>
    <ds:schemaRef ds:uri="8d5ee879-813f-4fb9-b7c2-a59846c21ae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A526C54-2038-4DDB-9077-84C80FF069E0}">
  <ds:schemaRefs>
    <ds:schemaRef ds:uri="8d5ee879-813f-4fb9-b7c2-a59846c21ae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11</TotalTime>
  <Words>1048</Words>
  <Application>Microsoft Office PowerPoint</Application>
  <PresentationFormat>On-screen Show (4:3)</PresentationFormat>
  <Paragraphs>96</Paragraphs>
  <Slides>12</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12</vt:i4>
      </vt:variant>
    </vt:vector>
  </HeadingPairs>
  <TitlesOfParts>
    <vt:vector size="21" baseType="lpstr">
      <vt:lpstr>Abadi</vt:lpstr>
      <vt:lpstr>Arial</vt:lpstr>
      <vt:lpstr>Calibri</vt:lpstr>
      <vt:lpstr>Cambria Math</vt:lpstr>
      <vt:lpstr>Roboto</vt:lpstr>
      <vt:lpstr>Wingdings</vt:lpstr>
      <vt:lpstr>Cover Slide</vt:lpstr>
      <vt:lpstr>Horizontal Theme</vt:lpstr>
      <vt:lpstr>Vertical Theme</vt:lpstr>
      <vt:lpstr>PowerPoint Presentation</vt:lpstr>
      <vt:lpstr>Purpose</vt:lpstr>
      <vt:lpstr>Recap: NPRR1230</vt:lpstr>
      <vt:lpstr>Recap: IROL Shadow Price Cap Proposal</vt:lpstr>
      <vt:lpstr>Analysis</vt:lpstr>
      <vt:lpstr>Backcast Input/Assumptions </vt:lpstr>
      <vt:lpstr>Price/Value of Energy Recalculation Input/Assumptions </vt:lpstr>
      <vt:lpstr>Number of Intervals per Operating Day where So. Texas – San Antonio Constraint at Max Shadow Price (violated)</vt:lpstr>
      <vt:lpstr>Constraint Violation Reduction (MWh) on South Texas – San Antonio Constraint and South Texas Export IROLs</vt:lpstr>
      <vt:lpstr>Load Zone Value of Energy Total/Delta by Scenario</vt:lpstr>
      <vt:lpstr>Value of Energy Totals/Deltas by Load Zone and Scenario</vt:lpstr>
      <vt:lpstr>Discussion</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Clifton, Suzy</cp:lastModifiedBy>
  <cp:revision>12</cp:revision>
  <cp:lastPrinted>2017-10-10T21:31:05Z</cp:lastPrinted>
  <dcterms:created xsi:type="dcterms:W3CDTF">2016-01-21T15:20:31Z</dcterms:created>
  <dcterms:modified xsi:type="dcterms:W3CDTF">2024-07-24T21:54:03Z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0x0101006D0999AAC16EAB41985F08B9B30BD6F8</vt:lpwstr>
  </property>
  <property fmtid="{D5CDD505-2E9C-101B-9397-08002B2CF9AE}" pid="3" name="MSIP_Label_7084cbda-52b8-46fb-a7b7-cb5bd465ed85_Enabled">
    <vt:lpwstr>true</vt:lpwstr>
  </property>
  <property fmtid="{D5CDD505-2E9C-101B-9397-08002B2CF9AE}" pid="4" name="MSIP_Label_7084cbda-52b8-46fb-a7b7-cb5bd465ed85_SetDate">
    <vt:lpwstr>2023-04-04T20:11:24Z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2ffd7455-2a10-4c42-ab9a-33fe7556bcb5</vt:lpwstr>
  </property>
  <property fmtid="{D5CDD505-2E9C-101B-9397-08002B2CF9AE}" pid="9" name="MSIP_Label_7084cbda-52b8-46fb-a7b7-cb5bd465ed85_ContentBits">
    <vt:lpwstr>0</vt:lpwstr>
  </property>
</Properties>
</file>