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0" r:id="rId3"/>
  </p:sldMasterIdLst>
  <p:notesMasterIdLst>
    <p:notesMasterId r:id="rId49"/>
  </p:notesMasterIdLst>
  <p:sldIdLst>
    <p:sldId id="2694" r:id="rId4"/>
    <p:sldId id="734" r:id="rId5"/>
    <p:sldId id="754" r:id="rId6"/>
    <p:sldId id="2693" r:id="rId7"/>
    <p:sldId id="2672" r:id="rId8"/>
    <p:sldId id="2771" r:id="rId9"/>
    <p:sldId id="2722" r:id="rId10"/>
    <p:sldId id="326" r:id="rId11"/>
    <p:sldId id="2648" r:id="rId12"/>
    <p:sldId id="2649" r:id="rId13"/>
    <p:sldId id="2763" r:id="rId14"/>
    <p:sldId id="2764" r:id="rId15"/>
    <p:sldId id="2765" r:id="rId16"/>
    <p:sldId id="2766" r:id="rId17"/>
    <p:sldId id="2696" r:id="rId18"/>
    <p:sldId id="2447" r:id="rId19"/>
    <p:sldId id="2707" r:id="rId20"/>
    <p:sldId id="2601" r:id="rId21"/>
    <p:sldId id="2719" r:id="rId22"/>
    <p:sldId id="2602" r:id="rId23"/>
    <p:sldId id="2604" r:id="rId24"/>
    <p:sldId id="2603" r:id="rId25"/>
    <p:sldId id="2700" r:id="rId26"/>
    <p:sldId id="2598" r:id="rId27"/>
    <p:sldId id="2674" r:id="rId28"/>
    <p:sldId id="2761" r:id="rId29"/>
    <p:sldId id="2613" r:id="rId30"/>
    <p:sldId id="2609" r:id="rId31"/>
    <p:sldId id="2610" r:id="rId32"/>
    <p:sldId id="2611" r:id="rId33"/>
    <p:sldId id="2698" r:id="rId34"/>
    <p:sldId id="618" r:id="rId35"/>
    <p:sldId id="2759" r:id="rId36"/>
    <p:sldId id="2474" r:id="rId37"/>
    <p:sldId id="2670" r:id="rId38"/>
    <p:sldId id="2666" r:id="rId39"/>
    <p:sldId id="2667" r:id="rId40"/>
    <p:sldId id="2668" r:id="rId41"/>
    <p:sldId id="571" r:id="rId42"/>
    <p:sldId id="2708" r:id="rId43"/>
    <p:sldId id="2762" r:id="rId44"/>
    <p:sldId id="2673" r:id="rId45"/>
    <p:sldId id="2772" r:id="rId46"/>
    <p:sldId id="2773" r:id="rId47"/>
    <p:sldId id="277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45EAA-A0D6-1EE6-7F22-F0724BDB5539}" name="DuBro, Jackson" initials="DJ" userId="S::Jackson.DuBro@ercot.com::eeee7753-3465-4fb5-8530-4a50b4dcc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00"/>
    <a:srgbClr val="0000FF"/>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9917" autoAdjust="0"/>
  </p:normalViewPr>
  <p:slideViewPr>
    <p:cSldViewPr snapToGrid="0">
      <p:cViewPr varScale="1">
        <p:scale>
          <a:sx n="142" d="100"/>
          <a:sy n="142" d="100"/>
        </p:scale>
        <p:origin x="21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ercot-my.sharepoint.com/personal/weifeng_li_ercot_com/Documents/Desktop/Adhoc%20Studies/SCR811/2023Summer%20GTBD/Actual_Solar_Ram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Dynamic PSRR</a:t>
            </a:r>
            <a:r>
              <a:rPr lang="en-US" baseline="0" dirty="0"/>
              <a:t> Threshold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6345-46A3-892A-B4ACC8B74DDF}"/>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[RM_ECRS_total_as_all_mw_06012023_07012024.xlsx]Chart!PivotTable1</c:name>
    <c:fmtId val="48"/>
  </c:pivotSource>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ECRS</a:t>
            </a:r>
            <a:r>
              <a:rPr lang="en-US" sz="1100" baseline="0" dirty="0"/>
              <a:t> Average Responsibility by Resource Type</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1D9C5D"/>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66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412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1D9C5D"/>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FF66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412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1D9C5D"/>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FF66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412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Chart!$B$1</c:f>
              <c:strCache>
                <c:ptCount val="1"/>
                <c:pt idx="0">
                  <c:v>Quick Start Resources</c:v>
                </c:pt>
              </c:strCache>
            </c:strRef>
          </c:tx>
          <c:spPr>
            <a:solidFill>
              <a:srgbClr val="1D9C5D"/>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Chart!$B$2:$B$26</c:f>
              <c:numCache>
                <c:formatCode>General</c:formatCode>
                <c:ptCount val="24"/>
                <c:pt idx="0">
                  <c:v>581.08196643595716</c:v>
                </c:pt>
                <c:pt idx="1">
                  <c:v>566.80980830197143</c:v>
                </c:pt>
                <c:pt idx="2">
                  <c:v>608.37862954904449</c:v>
                </c:pt>
                <c:pt idx="3">
                  <c:v>599.55573725977251</c:v>
                </c:pt>
                <c:pt idx="4">
                  <c:v>597.75464434835101</c:v>
                </c:pt>
                <c:pt idx="5">
                  <c:v>604.60136549324397</c:v>
                </c:pt>
                <c:pt idx="6">
                  <c:v>625.65819616822739</c:v>
                </c:pt>
                <c:pt idx="7">
                  <c:v>669.81830523351312</c:v>
                </c:pt>
                <c:pt idx="8">
                  <c:v>750.05518994528381</c:v>
                </c:pt>
                <c:pt idx="9">
                  <c:v>844.06311468808315</c:v>
                </c:pt>
                <c:pt idx="10">
                  <c:v>794.11174798883269</c:v>
                </c:pt>
                <c:pt idx="11">
                  <c:v>750.03633763338883</c:v>
                </c:pt>
                <c:pt idx="12">
                  <c:v>707.15846988080273</c:v>
                </c:pt>
                <c:pt idx="13">
                  <c:v>697.4784155534943</c:v>
                </c:pt>
                <c:pt idx="14">
                  <c:v>694.69016428774739</c:v>
                </c:pt>
                <c:pt idx="15">
                  <c:v>711.31038262065488</c:v>
                </c:pt>
                <c:pt idx="16">
                  <c:v>711.15273270331238</c:v>
                </c:pt>
                <c:pt idx="17">
                  <c:v>687.35191273059172</c:v>
                </c:pt>
                <c:pt idx="18">
                  <c:v>635.38606560415155</c:v>
                </c:pt>
                <c:pt idx="19">
                  <c:v>589.56120225753466</c:v>
                </c:pt>
                <c:pt idx="20">
                  <c:v>581.54508224433323</c:v>
                </c:pt>
                <c:pt idx="21">
                  <c:v>600.57923498952471</c:v>
                </c:pt>
                <c:pt idx="22">
                  <c:v>591.42349698742964</c:v>
                </c:pt>
                <c:pt idx="23">
                  <c:v>603.69152939051685</c:v>
                </c:pt>
              </c:numCache>
            </c:numRef>
          </c:val>
          <c:extLst>
            <c:ext xmlns:c16="http://schemas.microsoft.com/office/drawing/2014/chart" uri="{C3380CC4-5D6E-409C-BE32-E72D297353CC}">
              <c16:uniqueId val="{00000000-E30E-4B08-9DF2-4CB5157DB626}"/>
            </c:ext>
          </c:extLst>
        </c:ser>
        <c:ser>
          <c:idx val="1"/>
          <c:order val="1"/>
          <c:tx>
            <c:strRef>
              <c:f>Chart!$C$1</c:f>
              <c:strCache>
                <c:ptCount val="1"/>
                <c:pt idx="0">
                  <c:v>Other Thermal</c:v>
                </c:pt>
              </c:strCache>
            </c:strRef>
          </c:tx>
          <c:spPr>
            <a:solidFill>
              <a:srgbClr val="FF6600"/>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Chart!$C$2:$C$26</c:f>
              <c:numCache>
                <c:formatCode>General</c:formatCode>
                <c:ptCount val="24"/>
                <c:pt idx="0">
                  <c:v>532.57131079155147</c:v>
                </c:pt>
                <c:pt idx="1">
                  <c:v>517.138690601294</c:v>
                </c:pt>
                <c:pt idx="2">
                  <c:v>548.38630021070878</c:v>
                </c:pt>
                <c:pt idx="3">
                  <c:v>537.44590034286989</c:v>
                </c:pt>
                <c:pt idx="4">
                  <c:v>533.26120137525947</c:v>
                </c:pt>
                <c:pt idx="5">
                  <c:v>514.00710291833741</c:v>
                </c:pt>
                <c:pt idx="6">
                  <c:v>537.51857846917642</c:v>
                </c:pt>
                <c:pt idx="7">
                  <c:v>573.56147479889819</c:v>
                </c:pt>
                <c:pt idx="8">
                  <c:v>685.34371496007441</c:v>
                </c:pt>
                <c:pt idx="9">
                  <c:v>722.17568263185353</c:v>
                </c:pt>
                <c:pt idx="10">
                  <c:v>702.43770479111902</c:v>
                </c:pt>
                <c:pt idx="11">
                  <c:v>676.0360646755878</c:v>
                </c:pt>
                <c:pt idx="12">
                  <c:v>633.61338784083489</c:v>
                </c:pt>
                <c:pt idx="13">
                  <c:v>616.26202177267635</c:v>
                </c:pt>
                <c:pt idx="14">
                  <c:v>627.31038300111356</c:v>
                </c:pt>
                <c:pt idx="15">
                  <c:v>633.03524613801301</c:v>
                </c:pt>
                <c:pt idx="16">
                  <c:v>638.6448092384162</c:v>
                </c:pt>
                <c:pt idx="17">
                  <c:v>604.58333368840613</c:v>
                </c:pt>
                <c:pt idx="18">
                  <c:v>521.29152994431615</c:v>
                </c:pt>
                <c:pt idx="19">
                  <c:v>507.82431725763666</c:v>
                </c:pt>
                <c:pt idx="20">
                  <c:v>495.85683101906585</c:v>
                </c:pt>
                <c:pt idx="21">
                  <c:v>520.79344238445935</c:v>
                </c:pt>
                <c:pt idx="22">
                  <c:v>534.18360636489513</c:v>
                </c:pt>
                <c:pt idx="23">
                  <c:v>536.1967202421414</c:v>
                </c:pt>
              </c:numCache>
            </c:numRef>
          </c:val>
          <c:extLst>
            <c:ext xmlns:c16="http://schemas.microsoft.com/office/drawing/2014/chart" uri="{C3380CC4-5D6E-409C-BE32-E72D297353CC}">
              <c16:uniqueId val="{00000001-E30E-4B08-9DF2-4CB5157DB626}"/>
            </c:ext>
          </c:extLst>
        </c:ser>
        <c:ser>
          <c:idx val="2"/>
          <c:order val="2"/>
          <c:tx>
            <c:strRef>
              <c:f>Chart!$D$1</c:f>
              <c:strCache>
                <c:ptCount val="1"/>
                <c:pt idx="0">
                  <c:v>Combined Cycles</c:v>
                </c:pt>
              </c:strCache>
            </c:strRef>
          </c:tx>
          <c:spPr>
            <a:solidFill>
              <a:schemeClr val="accent4"/>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Chart!$D$2:$D$26</c:f>
              <c:numCache>
                <c:formatCode>General</c:formatCode>
                <c:ptCount val="24"/>
                <c:pt idx="0">
                  <c:v>9.5781421138706637</c:v>
                </c:pt>
                <c:pt idx="1">
                  <c:v>8.7493188103452297</c:v>
                </c:pt>
                <c:pt idx="2">
                  <c:v>8.0887671145000706</c:v>
                </c:pt>
                <c:pt idx="3">
                  <c:v>9.0390710347131105</c:v>
                </c:pt>
                <c:pt idx="4">
                  <c:v>8.1538251415261254</c:v>
                </c:pt>
                <c:pt idx="5">
                  <c:v>7.4868852717902561</c:v>
                </c:pt>
                <c:pt idx="6">
                  <c:v>10.256830613301011</c:v>
                </c:pt>
                <c:pt idx="7">
                  <c:v>19.676229499027112</c:v>
                </c:pt>
                <c:pt idx="8">
                  <c:v>48.79180331898695</c:v>
                </c:pt>
                <c:pt idx="9">
                  <c:v>61.89644803523953</c:v>
                </c:pt>
                <c:pt idx="10">
                  <c:v>44.384972600120193</c:v>
                </c:pt>
                <c:pt idx="11">
                  <c:v>35.988251375764868</c:v>
                </c:pt>
                <c:pt idx="12">
                  <c:v>40.469672169377823</c:v>
                </c:pt>
                <c:pt idx="13">
                  <c:v>46.525683046646158</c:v>
                </c:pt>
                <c:pt idx="14">
                  <c:v>61.45846993341916</c:v>
                </c:pt>
                <c:pt idx="15">
                  <c:v>74.324043792997017</c:v>
                </c:pt>
                <c:pt idx="16">
                  <c:v>98.396448021982039</c:v>
                </c:pt>
                <c:pt idx="17">
                  <c:v>120.13797808071811</c:v>
                </c:pt>
                <c:pt idx="18">
                  <c:v>120.78961751070254</c:v>
                </c:pt>
                <c:pt idx="19">
                  <c:v>102.27103824480422</c:v>
                </c:pt>
                <c:pt idx="20">
                  <c:v>88.011202114709832</c:v>
                </c:pt>
                <c:pt idx="21">
                  <c:v>57.218305983937029</c:v>
                </c:pt>
                <c:pt idx="22">
                  <c:v>22.161475418871213</c:v>
                </c:pt>
                <c:pt idx="23">
                  <c:v>9.4196721164045183</c:v>
                </c:pt>
              </c:numCache>
            </c:numRef>
          </c:val>
          <c:extLst>
            <c:ext xmlns:c16="http://schemas.microsoft.com/office/drawing/2014/chart" uri="{C3380CC4-5D6E-409C-BE32-E72D297353CC}">
              <c16:uniqueId val="{00000002-E30E-4B08-9DF2-4CB5157DB626}"/>
            </c:ext>
          </c:extLst>
        </c:ser>
        <c:ser>
          <c:idx val="3"/>
          <c:order val="3"/>
          <c:tx>
            <c:strRef>
              <c:f>Chart!$E$1</c:f>
              <c:strCache>
                <c:ptCount val="1"/>
                <c:pt idx="0">
                  <c:v>Energy Storage Resources</c:v>
                </c:pt>
              </c:strCache>
            </c:strRef>
          </c:tx>
          <c:spPr>
            <a:solidFill>
              <a:schemeClr val="accent6"/>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Chart!$E$2:$E$26</c:f>
              <c:numCache>
                <c:formatCode>General</c:formatCode>
                <c:ptCount val="24"/>
                <c:pt idx="0">
                  <c:v>50.329098215311618</c:v>
                </c:pt>
                <c:pt idx="1">
                  <c:v>48.125040692468026</c:v>
                </c:pt>
                <c:pt idx="2">
                  <c:v>57.319424486050458</c:v>
                </c:pt>
                <c:pt idx="3">
                  <c:v>45.21420758079632</c:v>
                </c:pt>
                <c:pt idx="4">
                  <c:v>65.76171205747498</c:v>
                </c:pt>
                <c:pt idx="5">
                  <c:v>65.516803135698524</c:v>
                </c:pt>
                <c:pt idx="6">
                  <c:v>136.00144772841011</c:v>
                </c:pt>
                <c:pt idx="7">
                  <c:v>238.55915244981844</c:v>
                </c:pt>
                <c:pt idx="8">
                  <c:v>368.27330524301021</c:v>
                </c:pt>
                <c:pt idx="9">
                  <c:v>483.3756809997812</c:v>
                </c:pt>
                <c:pt idx="10">
                  <c:v>447.49830405983784</c:v>
                </c:pt>
                <c:pt idx="11">
                  <c:v>442.14431504940183</c:v>
                </c:pt>
                <c:pt idx="12">
                  <c:v>447.27590478688342</c:v>
                </c:pt>
                <c:pt idx="13">
                  <c:v>472.18839180879257</c:v>
                </c:pt>
                <c:pt idx="14">
                  <c:v>536.0538508279875</c:v>
                </c:pt>
                <c:pt idx="15">
                  <c:v>563.97846815865421</c:v>
                </c:pt>
                <c:pt idx="16">
                  <c:v>576.7897906175059</c:v>
                </c:pt>
                <c:pt idx="17">
                  <c:v>598.22068157904607</c:v>
                </c:pt>
                <c:pt idx="18">
                  <c:v>528.24794961036139</c:v>
                </c:pt>
                <c:pt idx="19">
                  <c:v>413.48117330092145</c:v>
                </c:pt>
                <c:pt idx="20">
                  <c:v>322.51770359721513</c:v>
                </c:pt>
                <c:pt idx="21">
                  <c:v>229.75035386776358</c:v>
                </c:pt>
                <c:pt idx="22">
                  <c:v>160.6583021296972</c:v>
                </c:pt>
                <c:pt idx="23">
                  <c:v>79.687977448579375</c:v>
                </c:pt>
              </c:numCache>
            </c:numRef>
          </c:val>
          <c:extLst>
            <c:ext xmlns:c16="http://schemas.microsoft.com/office/drawing/2014/chart" uri="{C3380CC4-5D6E-409C-BE32-E72D297353CC}">
              <c16:uniqueId val="{00000003-E30E-4B08-9DF2-4CB5157DB626}"/>
            </c:ext>
          </c:extLst>
        </c:ser>
        <c:ser>
          <c:idx val="4"/>
          <c:order val="4"/>
          <c:tx>
            <c:strRef>
              <c:f>Chart!$F$1</c:f>
              <c:strCache>
                <c:ptCount val="1"/>
                <c:pt idx="0">
                  <c:v>Hydro Resources</c:v>
                </c:pt>
              </c:strCache>
            </c:strRef>
          </c:tx>
          <c:spPr>
            <a:solidFill>
              <a:schemeClr val="accent6">
                <a:lumMod val="60000"/>
                <a:lumOff val="40000"/>
              </a:schemeClr>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Chart!$F$2:$F$26</c:f>
              <c:numCache>
                <c:formatCode>General</c:formatCode>
                <c:ptCount val="24"/>
                <c:pt idx="0">
                  <c:v>0</c:v>
                </c:pt>
                <c:pt idx="1">
                  <c:v>0</c:v>
                </c:pt>
                <c:pt idx="2">
                  <c:v>0</c:v>
                </c:pt>
                <c:pt idx="3">
                  <c:v>0</c:v>
                </c:pt>
                <c:pt idx="4">
                  <c:v>0</c:v>
                </c:pt>
                <c:pt idx="5">
                  <c:v>0</c:v>
                </c:pt>
                <c:pt idx="6">
                  <c:v>0</c:v>
                </c:pt>
                <c:pt idx="7">
                  <c:v>0</c:v>
                </c:pt>
                <c:pt idx="8">
                  <c:v>0</c:v>
                </c:pt>
                <c:pt idx="9">
                  <c:v>0</c:v>
                </c:pt>
                <c:pt idx="10">
                  <c:v>0.12021857923497267</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E30E-4B08-9DF2-4CB5157DB626}"/>
            </c:ext>
          </c:extLst>
        </c:ser>
        <c:ser>
          <c:idx val="5"/>
          <c:order val="5"/>
          <c:tx>
            <c:strRef>
              <c:f>Chart!$G$1</c:f>
              <c:strCache>
                <c:ptCount val="1"/>
                <c:pt idx="0">
                  <c:v>Controllable Load Resources</c:v>
                </c:pt>
              </c:strCache>
            </c:strRef>
          </c:tx>
          <c:spPr>
            <a:solidFill>
              <a:schemeClr val="accent5"/>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Chart!$G$2:$G$26</c:f>
              <c:numCache>
                <c:formatCode>General</c:formatCode>
                <c:ptCount val="24"/>
                <c:pt idx="0">
                  <c:v>29.659562811605536</c:v>
                </c:pt>
                <c:pt idx="1">
                  <c:v>28.42506810917968</c:v>
                </c:pt>
                <c:pt idx="2">
                  <c:v>27.510958894428537</c:v>
                </c:pt>
                <c:pt idx="3">
                  <c:v>25.934699451685447</c:v>
                </c:pt>
                <c:pt idx="4">
                  <c:v>29.076229519980725</c:v>
                </c:pt>
                <c:pt idx="5">
                  <c:v>27.360655698922457</c:v>
                </c:pt>
                <c:pt idx="6">
                  <c:v>38.551912539036159</c:v>
                </c:pt>
                <c:pt idx="7">
                  <c:v>53.650546482336281</c:v>
                </c:pt>
                <c:pt idx="8">
                  <c:v>79.038251314913481</c:v>
                </c:pt>
                <c:pt idx="9">
                  <c:v>81.59918025273258</c:v>
                </c:pt>
                <c:pt idx="10">
                  <c:v>75.232240429812919</c:v>
                </c:pt>
                <c:pt idx="11">
                  <c:v>70.27103819357059</c:v>
                </c:pt>
                <c:pt idx="12">
                  <c:v>62.138524553988681</c:v>
                </c:pt>
                <c:pt idx="13">
                  <c:v>61.73114749092592</c:v>
                </c:pt>
                <c:pt idx="14">
                  <c:v>69.166666616346149</c:v>
                </c:pt>
                <c:pt idx="15">
                  <c:v>58.851366160201096</c:v>
                </c:pt>
                <c:pt idx="16">
                  <c:v>53.57267755467462</c:v>
                </c:pt>
                <c:pt idx="17">
                  <c:v>60.519125616086292</c:v>
                </c:pt>
                <c:pt idx="18">
                  <c:v>50.079508234454615</c:v>
                </c:pt>
                <c:pt idx="19">
                  <c:v>54.008469956091297</c:v>
                </c:pt>
                <c:pt idx="20">
                  <c:v>54.171857921066724</c:v>
                </c:pt>
                <c:pt idx="21">
                  <c:v>59.889617486065021</c:v>
                </c:pt>
                <c:pt idx="22">
                  <c:v>50.421311511477931</c:v>
                </c:pt>
                <c:pt idx="23">
                  <c:v>29.322677595103954</c:v>
                </c:pt>
              </c:numCache>
            </c:numRef>
          </c:val>
          <c:extLst>
            <c:ext xmlns:c16="http://schemas.microsoft.com/office/drawing/2014/chart" uri="{C3380CC4-5D6E-409C-BE32-E72D297353CC}">
              <c16:uniqueId val="{00000005-E30E-4B08-9DF2-4CB5157DB626}"/>
            </c:ext>
          </c:extLst>
        </c:ser>
        <c:ser>
          <c:idx val="6"/>
          <c:order val="6"/>
          <c:tx>
            <c:strRef>
              <c:f>Chart!$H$1</c:f>
              <c:strCache>
                <c:ptCount val="1"/>
                <c:pt idx="0">
                  <c:v>Non-Controllable Load Resources</c:v>
                </c:pt>
              </c:strCache>
            </c:strRef>
          </c:tx>
          <c:spPr>
            <a:solidFill>
              <a:schemeClr val="accent2"/>
            </a:solidFill>
            <a:ln>
              <a:noFill/>
            </a:ln>
            <a:effectLst/>
          </c:spPr>
          <c:invertIfNegative val="0"/>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Chart!$H$2:$H$26</c:f>
              <c:numCache>
                <c:formatCode>General</c:formatCode>
                <c:ptCount val="24"/>
                <c:pt idx="0">
                  <c:v>72.665573742086409</c:v>
                </c:pt>
                <c:pt idx="1">
                  <c:v>71.073841953110332</c:v>
                </c:pt>
                <c:pt idx="2">
                  <c:v>71.830136910330509</c:v>
                </c:pt>
                <c:pt idx="3">
                  <c:v>70.797814156045774</c:v>
                </c:pt>
                <c:pt idx="4">
                  <c:v>75.456010909723005</c:v>
                </c:pt>
                <c:pt idx="5">
                  <c:v>91.950273192873283</c:v>
                </c:pt>
                <c:pt idx="6">
                  <c:v>120.87076501803672</c:v>
                </c:pt>
                <c:pt idx="7">
                  <c:v>147.41912562334906</c:v>
                </c:pt>
                <c:pt idx="8">
                  <c:v>166.8071037355422</c:v>
                </c:pt>
                <c:pt idx="9">
                  <c:v>173.06967213779615</c:v>
                </c:pt>
                <c:pt idx="10">
                  <c:v>157.42923507348362</c:v>
                </c:pt>
                <c:pt idx="11">
                  <c:v>133.08333327731913</c:v>
                </c:pt>
                <c:pt idx="12">
                  <c:v>126.48278704278636</c:v>
                </c:pt>
                <c:pt idx="13">
                  <c:v>131.21393458188564</c:v>
                </c:pt>
                <c:pt idx="14">
                  <c:v>135.95983604036567</c:v>
                </c:pt>
                <c:pt idx="15">
                  <c:v>131.90928957569383</c:v>
                </c:pt>
                <c:pt idx="16">
                  <c:v>141.21338793968465</c:v>
                </c:pt>
                <c:pt idx="17">
                  <c:v>167.40598364767658</c:v>
                </c:pt>
                <c:pt idx="18">
                  <c:v>140.53169391665546</c:v>
                </c:pt>
                <c:pt idx="19">
                  <c:v>142.36366121624152</c:v>
                </c:pt>
                <c:pt idx="20">
                  <c:v>129.91448085008679</c:v>
                </c:pt>
                <c:pt idx="21">
                  <c:v>125.25081967515862</c:v>
                </c:pt>
                <c:pt idx="22">
                  <c:v>102.82459014849518</c:v>
                </c:pt>
                <c:pt idx="23">
                  <c:v>88.789071032136349</c:v>
                </c:pt>
              </c:numCache>
            </c:numRef>
          </c:val>
          <c:extLst>
            <c:ext xmlns:c16="http://schemas.microsoft.com/office/drawing/2014/chart" uri="{C3380CC4-5D6E-409C-BE32-E72D297353CC}">
              <c16:uniqueId val="{00000006-E30E-4B08-9DF2-4CB5157DB626}"/>
            </c:ext>
          </c:extLst>
        </c:ser>
        <c:dLbls>
          <c:showLegendKey val="0"/>
          <c:showVal val="0"/>
          <c:showCatName val="0"/>
          <c:showSerName val="0"/>
          <c:showPercent val="0"/>
          <c:showBubbleSize val="0"/>
        </c:dLbls>
        <c:gapWidth val="219"/>
        <c:overlap val="100"/>
        <c:axId val="1528527264"/>
        <c:axId val="1647492976"/>
      </c:barChart>
      <c:lineChart>
        <c:grouping val="standard"/>
        <c:varyColors val="0"/>
        <c:ser>
          <c:idx val="7"/>
          <c:order val="7"/>
          <c:tx>
            <c:strRef>
              <c:f>Chart!$I$1</c:f>
              <c:strCache>
                <c:ptCount val="1"/>
                <c:pt idx="0">
                  <c:v> Total ECRS Responsibility</c:v>
                </c:pt>
              </c:strCache>
            </c:strRef>
          </c:tx>
          <c:spPr>
            <a:ln w="41275" cap="rnd">
              <a:solidFill>
                <a:schemeClr val="accent4"/>
              </a:solidFill>
              <a:round/>
            </a:ln>
            <a:effectLst/>
          </c:spPr>
          <c:marker>
            <c:symbol val="none"/>
          </c:marker>
          <c:cat>
            <c:strRef>
              <c:f>Chart!$A$2:$A$26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Chart!$I$2:$I$26</c:f>
              <c:numCache>
                <c:formatCode>General</c:formatCode>
                <c:ptCount val="24"/>
                <c:pt idx="0">
                  <c:v>1275.8856541150508</c:v>
                </c:pt>
                <c:pt idx="1">
                  <c:v>1240.3217684892418</c:v>
                </c:pt>
                <c:pt idx="2">
                  <c:v>1321.5142171644077</c:v>
                </c:pt>
                <c:pt idx="3">
                  <c:v>1287.9874298388511</c:v>
                </c:pt>
                <c:pt idx="4">
                  <c:v>1309.4636233625761</c:v>
                </c:pt>
                <c:pt idx="5">
                  <c:v>1310.9230857044374</c:v>
                </c:pt>
                <c:pt idx="6">
                  <c:v>1468.8577305297788</c:v>
                </c:pt>
                <c:pt idx="7">
                  <c:v>1702.6848340791939</c:v>
                </c:pt>
                <c:pt idx="8">
                  <c:v>2098.3093685103154</c:v>
                </c:pt>
                <c:pt idx="9">
                  <c:v>2366.1797787426162</c:v>
                </c:pt>
                <c:pt idx="10">
                  <c:v>2221.2144235379742</c:v>
                </c:pt>
                <c:pt idx="11">
                  <c:v>2107.5593401989645</c:v>
                </c:pt>
                <c:pt idx="12">
                  <c:v>2017.1387462780265</c:v>
                </c:pt>
                <c:pt idx="13">
                  <c:v>2025.3995942476913</c:v>
                </c:pt>
                <c:pt idx="14">
                  <c:v>2124.639370705665</c:v>
                </c:pt>
                <c:pt idx="15">
                  <c:v>2173.4087964430933</c:v>
                </c:pt>
                <c:pt idx="16">
                  <c:v>2219.7698460862066</c:v>
                </c:pt>
                <c:pt idx="17">
                  <c:v>2238.2190153432011</c:v>
                </c:pt>
                <c:pt idx="18">
                  <c:v>1996.3263648102322</c:v>
                </c:pt>
                <c:pt idx="19">
                  <c:v>1809.509862227264</c:v>
                </c:pt>
                <c:pt idx="20">
                  <c:v>1672.017157747418</c:v>
                </c:pt>
                <c:pt idx="21">
                  <c:v>1593.4817743854676</c:v>
                </c:pt>
                <c:pt idx="22">
                  <c:v>1461.6727825685332</c:v>
                </c:pt>
                <c:pt idx="23">
                  <c:v>1347.1076478328891</c:v>
                </c:pt>
              </c:numCache>
            </c:numRef>
          </c:val>
          <c:smooth val="0"/>
          <c:extLst>
            <c:ext xmlns:c16="http://schemas.microsoft.com/office/drawing/2014/chart" uri="{C3380CC4-5D6E-409C-BE32-E72D297353CC}">
              <c16:uniqueId val="{00000007-E30E-4B08-9DF2-4CB5157DB626}"/>
            </c:ext>
          </c:extLst>
        </c:ser>
        <c:dLbls>
          <c:showLegendKey val="0"/>
          <c:showVal val="0"/>
          <c:showCatName val="0"/>
          <c:showSerName val="0"/>
          <c:showPercent val="0"/>
          <c:showBubbleSize val="0"/>
        </c:dLbls>
        <c:marker val="1"/>
        <c:smooth val="0"/>
        <c:axId val="1528527264"/>
        <c:axId val="1647492976"/>
      </c:lineChart>
      <c:catAx>
        <c:axId val="152852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47492976"/>
        <c:crosses val="autoZero"/>
        <c:auto val="1"/>
        <c:lblAlgn val="ctr"/>
        <c:lblOffset val="100"/>
        <c:noMultiLvlLbl val="0"/>
      </c:catAx>
      <c:valAx>
        <c:axId val="164749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MW</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28527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Average</a:t>
            </a:r>
            <a:r>
              <a:rPr lang="en-US" sz="1600" baseline="0"/>
              <a:t> ECRS Requirement Comparison</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total_w_solaradj!$A$63</c:f>
              <c:strCache>
                <c:ptCount val="1"/>
                <c:pt idx="0">
                  <c:v>2024</c:v>
                </c:pt>
              </c:strCache>
            </c:strRef>
          </c:tx>
          <c:spPr>
            <a:solidFill>
              <a:schemeClr val="tx2"/>
            </a:solidFill>
            <a:ln>
              <a:noFill/>
            </a:ln>
            <a:effectLst/>
          </c:spPr>
          <c:invertIfNegative val="0"/>
          <c:cat>
            <c:strRef>
              <c:f>total_w_solaradj!$B$62:$M$62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total_w_solaradj!$B$63:$M$63</c:f>
              <c:numCache>
                <c:formatCode>General</c:formatCode>
                <c:ptCount val="12"/>
                <c:pt idx="0">
                  <c:v>1553.75</c:v>
                </c:pt>
                <c:pt idx="1">
                  <c:v>1667.5</c:v>
                </c:pt>
                <c:pt idx="2">
                  <c:v>1560.8333333333333</c:v>
                </c:pt>
                <c:pt idx="3">
                  <c:v>1463.625</c:v>
                </c:pt>
                <c:pt idx="4">
                  <c:v>1988.125</c:v>
                </c:pt>
                <c:pt idx="5">
                  <c:v>2008.7083333333333</c:v>
                </c:pt>
                <c:pt idx="6">
                  <c:v>2049.2916666666665</c:v>
                </c:pt>
                <c:pt idx="7">
                  <c:v>2172</c:v>
                </c:pt>
                <c:pt idx="8">
                  <c:v>1983.0416666666667</c:v>
                </c:pt>
                <c:pt idx="9">
                  <c:v>1557.7916666666667</c:v>
                </c:pt>
                <c:pt idx="10">
                  <c:v>1488.0416666666667</c:v>
                </c:pt>
                <c:pt idx="11">
                  <c:v>1526</c:v>
                </c:pt>
              </c:numCache>
            </c:numRef>
          </c:val>
          <c:extLst>
            <c:ext xmlns:c16="http://schemas.microsoft.com/office/drawing/2014/chart" uri="{C3380CC4-5D6E-409C-BE32-E72D297353CC}">
              <c16:uniqueId val="{00000000-2560-4C2F-834C-448C32C86FEA}"/>
            </c:ext>
          </c:extLst>
        </c:ser>
        <c:ser>
          <c:idx val="1"/>
          <c:order val="1"/>
          <c:tx>
            <c:strRef>
              <c:f>total_w_solaradj!$A$64</c:f>
              <c:strCache>
                <c:ptCount val="1"/>
                <c:pt idx="0">
                  <c:v>2025</c:v>
                </c:pt>
              </c:strCache>
            </c:strRef>
          </c:tx>
          <c:spPr>
            <a:solidFill>
              <a:schemeClr val="accent1"/>
            </a:solidFill>
            <a:ln>
              <a:noFill/>
            </a:ln>
            <a:effectLst/>
          </c:spPr>
          <c:invertIfNegative val="0"/>
          <c:cat>
            <c:strRef>
              <c:f>total_w_solaradj!$B$62:$M$62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total_w_solaradj!$B$64:$M$64</c:f>
              <c:numCache>
                <c:formatCode>General</c:formatCode>
                <c:ptCount val="12"/>
                <c:pt idx="0">
                  <c:v>1728.9711588028956</c:v>
                </c:pt>
                <c:pt idx="1">
                  <c:v>1592.3924794750267</c:v>
                </c:pt>
                <c:pt idx="2">
                  <c:v>1719.6652359985194</c:v>
                </c:pt>
                <c:pt idx="3">
                  <c:v>1801.5791277963733</c:v>
                </c:pt>
                <c:pt idx="4">
                  <c:v>2421.2196000709214</c:v>
                </c:pt>
                <c:pt idx="5">
                  <c:v>2119.3491466088212</c:v>
                </c:pt>
              </c:numCache>
            </c:numRef>
          </c:val>
          <c:extLst>
            <c:ext xmlns:c16="http://schemas.microsoft.com/office/drawing/2014/chart" uri="{C3380CC4-5D6E-409C-BE32-E72D297353CC}">
              <c16:uniqueId val="{00000001-2560-4C2F-834C-448C32C86FEA}"/>
            </c:ext>
          </c:extLst>
        </c:ser>
        <c:dLbls>
          <c:showLegendKey val="0"/>
          <c:showVal val="0"/>
          <c:showCatName val="0"/>
          <c:showSerName val="0"/>
          <c:showPercent val="0"/>
          <c:showBubbleSize val="0"/>
        </c:dLbls>
        <c:gapWidth val="60"/>
        <c:axId val="1868103167"/>
        <c:axId val="1868085407"/>
      </c:barChart>
      <c:catAx>
        <c:axId val="186810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8085407"/>
        <c:crosses val="autoZero"/>
        <c:auto val="1"/>
        <c:lblAlgn val="ctr"/>
        <c:lblOffset val="100"/>
        <c:noMultiLvlLbl val="0"/>
      </c:catAx>
      <c:valAx>
        <c:axId val="1868085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81031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7/22/2024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7</a:t>
            </a:fld>
            <a:endParaRPr lang="en-US"/>
          </a:p>
        </p:txBody>
      </p:sp>
    </p:spTree>
    <p:extLst>
      <p:ext uri="{BB962C8B-B14F-4D97-AF65-F5344CB8AC3E}">
        <p14:creationId xmlns:p14="http://schemas.microsoft.com/office/powerpoint/2010/main" val="110181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27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1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82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39</a:t>
            </a:fld>
            <a:endParaRPr lang="en-US"/>
          </a:p>
        </p:txBody>
      </p:sp>
    </p:spTree>
    <p:extLst>
      <p:ext uri="{BB962C8B-B14F-4D97-AF65-F5344CB8AC3E}">
        <p14:creationId xmlns:p14="http://schemas.microsoft.com/office/powerpoint/2010/main" val="23267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Frequency Measurable Event</a:t>
            </a:r>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9</a:t>
            </a:fld>
            <a:endParaRPr lang="en-US"/>
          </a:p>
        </p:txBody>
      </p:sp>
    </p:spTree>
    <p:extLst>
      <p:ext uri="{BB962C8B-B14F-4D97-AF65-F5344CB8AC3E}">
        <p14:creationId xmlns:p14="http://schemas.microsoft.com/office/powerpoint/2010/main" val="283964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7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25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01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17</a:t>
            </a:fld>
            <a:endParaRPr lang="en-US"/>
          </a:p>
        </p:txBody>
      </p:sp>
    </p:spTree>
    <p:extLst>
      <p:ext uri="{BB962C8B-B14F-4D97-AF65-F5344CB8AC3E}">
        <p14:creationId xmlns:p14="http://schemas.microsoft.com/office/powerpoint/2010/main" val="25813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19</a:t>
            </a:fld>
            <a:endParaRPr lang="en-US"/>
          </a:p>
        </p:txBody>
      </p:sp>
    </p:spTree>
    <p:extLst>
      <p:ext uri="{BB962C8B-B14F-4D97-AF65-F5344CB8AC3E}">
        <p14:creationId xmlns:p14="http://schemas.microsoft.com/office/powerpoint/2010/main" val="402452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23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59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157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13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212066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455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46165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8371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715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30875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42319240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FE48F2-A348-61EB-33B9-2CC880E97CF1}"/>
              </a:ext>
            </a:extLst>
          </p:cNvPr>
          <p:cNvSpPr>
            <a:spLocks noGrp="1"/>
          </p:cNvSpPr>
          <p:nvPr>
            <p:ph type="sldNum" sz="quarter" idx="4294967295"/>
          </p:nvPr>
        </p:nvSpPr>
        <p:spPr>
          <a:xfrm>
            <a:off x="8686800" y="6561138"/>
            <a:ext cx="457200" cy="212725"/>
          </a:xfrm>
          <a:prstGeom prst="rect">
            <a:avLst/>
          </a:prstGeom>
        </p:spPr>
        <p:txBody>
          <a:bodyPr/>
          <a:lstStyle/>
          <a:p>
            <a:fld id="{1D93BD3E-1E9A-4970-A6F7-E7AC52762E0C}" type="slidenum">
              <a:rPr lang="en-US" smtClean="0">
                <a:solidFill>
                  <a:prstClr val="black">
                    <a:tint val="75000"/>
                  </a:prstClr>
                </a:solidFill>
              </a:rPr>
              <a:pPr/>
              <a:t>1</a:t>
            </a:fld>
            <a:endParaRPr lang="en-US">
              <a:solidFill>
                <a:prstClr val="black">
                  <a:tint val="75000"/>
                </a:prstClr>
              </a:solidFill>
            </a:endParaRPr>
          </a:p>
        </p:txBody>
      </p:sp>
      <p:sp>
        <p:nvSpPr>
          <p:cNvPr id="5" name="Text Placeholder 4">
            <a:extLst>
              <a:ext uri="{FF2B5EF4-FFF2-40B4-BE49-F238E27FC236}">
                <a16:creationId xmlns:a16="http://schemas.microsoft.com/office/drawing/2014/main" id="{8D2B22E8-6B0D-6FFC-19B3-726E58DD6E16}"/>
              </a:ext>
            </a:extLst>
          </p:cNvPr>
          <p:cNvSpPr txBox="1">
            <a:spLocks/>
          </p:cNvSpPr>
          <p:nvPr/>
        </p:nvSpPr>
        <p:spPr>
          <a:xfrm>
            <a:off x="3677179" y="1325880"/>
            <a:ext cx="5466821" cy="2304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2025 Ancillary Service Methodology </a:t>
            </a:r>
          </a:p>
          <a:p>
            <a:pPr marL="0" indent="0">
              <a:buNone/>
            </a:pPr>
            <a:r>
              <a:rPr lang="en-US" sz="3600" b="1" dirty="0">
                <a:solidFill>
                  <a:schemeClr val="tx2"/>
                </a:solidFill>
              </a:rPr>
              <a:t>Discussion </a:t>
            </a:r>
          </a:p>
        </p:txBody>
      </p:sp>
      <p:sp>
        <p:nvSpPr>
          <p:cNvPr id="6" name="Text Placeholder 2">
            <a:extLst>
              <a:ext uri="{FF2B5EF4-FFF2-40B4-BE49-F238E27FC236}">
                <a16:creationId xmlns:a16="http://schemas.microsoft.com/office/drawing/2014/main" id="{77EBF166-B73B-5AFC-1B22-EA5A4B6BAD2B}"/>
              </a:ext>
            </a:extLst>
          </p:cNvPr>
          <p:cNvSpPr txBox="1">
            <a:spLocks/>
          </p:cNvSpPr>
          <p:nvPr/>
        </p:nvSpPr>
        <p:spPr>
          <a:xfrm>
            <a:off x="3727185" y="4027932"/>
            <a:ext cx="4959615" cy="649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solidFill>
              </a:rPr>
              <a:t>Ancillary Services &amp; Operations Analytics</a:t>
            </a:r>
          </a:p>
          <a:p>
            <a:pPr marL="0" indent="0">
              <a:buNone/>
            </a:pPr>
            <a:r>
              <a:rPr lang="en-US" sz="1800" b="1" dirty="0">
                <a:solidFill>
                  <a:schemeClr val="tx2"/>
                </a:solidFill>
              </a:rPr>
              <a:t>ERCOT</a:t>
            </a:r>
          </a:p>
        </p:txBody>
      </p:sp>
    </p:spTree>
    <p:extLst>
      <p:ext uri="{BB962C8B-B14F-4D97-AF65-F5344CB8AC3E}">
        <p14:creationId xmlns:p14="http://schemas.microsoft.com/office/powerpoint/2010/main" val="390340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B644C7-F525-E952-58B1-C4C47B6A8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333" y="3567186"/>
            <a:ext cx="3939979" cy="3018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532228F-1C17-617D-A6B0-B0E74406E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75" y="3572312"/>
            <a:ext cx="4013725" cy="30084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230379-9436-836A-ADFB-F58A18FDE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193" y="768724"/>
            <a:ext cx="4042786" cy="3029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14AC42-6B5F-7BE1-6E40-3C2694512B92}"/>
              </a:ext>
            </a:extLst>
          </p:cNvPr>
          <p:cNvPicPr>
            <a:picLocks noChangeAspect="1"/>
          </p:cNvPicPr>
          <p:nvPr/>
        </p:nvPicPr>
        <p:blipFill>
          <a:blip r:embed="rId6"/>
          <a:stretch>
            <a:fillRect/>
          </a:stretch>
        </p:blipFill>
        <p:spPr>
          <a:xfrm>
            <a:off x="601002" y="742238"/>
            <a:ext cx="4042786" cy="3029777"/>
          </a:xfrm>
          <a:prstGeom prst="rect">
            <a:avLst/>
          </a:prstGeom>
        </p:spPr>
      </p:pic>
      <p:sp>
        <p:nvSpPr>
          <p:cNvPr id="2" name="Title 1">
            <a:extLst>
              <a:ext uri="{FF2B5EF4-FFF2-40B4-BE49-F238E27FC236}">
                <a16:creationId xmlns:a16="http://schemas.microsoft.com/office/drawing/2014/main" id="{A1C692C8-0565-4349-656C-840F32231FEF}"/>
              </a:ext>
            </a:extLst>
          </p:cNvPr>
          <p:cNvSpPr>
            <a:spLocks noGrp="1"/>
          </p:cNvSpPr>
          <p:nvPr>
            <p:ph type="title"/>
          </p:nvPr>
        </p:nvSpPr>
        <p:spPr/>
        <p:txBody>
          <a:bodyPr/>
          <a:lstStyle/>
          <a:p>
            <a:r>
              <a:rPr lang="en-US" sz="2800" dirty="0"/>
              <a:t>Regulation Exhaustion</a:t>
            </a:r>
          </a:p>
        </p:txBody>
      </p:sp>
      <p:sp>
        <p:nvSpPr>
          <p:cNvPr id="4" name="Slide Number Placeholder 3">
            <a:extLst>
              <a:ext uri="{FF2B5EF4-FFF2-40B4-BE49-F238E27FC236}">
                <a16:creationId xmlns:a16="http://schemas.microsoft.com/office/drawing/2014/main" id="{5C5CDFA2-76C5-6F63-818A-66D13CE349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6DDD55BD-FE0C-7C5C-9443-F2F6E4858A6F}"/>
              </a:ext>
            </a:extLst>
          </p:cNvPr>
          <p:cNvSpPr txBox="1"/>
          <p:nvPr/>
        </p:nvSpPr>
        <p:spPr>
          <a:xfrm>
            <a:off x="1317672" y="2769036"/>
            <a:ext cx="20276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ea typeface="+mn-ea"/>
                <a:cs typeface="+mn-cs"/>
              </a:rPr>
              <a:t>2024 Avg: 1.85%</a:t>
            </a:r>
          </a:p>
        </p:txBody>
      </p:sp>
      <p:sp>
        <p:nvSpPr>
          <p:cNvPr id="14" name="TextBox 13">
            <a:extLst>
              <a:ext uri="{FF2B5EF4-FFF2-40B4-BE49-F238E27FC236}">
                <a16:creationId xmlns:a16="http://schemas.microsoft.com/office/drawing/2014/main" id="{11A03401-8798-96CC-ECCC-B93B6B1AE22B}"/>
              </a:ext>
            </a:extLst>
          </p:cNvPr>
          <p:cNvSpPr txBox="1"/>
          <p:nvPr/>
        </p:nvSpPr>
        <p:spPr>
          <a:xfrm>
            <a:off x="5360458" y="2656376"/>
            <a:ext cx="19991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ea typeface="+mn-ea"/>
                <a:cs typeface="+mn-cs"/>
              </a:rPr>
              <a:t>2023 Avg: 1.37%</a:t>
            </a:r>
          </a:p>
        </p:txBody>
      </p:sp>
      <p:sp>
        <p:nvSpPr>
          <p:cNvPr id="11" name="TextBox 10">
            <a:extLst>
              <a:ext uri="{FF2B5EF4-FFF2-40B4-BE49-F238E27FC236}">
                <a16:creationId xmlns:a16="http://schemas.microsoft.com/office/drawing/2014/main" id="{7F0D8CDF-9BE6-32F2-65DA-1AF9F1F97A93}"/>
              </a:ext>
            </a:extLst>
          </p:cNvPr>
          <p:cNvSpPr txBox="1"/>
          <p:nvPr/>
        </p:nvSpPr>
        <p:spPr>
          <a:xfrm>
            <a:off x="1350723" y="5420752"/>
            <a:ext cx="20276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ea typeface="+mn-ea"/>
                <a:cs typeface="+mn-cs"/>
              </a:rPr>
              <a:t>2024 Avg: 3.84%</a:t>
            </a:r>
          </a:p>
        </p:txBody>
      </p:sp>
      <p:sp>
        <p:nvSpPr>
          <p:cNvPr id="12" name="TextBox 11">
            <a:extLst>
              <a:ext uri="{FF2B5EF4-FFF2-40B4-BE49-F238E27FC236}">
                <a16:creationId xmlns:a16="http://schemas.microsoft.com/office/drawing/2014/main" id="{BA9017A7-AF45-7BD3-0C05-CDB9BFCE6680}"/>
              </a:ext>
            </a:extLst>
          </p:cNvPr>
          <p:cNvSpPr txBox="1"/>
          <p:nvPr/>
        </p:nvSpPr>
        <p:spPr>
          <a:xfrm>
            <a:off x="5360458" y="5354921"/>
            <a:ext cx="19991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ea typeface="+mn-ea"/>
                <a:cs typeface="+mn-cs"/>
              </a:rPr>
              <a:t>2023 Avg: 3.24%</a:t>
            </a:r>
          </a:p>
        </p:txBody>
      </p:sp>
    </p:spTree>
    <p:extLst>
      <p:ext uri="{BB962C8B-B14F-4D97-AF65-F5344CB8AC3E}">
        <p14:creationId xmlns:p14="http://schemas.microsoft.com/office/powerpoint/2010/main" val="297361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6C923-9433-07EA-2BC3-B74C46CE7E90}"/>
              </a:ext>
            </a:extLst>
          </p:cNvPr>
          <p:cNvPicPr preferRelativeResize="0">
            <a:picLocks/>
          </p:cNvPicPr>
          <p:nvPr/>
        </p:nvPicPr>
        <p:blipFill>
          <a:blip r:embed="rId2"/>
          <a:stretch>
            <a:fillRect/>
          </a:stretch>
        </p:blipFill>
        <p:spPr>
          <a:xfrm>
            <a:off x="504825" y="3539332"/>
            <a:ext cx="8229600" cy="2743200"/>
          </a:xfrm>
          <a:prstGeom prst="rect">
            <a:avLst/>
          </a:prstGeom>
        </p:spPr>
      </p:pic>
      <p:pic>
        <p:nvPicPr>
          <p:cNvPr id="5" name="Picture 4">
            <a:extLst>
              <a:ext uri="{FF2B5EF4-FFF2-40B4-BE49-F238E27FC236}">
                <a16:creationId xmlns:a16="http://schemas.microsoft.com/office/drawing/2014/main" id="{35C02281-95ED-AC1A-CF5C-7B82803D20A8}"/>
              </a:ext>
            </a:extLst>
          </p:cNvPr>
          <p:cNvPicPr preferRelativeResize="0">
            <a:picLocks/>
          </p:cNvPicPr>
          <p:nvPr/>
        </p:nvPicPr>
        <p:blipFill>
          <a:blip r:embed="rId3"/>
          <a:stretch>
            <a:fillRect/>
          </a:stretch>
        </p:blipFill>
        <p:spPr>
          <a:xfrm>
            <a:off x="523875" y="805657"/>
            <a:ext cx="8229600" cy="2743200"/>
          </a:xfrm>
          <a:prstGeom prst="rect">
            <a:avLst/>
          </a:prstGeom>
        </p:spPr>
      </p:pic>
      <p:sp>
        <p:nvSpPr>
          <p:cNvPr id="2" name="Title 1">
            <a:extLst>
              <a:ext uri="{FF2B5EF4-FFF2-40B4-BE49-F238E27FC236}">
                <a16:creationId xmlns:a16="http://schemas.microsoft.com/office/drawing/2014/main" id="{07AB1977-3865-45B3-9599-8F41569C143C}"/>
              </a:ext>
            </a:extLst>
          </p:cNvPr>
          <p:cNvSpPr>
            <a:spLocks noGrp="1"/>
          </p:cNvSpPr>
          <p:nvPr>
            <p:ph type="title"/>
          </p:nvPr>
        </p:nvSpPr>
        <p:spPr/>
        <p:txBody>
          <a:bodyPr/>
          <a:lstStyle/>
          <a:p>
            <a:r>
              <a:rPr lang="en-US" sz="2800" dirty="0"/>
              <a:t>Hourly Average Regulation Comparison</a:t>
            </a:r>
          </a:p>
        </p:txBody>
      </p:sp>
      <p:sp>
        <p:nvSpPr>
          <p:cNvPr id="4" name="Slide Number Placeholder 3">
            <a:extLst>
              <a:ext uri="{FF2B5EF4-FFF2-40B4-BE49-F238E27FC236}">
                <a16:creationId xmlns:a16="http://schemas.microsoft.com/office/drawing/2014/main" id="{6DAA8D61-CF4D-452E-81E4-E76A2F6D825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24D6BE37-DEA6-3670-6CDD-1D024B7C26A5}"/>
              </a:ext>
            </a:extLst>
          </p:cNvPr>
          <p:cNvSpPr txBox="1"/>
          <p:nvPr/>
        </p:nvSpPr>
        <p:spPr>
          <a:xfrm>
            <a:off x="1277681" y="989470"/>
            <a:ext cx="3763926" cy="1384995"/>
          </a:xfrm>
          <a:prstGeom prst="rect">
            <a:avLst/>
          </a:prstGeom>
          <a:noFill/>
        </p:spPr>
        <p:txBody>
          <a:bodyPr wrap="square" rtlCol="0">
            <a:spAutoFit/>
          </a:bodyPr>
          <a:lstStyle/>
          <a:p>
            <a:r>
              <a:rPr lang="en-US" sz="1400" dirty="0">
                <a:solidFill>
                  <a:schemeClr val="accent6"/>
                </a:solidFill>
              </a:rPr>
              <a:t>Reg-Up 2025: </a:t>
            </a:r>
          </a:p>
          <a:p>
            <a:r>
              <a:rPr lang="en-US" sz="1400" dirty="0">
                <a:solidFill>
                  <a:schemeClr val="accent6"/>
                </a:solidFill>
              </a:rPr>
              <a:t>On avg. </a:t>
            </a:r>
            <a:r>
              <a:rPr lang="en-US" sz="1400" dirty="0">
                <a:solidFill>
                  <a:schemeClr val="accent4"/>
                </a:solidFill>
              </a:rPr>
              <a:t>74 MW</a:t>
            </a:r>
            <a:r>
              <a:rPr lang="en-US" sz="1400" dirty="0">
                <a:solidFill>
                  <a:schemeClr val="accent6"/>
                </a:solidFill>
              </a:rPr>
              <a:t> increase from prev. year</a:t>
            </a:r>
          </a:p>
          <a:p>
            <a:r>
              <a:rPr lang="en-US" sz="1400" dirty="0">
                <a:solidFill>
                  <a:schemeClr val="accent6"/>
                </a:solidFill>
              </a:rPr>
              <a:t>Largest increase is in </a:t>
            </a:r>
            <a:r>
              <a:rPr lang="en-US" sz="1400" dirty="0">
                <a:solidFill>
                  <a:schemeClr val="accent4"/>
                </a:solidFill>
              </a:rPr>
              <a:t>Feb</a:t>
            </a:r>
            <a:r>
              <a:rPr lang="en-US" sz="1400" dirty="0">
                <a:solidFill>
                  <a:schemeClr val="accent6"/>
                </a:solidFill>
              </a:rPr>
              <a:t> by </a:t>
            </a:r>
            <a:r>
              <a:rPr lang="en-US" sz="1400" dirty="0">
                <a:solidFill>
                  <a:schemeClr val="accent4"/>
                </a:solidFill>
              </a:rPr>
              <a:t>87 </a:t>
            </a:r>
            <a:r>
              <a:rPr lang="en-US" sz="1400" dirty="0">
                <a:solidFill>
                  <a:schemeClr val="accent6"/>
                </a:solidFill>
              </a:rPr>
              <a:t>MW</a:t>
            </a:r>
          </a:p>
          <a:p>
            <a:r>
              <a:rPr lang="en-US" sz="1400" dirty="0">
                <a:solidFill>
                  <a:schemeClr val="accent6"/>
                </a:solidFill>
              </a:rPr>
              <a:t>Reg-Up 2025 (Proposed): </a:t>
            </a:r>
          </a:p>
          <a:p>
            <a:r>
              <a:rPr lang="en-US" sz="1400" dirty="0">
                <a:solidFill>
                  <a:schemeClr val="accent6"/>
                </a:solidFill>
              </a:rPr>
              <a:t>On avg. </a:t>
            </a:r>
            <a:r>
              <a:rPr lang="en-US" sz="1400" dirty="0">
                <a:solidFill>
                  <a:schemeClr val="accent4"/>
                </a:solidFill>
              </a:rPr>
              <a:t>31 MW</a:t>
            </a:r>
            <a:r>
              <a:rPr lang="en-US" sz="1400" dirty="0">
                <a:solidFill>
                  <a:schemeClr val="accent6"/>
                </a:solidFill>
              </a:rPr>
              <a:t> increase from prev. year</a:t>
            </a:r>
          </a:p>
          <a:p>
            <a:r>
              <a:rPr lang="en-US" sz="1400" dirty="0">
                <a:solidFill>
                  <a:schemeClr val="accent6"/>
                </a:solidFill>
              </a:rPr>
              <a:t>Largest increase is in </a:t>
            </a:r>
            <a:r>
              <a:rPr lang="en-US" sz="1400" dirty="0">
                <a:solidFill>
                  <a:schemeClr val="accent4"/>
                </a:solidFill>
              </a:rPr>
              <a:t>Apr</a:t>
            </a:r>
            <a:r>
              <a:rPr lang="en-US" sz="1400" dirty="0">
                <a:solidFill>
                  <a:schemeClr val="accent6"/>
                </a:solidFill>
              </a:rPr>
              <a:t> by </a:t>
            </a:r>
            <a:r>
              <a:rPr lang="en-US" sz="1400" dirty="0">
                <a:solidFill>
                  <a:schemeClr val="accent4"/>
                </a:solidFill>
              </a:rPr>
              <a:t>48 </a:t>
            </a:r>
            <a:r>
              <a:rPr lang="en-US" sz="1400" dirty="0">
                <a:solidFill>
                  <a:schemeClr val="accent6"/>
                </a:solidFill>
              </a:rPr>
              <a:t>MW</a:t>
            </a:r>
          </a:p>
        </p:txBody>
      </p:sp>
      <p:sp>
        <p:nvSpPr>
          <p:cNvPr id="15" name="TextBox 14">
            <a:extLst>
              <a:ext uri="{FF2B5EF4-FFF2-40B4-BE49-F238E27FC236}">
                <a16:creationId xmlns:a16="http://schemas.microsoft.com/office/drawing/2014/main" id="{74407FEF-C5B6-D5EA-3EE3-34B6C56666FC}"/>
              </a:ext>
            </a:extLst>
          </p:cNvPr>
          <p:cNvSpPr txBox="1"/>
          <p:nvPr/>
        </p:nvSpPr>
        <p:spPr>
          <a:xfrm>
            <a:off x="1277681" y="3728580"/>
            <a:ext cx="3763926" cy="1384995"/>
          </a:xfrm>
          <a:prstGeom prst="rect">
            <a:avLst/>
          </a:prstGeom>
          <a:noFill/>
        </p:spPr>
        <p:txBody>
          <a:bodyPr wrap="square" rtlCol="0">
            <a:spAutoFit/>
          </a:bodyPr>
          <a:lstStyle/>
          <a:p>
            <a:r>
              <a:rPr lang="en-US" sz="1400" dirty="0">
                <a:solidFill>
                  <a:schemeClr val="accent6"/>
                </a:solidFill>
              </a:rPr>
              <a:t>Reg-Down 2025: </a:t>
            </a:r>
          </a:p>
          <a:p>
            <a:r>
              <a:rPr lang="en-US" sz="1400" dirty="0">
                <a:solidFill>
                  <a:schemeClr val="accent6"/>
                </a:solidFill>
              </a:rPr>
              <a:t>On avg. </a:t>
            </a:r>
            <a:r>
              <a:rPr lang="en-US" sz="1400" dirty="0">
                <a:solidFill>
                  <a:schemeClr val="accent4"/>
                </a:solidFill>
              </a:rPr>
              <a:t>64 MW</a:t>
            </a:r>
            <a:r>
              <a:rPr lang="en-US" sz="1400" dirty="0">
                <a:solidFill>
                  <a:schemeClr val="accent6"/>
                </a:solidFill>
              </a:rPr>
              <a:t> increase from prev. year</a:t>
            </a:r>
          </a:p>
          <a:p>
            <a:r>
              <a:rPr lang="en-US" sz="1400" dirty="0">
                <a:solidFill>
                  <a:schemeClr val="accent6"/>
                </a:solidFill>
              </a:rPr>
              <a:t>Largest increase is in </a:t>
            </a:r>
            <a:r>
              <a:rPr lang="en-US" sz="1400" dirty="0">
                <a:solidFill>
                  <a:schemeClr val="accent4"/>
                </a:solidFill>
              </a:rPr>
              <a:t>Jan</a:t>
            </a:r>
            <a:r>
              <a:rPr lang="en-US" sz="1400" dirty="0">
                <a:solidFill>
                  <a:schemeClr val="accent6"/>
                </a:solidFill>
              </a:rPr>
              <a:t> by </a:t>
            </a:r>
            <a:r>
              <a:rPr lang="en-US" sz="1400" dirty="0">
                <a:solidFill>
                  <a:schemeClr val="accent4"/>
                </a:solidFill>
              </a:rPr>
              <a:t>83 </a:t>
            </a:r>
            <a:r>
              <a:rPr lang="en-US" sz="1400" dirty="0">
                <a:solidFill>
                  <a:schemeClr val="accent6"/>
                </a:solidFill>
              </a:rPr>
              <a:t>MW</a:t>
            </a:r>
          </a:p>
          <a:p>
            <a:r>
              <a:rPr lang="en-US" sz="1400" dirty="0">
                <a:solidFill>
                  <a:schemeClr val="accent6"/>
                </a:solidFill>
              </a:rPr>
              <a:t>Reg-Down 2025 (Proposed): </a:t>
            </a:r>
          </a:p>
          <a:p>
            <a:r>
              <a:rPr lang="en-US" sz="1400" dirty="0">
                <a:solidFill>
                  <a:schemeClr val="accent6"/>
                </a:solidFill>
              </a:rPr>
              <a:t>On avg. </a:t>
            </a:r>
            <a:r>
              <a:rPr lang="en-US" sz="1400" dirty="0">
                <a:solidFill>
                  <a:schemeClr val="accent4"/>
                </a:solidFill>
              </a:rPr>
              <a:t>20 MW</a:t>
            </a:r>
            <a:r>
              <a:rPr lang="en-US" sz="1400" dirty="0">
                <a:solidFill>
                  <a:schemeClr val="accent6"/>
                </a:solidFill>
              </a:rPr>
              <a:t> increase from prev. year</a:t>
            </a:r>
          </a:p>
          <a:p>
            <a:r>
              <a:rPr lang="en-US" sz="1400" dirty="0">
                <a:solidFill>
                  <a:schemeClr val="accent6"/>
                </a:solidFill>
              </a:rPr>
              <a:t>Largest increase is in </a:t>
            </a:r>
            <a:r>
              <a:rPr lang="en-US" sz="1400" dirty="0">
                <a:solidFill>
                  <a:schemeClr val="accent4"/>
                </a:solidFill>
              </a:rPr>
              <a:t>Apr</a:t>
            </a:r>
            <a:r>
              <a:rPr lang="en-US" sz="1400" dirty="0">
                <a:solidFill>
                  <a:schemeClr val="accent6"/>
                </a:solidFill>
              </a:rPr>
              <a:t> by </a:t>
            </a:r>
            <a:r>
              <a:rPr lang="en-US" sz="1400" dirty="0">
                <a:solidFill>
                  <a:schemeClr val="accent4"/>
                </a:solidFill>
              </a:rPr>
              <a:t>39 </a:t>
            </a:r>
            <a:r>
              <a:rPr lang="en-US" sz="1400" dirty="0">
                <a:solidFill>
                  <a:schemeClr val="accent6"/>
                </a:solidFill>
              </a:rPr>
              <a:t>MW</a:t>
            </a:r>
          </a:p>
        </p:txBody>
      </p:sp>
    </p:spTree>
    <p:extLst>
      <p:ext uri="{BB962C8B-B14F-4D97-AF65-F5344CB8AC3E}">
        <p14:creationId xmlns:p14="http://schemas.microsoft.com/office/powerpoint/2010/main" val="52694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D70B4-97FF-AE25-8559-3606E36606AB}"/>
              </a:ext>
            </a:extLst>
          </p:cNvPr>
          <p:cNvPicPr preferRelativeResize="0">
            <a:picLocks/>
          </p:cNvPicPr>
          <p:nvPr/>
        </p:nvPicPr>
        <p:blipFill>
          <a:blip r:embed="rId3"/>
          <a:stretch>
            <a:fillRect/>
          </a:stretch>
        </p:blipFill>
        <p:spPr>
          <a:xfrm>
            <a:off x="400050" y="3429000"/>
            <a:ext cx="8229600" cy="2743200"/>
          </a:xfrm>
          <a:prstGeom prst="rect">
            <a:avLst/>
          </a:prstGeom>
        </p:spPr>
      </p:pic>
      <p:pic>
        <p:nvPicPr>
          <p:cNvPr id="5" name="Picture 4">
            <a:extLst>
              <a:ext uri="{FF2B5EF4-FFF2-40B4-BE49-F238E27FC236}">
                <a16:creationId xmlns:a16="http://schemas.microsoft.com/office/drawing/2014/main" id="{574B2A16-3DCE-2197-3B98-345727BBAB8B}"/>
              </a:ext>
            </a:extLst>
          </p:cNvPr>
          <p:cNvPicPr preferRelativeResize="0">
            <a:picLocks/>
          </p:cNvPicPr>
          <p:nvPr/>
        </p:nvPicPr>
        <p:blipFill>
          <a:blip r:embed="rId4"/>
          <a:stretch>
            <a:fillRect/>
          </a:stretch>
        </p:blipFill>
        <p:spPr>
          <a:xfrm>
            <a:off x="409575" y="834232"/>
            <a:ext cx="8229600" cy="2743200"/>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February</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5E93F93B-B2F0-8583-22D4-320854DBFEE8}"/>
              </a:ext>
            </a:extLst>
          </p:cNvPr>
          <p:cNvSpPr txBox="1"/>
          <p:nvPr/>
        </p:nvSpPr>
        <p:spPr>
          <a:xfrm>
            <a:off x="1181320" y="1020062"/>
            <a:ext cx="3944681" cy="1384995"/>
          </a:xfrm>
          <a:prstGeom prst="rect">
            <a:avLst/>
          </a:prstGeom>
          <a:noFill/>
        </p:spPr>
        <p:txBody>
          <a:bodyPr wrap="square" rtlCol="0">
            <a:spAutoFit/>
          </a:bodyPr>
          <a:lstStyle/>
          <a:p>
            <a:r>
              <a:rPr lang="en-US" sz="1400" dirty="0">
                <a:solidFill>
                  <a:schemeClr val="accent6"/>
                </a:solidFill>
              </a:rPr>
              <a:t>2025 Reg-Up: </a:t>
            </a:r>
          </a:p>
          <a:p>
            <a:r>
              <a:rPr lang="en-US" sz="1400" dirty="0">
                <a:solidFill>
                  <a:schemeClr val="accent6"/>
                </a:solidFill>
              </a:rPr>
              <a:t>Range: </a:t>
            </a:r>
            <a:r>
              <a:rPr lang="en-US" sz="1400" dirty="0">
                <a:solidFill>
                  <a:schemeClr val="accent4"/>
                </a:solidFill>
              </a:rPr>
              <a:t>194 – 1,350</a:t>
            </a:r>
            <a:r>
              <a:rPr lang="en-US" sz="1400" dirty="0">
                <a:solidFill>
                  <a:schemeClr val="accent6"/>
                </a:solidFill>
              </a:rPr>
              <a:t> MW;</a:t>
            </a:r>
          </a:p>
          <a:p>
            <a:r>
              <a:rPr lang="en-US" sz="1400" dirty="0">
                <a:solidFill>
                  <a:schemeClr val="accent6"/>
                </a:solidFill>
              </a:rPr>
              <a:t>Avg: </a:t>
            </a:r>
            <a:r>
              <a:rPr lang="en-US" sz="1400" dirty="0">
                <a:solidFill>
                  <a:schemeClr val="accent4"/>
                </a:solidFill>
              </a:rPr>
              <a:t>496</a:t>
            </a:r>
            <a:r>
              <a:rPr lang="en-US" sz="1400" dirty="0">
                <a:solidFill>
                  <a:schemeClr val="accent6"/>
                </a:solidFill>
              </a:rPr>
              <a:t> MW (</a:t>
            </a:r>
            <a:r>
              <a:rPr lang="en-US" sz="1400" dirty="0">
                <a:solidFill>
                  <a:schemeClr val="accent4"/>
                </a:solidFill>
              </a:rPr>
              <a:t>87</a:t>
            </a:r>
            <a:r>
              <a:rPr lang="en-US" sz="1400" dirty="0">
                <a:solidFill>
                  <a:schemeClr val="accent6"/>
                </a:solidFill>
              </a:rPr>
              <a:t> MW increase from prev. year)</a:t>
            </a:r>
          </a:p>
          <a:p>
            <a:r>
              <a:rPr lang="en-US" sz="1400" dirty="0">
                <a:solidFill>
                  <a:schemeClr val="accent6"/>
                </a:solidFill>
              </a:rPr>
              <a:t>2025 Reg-Up (Proposed): </a:t>
            </a:r>
          </a:p>
          <a:p>
            <a:r>
              <a:rPr lang="en-US" sz="1400" dirty="0">
                <a:solidFill>
                  <a:schemeClr val="accent6"/>
                </a:solidFill>
              </a:rPr>
              <a:t>Range: </a:t>
            </a:r>
            <a:r>
              <a:rPr lang="en-US" sz="1400" dirty="0">
                <a:solidFill>
                  <a:schemeClr val="accent4"/>
                </a:solidFill>
              </a:rPr>
              <a:t>261 – 832</a:t>
            </a:r>
            <a:r>
              <a:rPr lang="en-US" sz="1400" dirty="0">
                <a:solidFill>
                  <a:schemeClr val="accent6"/>
                </a:solidFill>
              </a:rPr>
              <a:t> MW;</a:t>
            </a:r>
          </a:p>
          <a:p>
            <a:r>
              <a:rPr lang="en-US" sz="1400" dirty="0">
                <a:solidFill>
                  <a:schemeClr val="accent6"/>
                </a:solidFill>
              </a:rPr>
              <a:t>Avg: </a:t>
            </a:r>
            <a:r>
              <a:rPr lang="en-US" sz="1400" dirty="0">
                <a:solidFill>
                  <a:schemeClr val="accent4"/>
                </a:solidFill>
              </a:rPr>
              <a:t>443</a:t>
            </a:r>
            <a:r>
              <a:rPr lang="en-US" sz="1400" dirty="0">
                <a:solidFill>
                  <a:schemeClr val="accent6"/>
                </a:solidFill>
              </a:rPr>
              <a:t> MW (</a:t>
            </a:r>
            <a:r>
              <a:rPr lang="en-US" sz="1400" dirty="0">
                <a:solidFill>
                  <a:schemeClr val="accent4"/>
                </a:solidFill>
              </a:rPr>
              <a:t>34</a:t>
            </a:r>
            <a:r>
              <a:rPr lang="en-US" sz="1400" dirty="0">
                <a:solidFill>
                  <a:schemeClr val="accent6"/>
                </a:solidFill>
              </a:rPr>
              <a:t> MW increase from prev. year)</a:t>
            </a:r>
          </a:p>
        </p:txBody>
      </p:sp>
      <p:sp>
        <p:nvSpPr>
          <p:cNvPr id="18" name="TextBox 17">
            <a:extLst>
              <a:ext uri="{FF2B5EF4-FFF2-40B4-BE49-F238E27FC236}">
                <a16:creationId xmlns:a16="http://schemas.microsoft.com/office/drawing/2014/main" id="{48274366-7E0E-EED7-1723-4ADEB5FE6B9F}"/>
              </a:ext>
            </a:extLst>
          </p:cNvPr>
          <p:cNvSpPr txBox="1"/>
          <p:nvPr/>
        </p:nvSpPr>
        <p:spPr>
          <a:xfrm>
            <a:off x="4694494" y="3709271"/>
            <a:ext cx="3944681" cy="1384995"/>
          </a:xfrm>
          <a:prstGeom prst="rect">
            <a:avLst/>
          </a:prstGeom>
          <a:noFill/>
        </p:spPr>
        <p:txBody>
          <a:bodyPr wrap="square" rtlCol="0">
            <a:spAutoFit/>
          </a:bodyPr>
          <a:lstStyle/>
          <a:p>
            <a:r>
              <a:rPr lang="en-US" sz="1400" dirty="0">
                <a:solidFill>
                  <a:schemeClr val="accent6"/>
                </a:solidFill>
              </a:rPr>
              <a:t>2025 Reg-Down: </a:t>
            </a:r>
          </a:p>
          <a:p>
            <a:r>
              <a:rPr lang="en-US" sz="1400" dirty="0">
                <a:solidFill>
                  <a:schemeClr val="accent6"/>
                </a:solidFill>
              </a:rPr>
              <a:t>Range: </a:t>
            </a:r>
            <a:r>
              <a:rPr lang="en-US" sz="1400" dirty="0">
                <a:solidFill>
                  <a:schemeClr val="accent4"/>
                </a:solidFill>
              </a:rPr>
              <a:t>241 – 1,208</a:t>
            </a:r>
            <a:r>
              <a:rPr lang="en-US" sz="1400" dirty="0">
                <a:solidFill>
                  <a:schemeClr val="accent6"/>
                </a:solidFill>
              </a:rPr>
              <a:t> MW;</a:t>
            </a:r>
          </a:p>
          <a:p>
            <a:r>
              <a:rPr lang="en-US" sz="1400" dirty="0">
                <a:solidFill>
                  <a:schemeClr val="accent6"/>
                </a:solidFill>
              </a:rPr>
              <a:t>Avg: </a:t>
            </a:r>
            <a:r>
              <a:rPr lang="en-US" sz="1400" dirty="0">
                <a:solidFill>
                  <a:schemeClr val="accent4"/>
                </a:solidFill>
              </a:rPr>
              <a:t>481</a:t>
            </a:r>
            <a:r>
              <a:rPr lang="en-US" sz="1400" dirty="0">
                <a:solidFill>
                  <a:schemeClr val="accent6"/>
                </a:solidFill>
              </a:rPr>
              <a:t> MW (</a:t>
            </a:r>
            <a:r>
              <a:rPr lang="en-US" sz="1400" dirty="0">
                <a:solidFill>
                  <a:schemeClr val="accent4"/>
                </a:solidFill>
              </a:rPr>
              <a:t>77</a:t>
            </a:r>
            <a:r>
              <a:rPr lang="en-US" sz="1400" dirty="0">
                <a:solidFill>
                  <a:schemeClr val="accent6"/>
                </a:solidFill>
              </a:rPr>
              <a:t> MW increase from prev. year)</a:t>
            </a:r>
          </a:p>
          <a:p>
            <a:r>
              <a:rPr lang="en-US" sz="1400" dirty="0">
                <a:solidFill>
                  <a:schemeClr val="accent6"/>
                </a:solidFill>
              </a:rPr>
              <a:t>2025 Reg-Down (Proposed): </a:t>
            </a:r>
          </a:p>
          <a:p>
            <a:r>
              <a:rPr lang="en-US" sz="1400" dirty="0">
                <a:solidFill>
                  <a:schemeClr val="accent6"/>
                </a:solidFill>
              </a:rPr>
              <a:t>Range: </a:t>
            </a:r>
            <a:r>
              <a:rPr lang="en-US" sz="1400" dirty="0">
                <a:solidFill>
                  <a:schemeClr val="accent4"/>
                </a:solidFill>
              </a:rPr>
              <a:t>253 – 689</a:t>
            </a:r>
            <a:r>
              <a:rPr lang="en-US" sz="1400" dirty="0">
                <a:solidFill>
                  <a:schemeClr val="accent6"/>
                </a:solidFill>
              </a:rPr>
              <a:t> MW;</a:t>
            </a:r>
          </a:p>
          <a:p>
            <a:r>
              <a:rPr lang="en-US" sz="1400" dirty="0">
                <a:solidFill>
                  <a:schemeClr val="accent6"/>
                </a:solidFill>
              </a:rPr>
              <a:t>Avg: </a:t>
            </a:r>
            <a:r>
              <a:rPr lang="en-US" sz="1400" dirty="0">
                <a:solidFill>
                  <a:schemeClr val="accent4"/>
                </a:solidFill>
              </a:rPr>
              <a:t>410</a:t>
            </a:r>
            <a:r>
              <a:rPr lang="en-US" sz="1400" dirty="0">
                <a:solidFill>
                  <a:schemeClr val="accent6"/>
                </a:solidFill>
              </a:rPr>
              <a:t> MW (</a:t>
            </a:r>
            <a:r>
              <a:rPr lang="en-US" sz="1400" dirty="0">
                <a:solidFill>
                  <a:schemeClr val="accent4"/>
                </a:solidFill>
              </a:rPr>
              <a:t>6</a:t>
            </a:r>
            <a:r>
              <a:rPr lang="en-US" sz="1400" dirty="0">
                <a:solidFill>
                  <a:schemeClr val="accent6"/>
                </a:solidFill>
              </a:rPr>
              <a:t> MW increase from prev. year)</a:t>
            </a:r>
          </a:p>
        </p:txBody>
      </p:sp>
    </p:spTree>
    <p:extLst>
      <p:ext uri="{BB962C8B-B14F-4D97-AF65-F5344CB8AC3E}">
        <p14:creationId xmlns:p14="http://schemas.microsoft.com/office/powerpoint/2010/main" val="396948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8044D3-D5DF-95D3-1D11-915EF0DF50E8}"/>
              </a:ext>
            </a:extLst>
          </p:cNvPr>
          <p:cNvPicPr preferRelativeResize="0">
            <a:picLocks/>
          </p:cNvPicPr>
          <p:nvPr/>
        </p:nvPicPr>
        <p:blipFill>
          <a:blip r:embed="rId2"/>
          <a:stretch>
            <a:fillRect/>
          </a:stretch>
        </p:blipFill>
        <p:spPr>
          <a:xfrm>
            <a:off x="419100" y="3510513"/>
            <a:ext cx="8229600" cy="2743200"/>
          </a:xfrm>
          <a:prstGeom prst="rect">
            <a:avLst/>
          </a:prstGeom>
        </p:spPr>
      </p:pic>
      <p:pic>
        <p:nvPicPr>
          <p:cNvPr id="5" name="Picture 4">
            <a:extLst>
              <a:ext uri="{FF2B5EF4-FFF2-40B4-BE49-F238E27FC236}">
                <a16:creationId xmlns:a16="http://schemas.microsoft.com/office/drawing/2014/main" id="{11B44BAE-3BA4-B7F7-E031-3FDB802124AE}"/>
              </a:ext>
            </a:extLst>
          </p:cNvPr>
          <p:cNvPicPr preferRelativeResize="0">
            <a:picLocks/>
          </p:cNvPicPr>
          <p:nvPr/>
        </p:nvPicPr>
        <p:blipFill>
          <a:blip r:embed="rId3"/>
          <a:stretch>
            <a:fillRect/>
          </a:stretch>
        </p:blipFill>
        <p:spPr>
          <a:xfrm>
            <a:off x="419100" y="767313"/>
            <a:ext cx="8229600" cy="2743200"/>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March</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064D6E8-984D-FC13-53E9-B410B57888F0}"/>
              </a:ext>
            </a:extLst>
          </p:cNvPr>
          <p:cNvSpPr txBox="1"/>
          <p:nvPr/>
        </p:nvSpPr>
        <p:spPr>
          <a:xfrm>
            <a:off x="1181320" y="943862"/>
            <a:ext cx="3944681" cy="1384995"/>
          </a:xfrm>
          <a:prstGeom prst="rect">
            <a:avLst/>
          </a:prstGeom>
          <a:noFill/>
        </p:spPr>
        <p:txBody>
          <a:bodyPr wrap="square" rtlCol="0">
            <a:spAutoFit/>
          </a:bodyPr>
          <a:lstStyle/>
          <a:p>
            <a:r>
              <a:rPr lang="en-US" sz="1400" dirty="0">
                <a:solidFill>
                  <a:schemeClr val="accent6"/>
                </a:solidFill>
              </a:rPr>
              <a:t>2025 Reg-Up: </a:t>
            </a:r>
          </a:p>
          <a:p>
            <a:r>
              <a:rPr lang="en-US" sz="1400" dirty="0">
                <a:solidFill>
                  <a:schemeClr val="accent6"/>
                </a:solidFill>
              </a:rPr>
              <a:t>Range: </a:t>
            </a:r>
            <a:r>
              <a:rPr lang="en-US" sz="1400" dirty="0">
                <a:solidFill>
                  <a:schemeClr val="accent4"/>
                </a:solidFill>
              </a:rPr>
              <a:t>179 – 1,032</a:t>
            </a:r>
            <a:r>
              <a:rPr lang="en-US" sz="1400" dirty="0">
                <a:solidFill>
                  <a:schemeClr val="accent6"/>
                </a:solidFill>
              </a:rPr>
              <a:t> MW;</a:t>
            </a:r>
          </a:p>
          <a:p>
            <a:r>
              <a:rPr lang="en-US" sz="1400" dirty="0">
                <a:solidFill>
                  <a:schemeClr val="accent6"/>
                </a:solidFill>
              </a:rPr>
              <a:t>Avg: </a:t>
            </a:r>
            <a:r>
              <a:rPr lang="en-US" sz="1400" dirty="0">
                <a:solidFill>
                  <a:schemeClr val="accent4"/>
                </a:solidFill>
              </a:rPr>
              <a:t>493</a:t>
            </a:r>
            <a:r>
              <a:rPr lang="en-US" sz="1400" dirty="0">
                <a:solidFill>
                  <a:schemeClr val="accent6"/>
                </a:solidFill>
              </a:rPr>
              <a:t> MW (</a:t>
            </a:r>
            <a:r>
              <a:rPr lang="en-US" sz="1400" dirty="0">
                <a:solidFill>
                  <a:schemeClr val="accent4"/>
                </a:solidFill>
              </a:rPr>
              <a:t>61</a:t>
            </a:r>
            <a:r>
              <a:rPr lang="en-US" sz="1400" dirty="0">
                <a:solidFill>
                  <a:schemeClr val="accent6"/>
                </a:solidFill>
              </a:rPr>
              <a:t> MW increase from prev. year)</a:t>
            </a:r>
          </a:p>
          <a:p>
            <a:r>
              <a:rPr lang="en-US" sz="1400" dirty="0">
                <a:solidFill>
                  <a:schemeClr val="accent6"/>
                </a:solidFill>
              </a:rPr>
              <a:t>2025 Reg-Up (Proposed): </a:t>
            </a:r>
          </a:p>
          <a:p>
            <a:r>
              <a:rPr lang="en-US" sz="1400" dirty="0">
                <a:solidFill>
                  <a:schemeClr val="accent6"/>
                </a:solidFill>
              </a:rPr>
              <a:t>Range: </a:t>
            </a:r>
            <a:r>
              <a:rPr lang="en-US" sz="1400" dirty="0">
                <a:solidFill>
                  <a:schemeClr val="accent4"/>
                </a:solidFill>
              </a:rPr>
              <a:t>271 – 742</a:t>
            </a:r>
            <a:r>
              <a:rPr lang="en-US" sz="1400" dirty="0">
                <a:solidFill>
                  <a:schemeClr val="accent6"/>
                </a:solidFill>
              </a:rPr>
              <a:t> MW;</a:t>
            </a:r>
          </a:p>
          <a:p>
            <a:r>
              <a:rPr lang="en-US" sz="1400" dirty="0">
                <a:solidFill>
                  <a:schemeClr val="accent6"/>
                </a:solidFill>
              </a:rPr>
              <a:t>Avg: </a:t>
            </a:r>
            <a:r>
              <a:rPr lang="en-US" sz="1400" dirty="0">
                <a:solidFill>
                  <a:schemeClr val="accent4"/>
                </a:solidFill>
              </a:rPr>
              <a:t>461</a:t>
            </a:r>
            <a:r>
              <a:rPr lang="en-US" sz="1400" dirty="0">
                <a:solidFill>
                  <a:schemeClr val="accent6"/>
                </a:solidFill>
              </a:rPr>
              <a:t> MW (</a:t>
            </a:r>
            <a:r>
              <a:rPr lang="en-US" sz="1400" dirty="0">
                <a:solidFill>
                  <a:schemeClr val="accent4"/>
                </a:solidFill>
              </a:rPr>
              <a:t>29</a:t>
            </a:r>
            <a:r>
              <a:rPr lang="en-US" sz="1400" dirty="0">
                <a:solidFill>
                  <a:schemeClr val="accent6"/>
                </a:solidFill>
              </a:rPr>
              <a:t> MW increase from prev. year)</a:t>
            </a:r>
          </a:p>
        </p:txBody>
      </p:sp>
      <p:sp>
        <p:nvSpPr>
          <p:cNvPr id="8" name="TextBox 7">
            <a:extLst>
              <a:ext uri="{FF2B5EF4-FFF2-40B4-BE49-F238E27FC236}">
                <a16:creationId xmlns:a16="http://schemas.microsoft.com/office/drawing/2014/main" id="{4391D3EB-09B1-9167-D409-993CF2B241D0}"/>
              </a:ext>
            </a:extLst>
          </p:cNvPr>
          <p:cNvSpPr txBox="1"/>
          <p:nvPr/>
        </p:nvSpPr>
        <p:spPr>
          <a:xfrm>
            <a:off x="4694494" y="3709271"/>
            <a:ext cx="3944681" cy="1384995"/>
          </a:xfrm>
          <a:prstGeom prst="rect">
            <a:avLst/>
          </a:prstGeom>
          <a:noFill/>
        </p:spPr>
        <p:txBody>
          <a:bodyPr wrap="square" rtlCol="0">
            <a:spAutoFit/>
          </a:bodyPr>
          <a:lstStyle/>
          <a:p>
            <a:r>
              <a:rPr lang="en-US" sz="1400" dirty="0">
                <a:solidFill>
                  <a:schemeClr val="accent6"/>
                </a:solidFill>
              </a:rPr>
              <a:t>2025 Reg-Down: </a:t>
            </a:r>
          </a:p>
          <a:p>
            <a:r>
              <a:rPr lang="en-US" sz="1400" dirty="0">
                <a:solidFill>
                  <a:schemeClr val="accent6"/>
                </a:solidFill>
              </a:rPr>
              <a:t>Range: </a:t>
            </a:r>
            <a:r>
              <a:rPr lang="en-US" sz="1400" dirty="0">
                <a:solidFill>
                  <a:schemeClr val="accent4"/>
                </a:solidFill>
              </a:rPr>
              <a:t>231 – 1,093</a:t>
            </a:r>
            <a:r>
              <a:rPr lang="en-US" sz="1400" dirty="0">
                <a:solidFill>
                  <a:schemeClr val="accent6"/>
                </a:solidFill>
              </a:rPr>
              <a:t> MW;</a:t>
            </a:r>
          </a:p>
          <a:p>
            <a:r>
              <a:rPr lang="en-US" sz="1400" dirty="0">
                <a:solidFill>
                  <a:schemeClr val="accent6"/>
                </a:solidFill>
              </a:rPr>
              <a:t>Avg: </a:t>
            </a:r>
            <a:r>
              <a:rPr lang="en-US" sz="1400" dirty="0">
                <a:solidFill>
                  <a:schemeClr val="accent4"/>
                </a:solidFill>
              </a:rPr>
              <a:t>490</a:t>
            </a:r>
            <a:r>
              <a:rPr lang="en-US" sz="1400" dirty="0">
                <a:solidFill>
                  <a:schemeClr val="accent6"/>
                </a:solidFill>
              </a:rPr>
              <a:t> MW (</a:t>
            </a:r>
            <a:r>
              <a:rPr lang="en-US" sz="1400" dirty="0">
                <a:solidFill>
                  <a:schemeClr val="accent4"/>
                </a:solidFill>
              </a:rPr>
              <a:t>60</a:t>
            </a:r>
            <a:r>
              <a:rPr lang="en-US" sz="1400" dirty="0">
                <a:solidFill>
                  <a:schemeClr val="accent6"/>
                </a:solidFill>
              </a:rPr>
              <a:t> MW increase from prev. year)</a:t>
            </a:r>
          </a:p>
          <a:p>
            <a:r>
              <a:rPr lang="en-US" sz="1400" dirty="0">
                <a:solidFill>
                  <a:schemeClr val="accent6"/>
                </a:solidFill>
              </a:rPr>
              <a:t>2025 Reg-Down (Proposed): </a:t>
            </a:r>
          </a:p>
          <a:p>
            <a:r>
              <a:rPr lang="en-US" sz="1400" dirty="0">
                <a:solidFill>
                  <a:schemeClr val="accent6"/>
                </a:solidFill>
              </a:rPr>
              <a:t>Range: </a:t>
            </a:r>
            <a:r>
              <a:rPr lang="en-US" sz="1400" dirty="0">
                <a:solidFill>
                  <a:schemeClr val="accent4"/>
                </a:solidFill>
              </a:rPr>
              <a:t>273 – 674</a:t>
            </a:r>
            <a:r>
              <a:rPr lang="en-US" sz="1400" dirty="0">
                <a:solidFill>
                  <a:schemeClr val="accent6"/>
                </a:solidFill>
              </a:rPr>
              <a:t> MW;</a:t>
            </a:r>
          </a:p>
          <a:p>
            <a:r>
              <a:rPr lang="en-US" sz="1400" dirty="0">
                <a:solidFill>
                  <a:schemeClr val="accent6"/>
                </a:solidFill>
              </a:rPr>
              <a:t>Avg: </a:t>
            </a:r>
            <a:r>
              <a:rPr lang="en-US" sz="1400" dirty="0">
                <a:solidFill>
                  <a:schemeClr val="accent4"/>
                </a:solidFill>
              </a:rPr>
              <a:t>431</a:t>
            </a:r>
            <a:r>
              <a:rPr lang="en-US" sz="1400" dirty="0">
                <a:solidFill>
                  <a:schemeClr val="accent6"/>
                </a:solidFill>
              </a:rPr>
              <a:t> MW (</a:t>
            </a:r>
            <a:r>
              <a:rPr lang="en-US" sz="1400" dirty="0">
                <a:solidFill>
                  <a:schemeClr val="accent4"/>
                </a:solidFill>
              </a:rPr>
              <a:t>1</a:t>
            </a:r>
            <a:r>
              <a:rPr lang="en-US" sz="1400" dirty="0">
                <a:solidFill>
                  <a:schemeClr val="accent6"/>
                </a:solidFill>
              </a:rPr>
              <a:t> MW increase from prev. year)</a:t>
            </a:r>
          </a:p>
        </p:txBody>
      </p:sp>
    </p:spTree>
    <p:extLst>
      <p:ext uri="{BB962C8B-B14F-4D97-AF65-F5344CB8AC3E}">
        <p14:creationId xmlns:p14="http://schemas.microsoft.com/office/powerpoint/2010/main" val="109799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CB9A46-5B76-204B-77EE-3CF30E61ABD3}"/>
              </a:ext>
            </a:extLst>
          </p:cNvPr>
          <p:cNvPicPr preferRelativeResize="0">
            <a:picLocks/>
          </p:cNvPicPr>
          <p:nvPr/>
        </p:nvPicPr>
        <p:blipFill>
          <a:blip r:embed="rId2"/>
          <a:stretch>
            <a:fillRect/>
          </a:stretch>
        </p:blipFill>
        <p:spPr>
          <a:xfrm>
            <a:off x="409575" y="3541833"/>
            <a:ext cx="8229600" cy="2743200"/>
          </a:xfrm>
          <a:prstGeom prst="rect">
            <a:avLst/>
          </a:prstGeom>
        </p:spPr>
      </p:pic>
      <p:pic>
        <p:nvPicPr>
          <p:cNvPr id="5" name="Picture 4">
            <a:extLst>
              <a:ext uri="{FF2B5EF4-FFF2-40B4-BE49-F238E27FC236}">
                <a16:creationId xmlns:a16="http://schemas.microsoft.com/office/drawing/2014/main" id="{927DB3AB-7276-36CE-8C82-9B209639F6E6}"/>
              </a:ext>
            </a:extLst>
          </p:cNvPr>
          <p:cNvPicPr preferRelativeResize="0">
            <a:picLocks/>
          </p:cNvPicPr>
          <p:nvPr/>
        </p:nvPicPr>
        <p:blipFill>
          <a:blip r:embed="rId3"/>
          <a:stretch>
            <a:fillRect/>
          </a:stretch>
        </p:blipFill>
        <p:spPr>
          <a:xfrm>
            <a:off x="419100" y="836733"/>
            <a:ext cx="8229600" cy="2743200"/>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June</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35E976A-E130-9D6C-06BC-6D57B76B5A27}"/>
              </a:ext>
            </a:extLst>
          </p:cNvPr>
          <p:cNvSpPr txBox="1"/>
          <p:nvPr/>
        </p:nvSpPr>
        <p:spPr>
          <a:xfrm>
            <a:off x="1181320" y="1001012"/>
            <a:ext cx="3944681" cy="1384995"/>
          </a:xfrm>
          <a:prstGeom prst="rect">
            <a:avLst/>
          </a:prstGeom>
          <a:noFill/>
        </p:spPr>
        <p:txBody>
          <a:bodyPr wrap="square" rtlCol="0">
            <a:spAutoFit/>
          </a:bodyPr>
          <a:lstStyle/>
          <a:p>
            <a:r>
              <a:rPr lang="en-US" sz="1400" dirty="0">
                <a:solidFill>
                  <a:schemeClr val="accent6"/>
                </a:solidFill>
              </a:rPr>
              <a:t>2025 Reg-Up: </a:t>
            </a:r>
          </a:p>
          <a:p>
            <a:r>
              <a:rPr lang="en-US" sz="1400" dirty="0">
                <a:solidFill>
                  <a:schemeClr val="accent6"/>
                </a:solidFill>
              </a:rPr>
              <a:t>Range: </a:t>
            </a:r>
            <a:r>
              <a:rPr lang="en-US" sz="1400" dirty="0">
                <a:solidFill>
                  <a:schemeClr val="accent4"/>
                </a:solidFill>
              </a:rPr>
              <a:t>113 – 865</a:t>
            </a:r>
            <a:r>
              <a:rPr lang="en-US" sz="1400" dirty="0">
                <a:solidFill>
                  <a:schemeClr val="accent6"/>
                </a:solidFill>
              </a:rPr>
              <a:t> MW;</a:t>
            </a:r>
          </a:p>
          <a:p>
            <a:r>
              <a:rPr lang="en-US" sz="1400" dirty="0">
                <a:solidFill>
                  <a:schemeClr val="accent6"/>
                </a:solidFill>
              </a:rPr>
              <a:t>Avg: </a:t>
            </a:r>
            <a:r>
              <a:rPr lang="en-US" sz="1400" dirty="0">
                <a:solidFill>
                  <a:schemeClr val="accent4"/>
                </a:solidFill>
              </a:rPr>
              <a:t>497</a:t>
            </a:r>
            <a:r>
              <a:rPr lang="en-US" sz="1400" dirty="0">
                <a:solidFill>
                  <a:schemeClr val="accent6"/>
                </a:solidFill>
              </a:rPr>
              <a:t> MW (</a:t>
            </a:r>
            <a:r>
              <a:rPr lang="en-US" sz="1400" dirty="0">
                <a:solidFill>
                  <a:schemeClr val="accent4"/>
                </a:solidFill>
              </a:rPr>
              <a:t>79</a:t>
            </a:r>
            <a:r>
              <a:rPr lang="en-US" sz="1400" dirty="0">
                <a:solidFill>
                  <a:schemeClr val="accent6"/>
                </a:solidFill>
              </a:rPr>
              <a:t> MW increase from prev. year)</a:t>
            </a:r>
          </a:p>
          <a:p>
            <a:r>
              <a:rPr lang="en-US" sz="1400" dirty="0">
                <a:solidFill>
                  <a:schemeClr val="accent6"/>
                </a:solidFill>
              </a:rPr>
              <a:t>2025 Reg-Up (Proposed): </a:t>
            </a:r>
          </a:p>
          <a:p>
            <a:r>
              <a:rPr lang="en-US" sz="1400" dirty="0">
                <a:solidFill>
                  <a:schemeClr val="accent6"/>
                </a:solidFill>
              </a:rPr>
              <a:t>Range: </a:t>
            </a:r>
            <a:r>
              <a:rPr lang="en-US" sz="1400" dirty="0">
                <a:solidFill>
                  <a:schemeClr val="accent4"/>
                </a:solidFill>
              </a:rPr>
              <a:t>273 – 663</a:t>
            </a:r>
            <a:r>
              <a:rPr lang="en-US" sz="1400" dirty="0">
                <a:solidFill>
                  <a:schemeClr val="accent6"/>
                </a:solidFill>
              </a:rPr>
              <a:t> MW;</a:t>
            </a:r>
          </a:p>
          <a:p>
            <a:r>
              <a:rPr lang="en-US" sz="1400" dirty="0">
                <a:solidFill>
                  <a:schemeClr val="accent6"/>
                </a:solidFill>
              </a:rPr>
              <a:t>Avg: </a:t>
            </a:r>
            <a:r>
              <a:rPr lang="en-US" sz="1400" dirty="0">
                <a:solidFill>
                  <a:schemeClr val="accent4"/>
                </a:solidFill>
              </a:rPr>
              <a:t>451</a:t>
            </a:r>
            <a:r>
              <a:rPr lang="en-US" sz="1400" dirty="0">
                <a:solidFill>
                  <a:schemeClr val="accent6"/>
                </a:solidFill>
              </a:rPr>
              <a:t> MW (</a:t>
            </a:r>
            <a:r>
              <a:rPr lang="en-US" sz="1400" dirty="0">
                <a:solidFill>
                  <a:schemeClr val="accent4"/>
                </a:solidFill>
              </a:rPr>
              <a:t>33</a:t>
            </a:r>
            <a:r>
              <a:rPr lang="en-US" sz="1400" dirty="0">
                <a:solidFill>
                  <a:schemeClr val="accent6"/>
                </a:solidFill>
              </a:rPr>
              <a:t> MW increase from prev. year)</a:t>
            </a:r>
          </a:p>
        </p:txBody>
      </p:sp>
      <p:sp>
        <p:nvSpPr>
          <p:cNvPr id="9" name="TextBox 8">
            <a:extLst>
              <a:ext uri="{FF2B5EF4-FFF2-40B4-BE49-F238E27FC236}">
                <a16:creationId xmlns:a16="http://schemas.microsoft.com/office/drawing/2014/main" id="{930EB903-A467-9717-7318-944F0CA5F169}"/>
              </a:ext>
            </a:extLst>
          </p:cNvPr>
          <p:cNvSpPr txBox="1"/>
          <p:nvPr/>
        </p:nvSpPr>
        <p:spPr>
          <a:xfrm>
            <a:off x="1181320" y="3706112"/>
            <a:ext cx="3944681" cy="1384995"/>
          </a:xfrm>
          <a:prstGeom prst="rect">
            <a:avLst/>
          </a:prstGeom>
          <a:noFill/>
        </p:spPr>
        <p:txBody>
          <a:bodyPr wrap="square" rtlCol="0">
            <a:spAutoFit/>
          </a:bodyPr>
          <a:lstStyle/>
          <a:p>
            <a:r>
              <a:rPr lang="en-US" sz="1400" dirty="0">
                <a:solidFill>
                  <a:schemeClr val="accent6"/>
                </a:solidFill>
              </a:rPr>
              <a:t>2025 Reg-Down: </a:t>
            </a:r>
          </a:p>
          <a:p>
            <a:r>
              <a:rPr lang="en-US" sz="1400" dirty="0">
                <a:solidFill>
                  <a:schemeClr val="accent6"/>
                </a:solidFill>
              </a:rPr>
              <a:t>Range: </a:t>
            </a:r>
            <a:r>
              <a:rPr lang="en-US" sz="1400" dirty="0">
                <a:solidFill>
                  <a:schemeClr val="accent4"/>
                </a:solidFill>
              </a:rPr>
              <a:t>113 – 699</a:t>
            </a:r>
            <a:r>
              <a:rPr lang="en-US" sz="1400" dirty="0">
                <a:solidFill>
                  <a:schemeClr val="accent6"/>
                </a:solidFill>
              </a:rPr>
              <a:t> MW;</a:t>
            </a:r>
          </a:p>
          <a:p>
            <a:r>
              <a:rPr lang="en-US" sz="1400" dirty="0">
                <a:solidFill>
                  <a:schemeClr val="accent6"/>
                </a:solidFill>
              </a:rPr>
              <a:t>Avg: </a:t>
            </a:r>
            <a:r>
              <a:rPr lang="en-US" sz="1400" dirty="0">
                <a:solidFill>
                  <a:schemeClr val="accent4"/>
                </a:solidFill>
              </a:rPr>
              <a:t>420</a:t>
            </a:r>
            <a:r>
              <a:rPr lang="en-US" sz="1400" dirty="0">
                <a:solidFill>
                  <a:schemeClr val="accent6"/>
                </a:solidFill>
              </a:rPr>
              <a:t> MW (</a:t>
            </a:r>
            <a:r>
              <a:rPr lang="en-US" sz="1400" dirty="0">
                <a:solidFill>
                  <a:schemeClr val="accent4"/>
                </a:solidFill>
              </a:rPr>
              <a:t>32</a:t>
            </a:r>
            <a:r>
              <a:rPr lang="en-US" sz="1400" dirty="0">
                <a:solidFill>
                  <a:schemeClr val="accent6"/>
                </a:solidFill>
              </a:rPr>
              <a:t> MW increase from prev. year)</a:t>
            </a:r>
          </a:p>
          <a:p>
            <a:r>
              <a:rPr lang="en-US" sz="1400" dirty="0">
                <a:solidFill>
                  <a:schemeClr val="accent6"/>
                </a:solidFill>
              </a:rPr>
              <a:t>2025 Reg-Down (Proposed): </a:t>
            </a:r>
          </a:p>
          <a:p>
            <a:r>
              <a:rPr lang="en-US" sz="1400" dirty="0">
                <a:solidFill>
                  <a:schemeClr val="accent6"/>
                </a:solidFill>
              </a:rPr>
              <a:t>Range: </a:t>
            </a:r>
            <a:r>
              <a:rPr lang="en-US" sz="1400" dirty="0">
                <a:solidFill>
                  <a:schemeClr val="accent4"/>
                </a:solidFill>
              </a:rPr>
              <a:t>223 – 612</a:t>
            </a:r>
            <a:r>
              <a:rPr lang="en-US" sz="1400" dirty="0">
                <a:solidFill>
                  <a:schemeClr val="accent6"/>
                </a:solidFill>
              </a:rPr>
              <a:t> MW;</a:t>
            </a:r>
          </a:p>
          <a:p>
            <a:r>
              <a:rPr lang="en-US" sz="1400" dirty="0">
                <a:solidFill>
                  <a:schemeClr val="accent6"/>
                </a:solidFill>
              </a:rPr>
              <a:t>Avg: </a:t>
            </a:r>
            <a:r>
              <a:rPr lang="en-US" sz="1400" dirty="0">
                <a:solidFill>
                  <a:schemeClr val="accent4"/>
                </a:solidFill>
              </a:rPr>
              <a:t>419</a:t>
            </a:r>
            <a:r>
              <a:rPr lang="en-US" sz="1400" dirty="0">
                <a:solidFill>
                  <a:schemeClr val="accent6"/>
                </a:solidFill>
              </a:rPr>
              <a:t> MW (</a:t>
            </a:r>
            <a:r>
              <a:rPr lang="en-US" sz="1400" dirty="0">
                <a:solidFill>
                  <a:schemeClr val="accent4"/>
                </a:solidFill>
              </a:rPr>
              <a:t>31</a:t>
            </a:r>
            <a:r>
              <a:rPr lang="en-US" sz="1400" dirty="0">
                <a:solidFill>
                  <a:schemeClr val="accent6"/>
                </a:solidFill>
              </a:rPr>
              <a:t> MW increase from prev. year)</a:t>
            </a:r>
          </a:p>
        </p:txBody>
      </p:sp>
    </p:spTree>
    <p:extLst>
      <p:ext uri="{BB962C8B-B14F-4D97-AF65-F5344CB8AC3E}">
        <p14:creationId xmlns:p14="http://schemas.microsoft.com/office/powerpoint/2010/main" val="331533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5" name="Content Placeholder 4"/>
          <p:cNvSpPr>
            <a:spLocks noGrp="1"/>
          </p:cNvSpPr>
          <p:nvPr>
            <p:ph idx="16"/>
          </p:nvPr>
        </p:nvSpPr>
        <p:spPr>
          <a:xfrm>
            <a:off x="1428750" y="2791587"/>
            <a:ext cx="6286500" cy="1198626"/>
          </a:xfrm>
        </p:spPr>
        <p:txBody>
          <a:bodyPr/>
          <a:lstStyle/>
          <a:p>
            <a:r>
              <a:rPr lang="en-US" dirty="0"/>
              <a:t>Responsive Reserve Service</a:t>
            </a:r>
          </a:p>
        </p:txBody>
      </p:sp>
    </p:spTree>
    <p:extLst>
      <p:ext uri="{BB962C8B-B14F-4D97-AF65-F5344CB8AC3E}">
        <p14:creationId xmlns:p14="http://schemas.microsoft.com/office/powerpoint/2010/main" val="210008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Responsive Reserve Service (RRS) Methodology</a:t>
            </a:r>
          </a:p>
        </p:txBody>
      </p:sp>
      <p:sp>
        <p:nvSpPr>
          <p:cNvPr id="2" name="Content Placeholder 1"/>
          <p:cNvSpPr>
            <a:spLocks noGrp="1"/>
          </p:cNvSpPr>
          <p:nvPr>
            <p:ph idx="1"/>
          </p:nvPr>
        </p:nvSpPr>
        <p:spPr/>
        <p:txBody>
          <a:bodyPr/>
          <a:lstStyle/>
          <a:p>
            <a:r>
              <a:rPr lang="en-US" sz="1600" dirty="0"/>
              <a:t>NERC’s preliminary BAL-003 Interconnection Frequency Response Obligation (IFRO) assessment for ERCOT for the 2025 Operating Year (OY) has not yet been published. Therefore, this analysis used the minimum RRS-PFR limit of 1,185 MW for 2024.</a:t>
            </a:r>
          </a:p>
          <a:p>
            <a:endParaRPr lang="en-US" sz="1600" dirty="0"/>
          </a:p>
          <a:p>
            <a:pPr algn="just"/>
            <a:r>
              <a:rPr lang="en-US" sz="1600" dirty="0"/>
              <a:t>The preliminary RRS quantities for January 2025 through June 2025 in subsequent slides have been computed using </a:t>
            </a:r>
            <a:r>
              <a:rPr lang="en-US" sz="1600" u="sng" dirty="0"/>
              <a:t>2023 and 2024 system inertia conditions</a:t>
            </a:r>
            <a:r>
              <a:rPr lang="en-US" sz="1600" dirty="0"/>
              <a:t> and </a:t>
            </a:r>
            <a:r>
              <a:rPr lang="en-US" sz="1600" u="sng" dirty="0"/>
              <a:t>2024 RRS table</a:t>
            </a:r>
            <a:r>
              <a:rPr lang="en-US" sz="1600" dirty="0"/>
              <a:t>.</a:t>
            </a:r>
          </a:p>
          <a:p>
            <a:pPr lvl="1"/>
            <a:r>
              <a:rPr lang="en-US" sz="1600" dirty="0"/>
              <a:t>The RRS table tracks RRS requirements for different inertia conditions. This table uses a minimum RRS-PFR limit of 1,185 MW for 2024, and the table will be updated for 2025. </a:t>
            </a:r>
          </a:p>
          <a:p>
            <a:pPr algn="just"/>
            <a:endParaRPr lang="en-US" dirty="0"/>
          </a:p>
          <a:p>
            <a:pPr lvl="1"/>
            <a:endParaRPr lang="en-US" dirty="0"/>
          </a:p>
          <a:p>
            <a:endParaRPr lang="en-US" dirty="0"/>
          </a:p>
          <a:p>
            <a:endParaRPr lang="en-US" dirty="0"/>
          </a:p>
          <a:p>
            <a:pPr lvl="1"/>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marL="0" indent="0" algn="just">
              <a:buNone/>
            </a:pPr>
            <a:r>
              <a:rPr lang="en-US" sz="2400" dirty="0"/>
              <a:t> </a:t>
            </a:r>
          </a:p>
          <a:p>
            <a:pPr algn="just"/>
            <a:endParaRPr lang="en-US" sz="2400" dirty="0"/>
          </a:p>
          <a:p>
            <a:pPr marL="0" indent="0" algn="just">
              <a:buNone/>
            </a:pPr>
            <a:endParaRPr lang="en-US" sz="2400" dirty="0"/>
          </a:p>
          <a:p>
            <a:pPr marL="0" indent="0" algn="just">
              <a:buNone/>
            </a:pPr>
            <a:endParaRPr lang="en-US" dirty="0"/>
          </a:p>
        </p:txBody>
      </p:sp>
    </p:spTree>
    <p:extLst>
      <p:ext uri="{BB962C8B-B14F-4D97-AF65-F5344CB8AC3E}">
        <p14:creationId xmlns:p14="http://schemas.microsoft.com/office/powerpoint/2010/main" val="397899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sz="2800" dirty="0"/>
              <a:t>2025 RRS Table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127E9C3A-F147-E1AB-6E22-9195445BF1E4}"/>
              </a:ext>
            </a:extLst>
          </p:cNvPr>
          <p:cNvGraphicFramePr>
            <a:graphicFrameLocks noGrp="1"/>
          </p:cNvGraphicFramePr>
          <p:nvPr>
            <p:extLst>
              <p:ext uri="{D42A27DB-BD31-4B8C-83A1-F6EECF244321}">
                <p14:modId xmlns:p14="http://schemas.microsoft.com/office/powerpoint/2010/main" val="673547366"/>
              </p:ext>
            </p:extLst>
          </p:nvPr>
        </p:nvGraphicFramePr>
        <p:xfrm>
          <a:off x="278892" y="855406"/>
          <a:ext cx="7936877" cy="2186078"/>
        </p:xfrm>
        <a:graphic>
          <a:graphicData uri="http://schemas.openxmlformats.org/drawingml/2006/table">
            <a:tbl>
              <a:tblPr/>
              <a:tblGrid>
                <a:gridCol w="610529">
                  <a:extLst>
                    <a:ext uri="{9D8B030D-6E8A-4147-A177-3AD203B41FA5}">
                      <a16:colId xmlns:a16="http://schemas.microsoft.com/office/drawing/2014/main" val="20000"/>
                    </a:ext>
                  </a:extLst>
                </a:gridCol>
                <a:gridCol w="610529">
                  <a:extLst>
                    <a:ext uri="{9D8B030D-6E8A-4147-A177-3AD203B41FA5}">
                      <a16:colId xmlns:a16="http://schemas.microsoft.com/office/drawing/2014/main" val="20001"/>
                    </a:ext>
                  </a:extLst>
                </a:gridCol>
                <a:gridCol w="610529">
                  <a:extLst>
                    <a:ext uri="{9D8B030D-6E8A-4147-A177-3AD203B41FA5}">
                      <a16:colId xmlns:a16="http://schemas.microsoft.com/office/drawing/2014/main" val="20002"/>
                    </a:ext>
                  </a:extLst>
                </a:gridCol>
                <a:gridCol w="610529">
                  <a:extLst>
                    <a:ext uri="{9D8B030D-6E8A-4147-A177-3AD203B41FA5}">
                      <a16:colId xmlns:a16="http://schemas.microsoft.com/office/drawing/2014/main" val="20003"/>
                    </a:ext>
                  </a:extLst>
                </a:gridCol>
                <a:gridCol w="610529">
                  <a:extLst>
                    <a:ext uri="{9D8B030D-6E8A-4147-A177-3AD203B41FA5}">
                      <a16:colId xmlns:a16="http://schemas.microsoft.com/office/drawing/2014/main" val="20004"/>
                    </a:ext>
                  </a:extLst>
                </a:gridCol>
                <a:gridCol w="610529">
                  <a:extLst>
                    <a:ext uri="{9D8B030D-6E8A-4147-A177-3AD203B41FA5}">
                      <a16:colId xmlns:a16="http://schemas.microsoft.com/office/drawing/2014/main" val="20005"/>
                    </a:ext>
                  </a:extLst>
                </a:gridCol>
                <a:gridCol w="610529">
                  <a:extLst>
                    <a:ext uri="{9D8B030D-6E8A-4147-A177-3AD203B41FA5}">
                      <a16:colId xmlns:a16="http://schemas.microsoft.com/office/drawing/2014/main" val="20006"/>
                    </a:ext>
                  </a:extLst>
                </a:gridCol>
                <a:gridCol w="610529">
                  <a:extLst>
                    <a:ext uri="{9D8B030D-6E8A-4147-A177-3AD203B41FA5}">
                      <a16:colId xmlns:a16="http://schemas.microsoft.com/office/drawing/2014/main" val="20007"/>
                    </a:ext>
                  </a:extLst>
                </a:gridCol>
                <a:gridCol w="610529">
                  <a:extLst>
                    <a:ext uri="{9D8B030D-6E8A-4147-A177-3AD203B41FA5}">
                      <a16:colId xmlns:a16="http://schemas.microsoft.com/office/drawing/2014/main" val="20008"/>
                    </a:ext>
                  </a:extLst>
                </a:gridCol>
                <a:gridCol w="610529">
                  <a:extLst>
                    <a:ext uri="{9D8B030D-6E8A-4147-A177-3AD203B41FA5}">
                      <a16:colId xmlns:a16="http://schemas.microsoft.com/office/drawing/2014/main" val="20009"/>
                    </a:ext>
                  </a:extLst>
                </a:gridCol>
                <a:gridCol w="610529">
                  <a:extLst>
                    <a:ext uri="{9D8B030D-6E8A-4147-A177-3AD203B41FA5}">
                      <a16:colId xmlns:a16="http://schemas.microsoft.com/office/drawing/2014/main" val="20010"/>
                    </a:ext>
                  </a:extLst>
                </a:gridCol>
                <a:gridCol w="610529">
                  <a:extLst>
                    <a:ext uri="{9D8B030D-6E8A-4147-A177-3AD203B41FA5}">
                      <a16:colId xmlns:a16="http://schemas.microsoft.com/office/drawing/2014/main" val="20011"/>
                    </a:ext>
                  </a:extLst>
                </a:gridCol>
                <a:gridCol w="61052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1" u="none" strike="noStrike" dirty="0">
                          <a:solidFill>
                            <a:srgbClr val="000000"/>
                          </a:solidFill>
                          <a:effectLst/>
                          <a:latin typeface="+mn-lt"/>
                        </a:rPr>
                        <a:t>3,293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3,234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3,178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3,128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3,086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2,998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2,916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2,880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2,808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2,716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2,654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1B7AE894-EA2A-B2A5-82C4-1209BB1A7C8A}"/>
              </a:ext>
            </a:extLst>
          </p:cNvPr>
          <p:cNvGraphicFramePr>
            <a:graphicFrameLocks noGrp="1"/>
          </p:cNvGraphicFramePr>
          <p:nvPr>
            <p:extLst>
              <p:ext uri="{D42A27DB-BD31-4B8C-83A1-F6EECF244321}">
                <p14:modId xmlns:p14="http://schemas.microsoft.com/office/powerpoint/2010/main" val="1450408544"/>
              </p:ext>
            </p:extLst>
          </p:nvPr>
        </p:nvGraphicFramePr>
        <p:xfrm>
          <a:off x="278892" y="3218255"/>
          <a:ext cx="8577072" cy="2105305"/>
        </p:xfrm>
        <a:graphic>
          <a:graphicData uri="http://schemas.openxmlformats.org/drawingml/2006/table">
            <a:tbl>
              <a:tblPr/>
              <a:tblGrid>
                <a:gridCol w="612648">
                  <a:extLst>
                    <a:ext uri="{9D8B030D-6E8A-4147-A177-3AD203B41FA5}">
                      <a16:colId xmlns:a16="http://schemas.microsoft.com/office/drawing/2014/main" val="20000"/>
                    </a:ext>
                  </a:extLst>
                </a:gridCol>
                <a:gridCol w="612648">
                  <a:extLst>
                    <a:ext uri="{9D8B030D-6E8A-4147-A177-3AD203B41FA5}">
                      <a16:colId xmlns:a16="http://schemas.microsoft.com/office/drawing/2014/main" val="20001"/>
                    </a:ext>
                  </a:extLst>
                </a:gridCol>
                <a:gridCol w="612648">
                  <a:extLst>
                    <a:ext uri="{9D8B030D-6E8A-4147-A177-3AD203B41FA5}">
                      <a16:colId xmlns:a16="http://schemas.microsoft.com/office/drawing/2014/main" val="20002"/>
                    </a:ext>
                  </a:extLst>
                </a:gridCol>
                <a:gridCol w="612648">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612648">
                  <a:extLst>
                    <a:ext uri="{9D8B030D-6E8A-4147-A177-3AD203B41FA5}">
                      <a16:colId xmlns:a16="http://schemas.microsoft.com/office/drawing/2014/main" val="20005"/>
                    </a:ext>
                  </a:extLst>
                </a:gridCol>
                <a:gridCol w="612648">
                  <a:extLst>
                    <a:ext uri="{9D8B030D-6E8A-4147-A177-3AD203B41FA5}">
                      <a16:colId xmlns:a16="http://schemas.microsoft.com/office/drawing/2014/main" val="20006"/>
                    </a:ext>
                  </a:extLst>
                </a:gridCol>
                <a:gridCol w="612648">
                  <a:extLst>
                    <a:ext uri="{9D8B030D-6E8A-4147-A177-3AD203B41FA5}">
                      <a16:colId xmlns:a16="http://schemas.microsoft.com/office/drawing/2014/main" val="20007"/>
                    </a:ext>
                  </a:extLst>
                </a:gridCol>
                <a:gridCol w="612648">
                  <a:extLst>
                    <a:ext uri="{9D8B030D-6E8A-4147-A177-3AD203B41FA5}">
                      <a16:colId xmlns:a16="http://schemas.microsoft.com/office/drawing/2014/main" val="20008"/>
                    </a:ext>
                  </a:extLst>
                </a:gridCol>
                <a:gridCol w="612648">
                  <a:extLst>
                    <a:ext uri="{9D8B030D-6E8A-4147-A177-3AD203B41FA5}">
                      <a16:colId xmlns:a16="http://schemas.microsoft.com/office/drawing/2014/main" val="20009"/>
                    </a:ext>
                  </a:extLst>
                </a:gridCol>
                <a:gridCol w="612648">
                  <a:extLst>
                    <a:ext uri="{9D8B030D-6E8A-4147-A177-3AD203B41FA5}">
                      <a16:colId xmlns:a16="http://schemas.microsoft.com/office/drawing/2014/main" val="20010"/>
                    </a:ext>
                  </a:extLst>
                </a:gridCol>
                <a:gridCol w="612648">
                  <a:extLst>
                    <a:ext uri="{9D8B030D-6E8A-4147-A177-3AD203B41FA5}">
                      <a16:colId xmlns:a16="http://schemas.microsoft.com/office/drawing/2014/main" val="20011"/>
                    </a:ext>
                  </a:extLst>
                </a:gridCol>
                <a:gridCol w="612648">
                  <a:extLst>
                    <a:ext uri="{9D8B030D-6E8A-4147-A177-3AD203B41FA5}">
                      <a16:colId xmlns:a16="http://schemas.microsoft.com/office/drawing/2014/main" val="20012"/>
                    </a:ext>
                  </a:extLst>
                </a:gridCol>
                <a:gridCol w="61264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1" u="none" strike="noStrike" dirty="0">
                          <a:solidFill>
                            <a:srgbClr val="000000"/>
                          </a:solidFill>
                          <a:effectLst/>
                          <a:latin typeface="+mn-lt"/>
                        </a:rPr>
                        <a:t>2,606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2,560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2,529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2,491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2,444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2,412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2,373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000000"/>
                          </a:solidFill>
                          <a:effectLst/>
                          <a:latin typeface="+mn-lt"/>
                        </a:rPr>
                        <a:t>2,342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1"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445936F4-2A09-0FE5-E7F3-3D9E08B3C64B}"/>
              </a:ext>
            </a:extLst>
          </p:cNvPr>
          <p:cNvSpPr/>
          <p:nvPr/>
        </p:nvSpPr>
        <p:spPr>
          <a:xfrm>
            <a:off x="301752" y="5352040"/>
            <a:ext cx="8531352" cy="923330"/>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1,185 MW. </a:t>
            </a:r>
          </a:p>
          <a:p>
            <a:r>
              <a:rPr lang="en-US" sz="1200" dirty="0">
                <a:solidFill>
                  <a:srgbClr val="FF0000"/>
                </a:solidFill>
              </a:rPr>
              <a:t>**</a:t>
            </a:r>
            <a:r>
              <a:rPr lang="en-US" sz="1000" dirty="0"/>
              <a:t>The 2025 IFRO assessment has not yet been reported back from NERC, preventing the calculation of RRS quantity.</a:t>
            </a:r>
          </a:p>
          <a:p>
            <a:r>
              <a:rPr lang="en-US" sz="1000" dirty="0"/>
              <a:t>***Red font in table above identifies study scenario where RRS needed &lt; 2,300 MW. RRS requirement during these is based on the applicable floor.</a:t>
            </a:r>
          </a:p>
          <a:p>
            <a:r>
              <a:rPr lang="en-US" sz="1000" dirty="0"/>
              <a:t>****Generation mix (CCs, Gas, SC, Coal, Steam)  providing 1,150 MW of PFR has been aligned with actual historic system operations. </a:t>
            </a:r>
          </a:p>
          <a:p>
            <a:r>
              <a:rPr lang="en-US" sz="1000" dirty="0"/>
              <a:t>     Inertia &lt; 250 GW·s: 30% Coal + 70% Rest. Inertia ≥ 250 GW·s: 15% Coal + 85% Rest</a:t>
            </a:r>
          </a:p>
        </p:txBody>
      </p:sp>
    </p:spTree>
    <p:extLst>
      <p:ext uri="{BB962C8B-B14F-4D97-AF65-F5344CB8AC3E}">
        <p14:creationId xmlns:p14="http://schemas.microsoft.com/office/powerpoint/2010/main" val="133150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AA58-C98D-6744-EF53-1DBF2105F7C0}"/>
              </a:ext>
            </a:extLst>
          </p:cNvPr>
          <p:cNvSpPr>
            <a:spLocks noGrp="1"/>
          </p:cNvSpPr>
          <p:nvPr>
            <p:ph type="title"/>
          </p:nvPr>
        </p:nvSpPr>
        <p:spPr/>
        <p:txBody>
          <a:bodyPr/>
          <a:lstStyle/>
          <a:p>
            <a:r>
              <a:rPr lang="en-US" sz="2800" dirty="0"/>
              <a:t>Hourly Average RRS Comparison</a:t>
            </a:r>
          </a:p>
        </p:txBody>
      </p:sp>
      <p:sp>
        <p:nvSpPr>
          <p:cNvPr id="4" name="Slide Number Placeholder 3">
            <a:extLst>
              <a:ext uri="{FF2B5EF4-FFF2-40B4-BE49-F238E27FC236}">
                <a16:creationId xmlns:a16="http://schemas.microsoft.com/office/drawing/2014/main" id="{EF9A77F9-1E3B-BB9D-2343-FDEEFC5A809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73C9F22-16E5-FD31-A5D3-502F20F9B636}"/>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*2025 RRS quantities are calculated using the 2024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pic>
        <p:nvPicPr>
          <p:cNvPr id="9" name="Picture 8" descr="Chart, bar chart&#10;&#10;Description automatically generated">
            <a:extLst>
              <a:ext uri="{FF2B5EF4-FFF2-40B4-BE49-F238E27FC236}">
                <a16:creationId xmlns:a16="http://schemas.microsoft.com/office/drawing/2014/main" id="{3624D616-3E81-5418-2631-2B7E2020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350818"/>
            <a:ext cx="8312727" cy="4156364"/>
          </a:xfrm>
          <a:prstGeom prst="rect">
            <a:avLst/>
          </a:prstGeom>
        </p:spPr>
      </p:pic>
      <p:sp>
        <p:nvSpPr>
          <p:cNvPr id="10" name="TextBox 9">
            <a:extLst>
              <a:ext uri="{FF2B5EF4-FFF2-40B4-BE49-F238E27FC236}">
                <a16:creationId xmlns:a16="http://schemas.microsoft.com/office/drawing/2014/main" id="{30232D05-76F4-73CB-BF04-8B8AD0E72DA7}"/>
              </a:ext>
            </a:extLst>
          </p:cNvPr>
          <p:cNvSpPr txBox="1"/>
          <p:nvPr/>
        </p:nvSpPr>
        <p:spPr>
          <a:xfrm>
            <a:off x="1214254" y="1673770"/>
            <a:ext cx="3500621" cy="954107"/>
          </a:xfrm>
          <a:prstGeom prst="rect">
            <a:avLst/>
          </a:prstGeom>
          <a:noFill/>
        </p:spPr>
        <p:txBody>
          <a:bodyPr wrap="square" rtlCol="0">
            <a:spAutoFit/>
          </a:bodyPr>
          <a:lstStyle/>
          <a:p>
            <a:r>
              <a:rPr lang="en-US" sz="1400" dirty="0">
                <a:solidFill>
                  <a:schemeClr val="accent6"/>
                </a:solidFill>
              </a:rPr>
              <a:t>2025 RRS: </a:t>
            </a:r>
          </a:p>
          <a:p>
            <a:r>
              <a:rPr lang="en-US" sz="1400" dirty="0">
                <a:solidFill>
                  <a:schemeClr val="accent6"/>
                </a:solidFill>
              </a:rPr>
              <a:t>On avg. </a:t>
            </a:r>
            <a:r>
              <a:rPr lang="en-US" sz="1400" dirty="0">
                <a:solidFill>
                  <a:schemeClr val="accent4"/>
                </a:solidFill>
              </a:rPr>
              <a:t>84 </a:t>
            </a:r>
            <a:r>
              <a:rPr lang="en-US" sz="1400" dirty="0">
                <a:solidFill>
                  <a:schemeClr val="accent6"/>
                </a:solidFill>
              </a:rPr>
              <a:t>MW increase from prev. year</a:t>
            </a:r>
          </a:p>
          <a:p>
            <a:r>
              <a:rPr lang="en-US" sz="1400" dirty="0">
                <a:solidFill>
                  <a:schemeClr val="accent6"/>
                </a:solidFill>
              </a:rPr>
              <a:t>Largest increase is in </a:t>
            </a:r>
            <a:r>
              <a:rPr lang="en-US" sz="1400" dirty="0">
                <a:solidFill>
                  <a:schemeClr val="accent4"/>
                </a:solidFill>
              </a:rPr>
              <a:t>Feb</a:t>
            </a:r>
            <a:r>
              <a:rPr lang="en-US" sz="1400" dirty="0">
                <a:solidFill>
                  <a:schemeClr val="accent6"/>
                </a:solidFill>
              </a:rPr>
              <a:t> by </a:t>
            </a:r>
            <a:r>
              <a:rPr lang="en-US" sz="1400" dirty="0">
                <a:solidFill>
                  <a:schemeClr val="accent4"/>
                </a:solidFill>
              </a:rPr>
              <a:t>57 </a:t>
            </a:r>
            <a:r>
              <a:rPr lang="en-US" sz="1400" dirty="0">
                <a:solidFill>
                  <a:schemeClr val="accent6"/>
                </a:solidFill>
              </a:rPr>
              <a:t>MW</a:t>
            </a:r>
          </a:p>
          <a:p>
            <a:r>
              <a:rPr lang="en-US" sz="1400" dirty="0">
                <a:solidFill>
                  <a:schemeClr val="accent6"/>
                </a:solidFill>
              </a:rPr>
              <a:t>Largest decrease is in </a:t>
            </a:r>
            <a:r>
              <a:rPr lang="en-US" sz="1400" dirty="0">
                <a:solidFill>
                  <a:schemeClr val="accent4"/>
                </a:solidFill>
              </a:rPr>
              <a:t>Jan</a:t>
            </a:r>
            <a:r>
              <a:rPr lang="en-US" sz="1400" dirty="0">
                <a:solidFill>
                  <a:schemeClr val="accent6"/>
                </a:solidFill>
              </a:rPr>
              <a:t> by </a:t>
            </a:r>
            <a:r>
              <a:rPr lang="en-US" sz="1400" dirty="0">
                <a:solidFill>
                  <a:schemeClr val="accent4"/>
                </a:solidFill>
              </a:rPr>
              <a:t>118 </a:t>
            </a:r>
            <a:r>
              <a:rPr lang="en-US" sz="1400" dirty="0">
                <a:solidFill>
                  <a:schemeClr val="accent6"/>
                </a:solidFill>
              </a:rPr>
              <a:t>MW</a:t>
            </a:r>
          </a:p>
        </p:txBody>
      </p:sp>
    </p:spTree>
    <p:extLst>
      <p:ext uri="{BB962C8B-B14F-4D97-AF65-F5344CB8AC3E}">
        <p14:creationId xmlns:p14="http://schemas.microsoft.com/office/powerpoint/2010/main" val="8114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sz="2800" dirty="0"/>
              <a:t>Total Inertia (2014 – 2024.06)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pic>
        <p:nvPicPr>
          <p:cNvPr id="7" name="Picture 6" descr="Chart, box and whisker chart&#10;&#10;Description automatically generated">
            <a:extLst>
              <a:ext uri="{FF2B5EF4-FFF2-40B4-BE49-F238E27FC236}">
                <a16:creationId xmlns:a16="http://schemas.microsoft.com/office/drawing/2014/main" id="{10EB1D63-0E4E-C44E-3D9D-D8E8BA981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3" y="1646343"/>
            <a:ext cx="7543815" cy="4224537"/>
          </a:xfrm>
          <a:prstGeom prst="rect">
            <a:avLst/>
          </a:prstGeom>
        </p:spPr>
      </p:pic>
      <p:sp>
        <p:nvSpPr>
          <p:cNvPr id="8" name="TextBox 7">
            <a:extLst>
              <a:ext uri="{FF2B5EF4-FFF2-40B4-BE49-F238E27FC236}">
                <a16:creationId xmlns:a16="http://schemas.microsoft.com/office/drawing/2014/main" id="{9857CE7D-E4ED-0DFA-2E9F-FAF803E5880A}"/>
              </a:ext>
            </a:extLst>
          </p:cNvPr>
          <p:cNvSpPr txBox="1"/>
          <p:nvPr/>
        </p:nvSpPr>
        <p:spPr>
          <a:xfrm>
            <a:off x="800092" y="856566"/>
            <a:ext cx="744855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2"/>
                </a:solidFill>
              </a:rPr>
              <a:t>The average inertia in 2023 was comparable to 2022, but currently 2024 is trending lower than in 2022.</a:t>
            </a:r>
          </a:p>
        </p:txBody>
      </p:sp>
      <p:sp>
        <p:nvSpPr>
          <p:cNvPr id="9" name="TextBox 8">
            <a:extLst>
              <a:ext uri="{FF2B5EF4-FFF2-40B4-BE49-F238E27FC236}">
                <a16:creationId xmlns:a16="http://schemas.microsoft.com/office/drawing/2014/main" id="{4AA5D3E5-2B11-E85D-F811-C29484C2202A}"/>
              </a:ext>
            </a:extLst>
          </p:cNvPr>
          <p:cNvSpPr txBox="1"/>
          <p:nvPr/>
        </p:nvSpPr>
        <p:spPr>
          <a:xfrm>
            <a:off x="2364644" y="5905297"/>
            <a:ext cx="4960844" cy="369332"/>
          </a:xfrm>
          <a:prstGeom prst="rect">
            <a:avLst/>
          </a:prstGeom>
          <a:noFill/>
        </p:spPr>
        <p:txBody>
          <a:bodyPr wrap="square" rtlCol="0">
            <a:spAutoFit/>
          </a:bodyPr>
          <a:lstStyle/>
          <a:p>
            <a:pPr algn="ctr"/>
            <a:r>
              <a:rPr lang="en-US" dirty="0">
                <a:latin typeface="Franklin Gothic Medium" panose="020B0603020102020204" pitchFamily="34" charset="0"/>
              </a:rPr>
              <a:t>[Total inertia for 2014 - 2024.06]</a:t>
            </a:r>
          </a:p>
        </p:txBody>
      </p:sp>
    </p:spTree>
    <p:extLst>
      <p:ext uri="{BB962C8B-B14F-4D97-AF65-F5344CB8AC3E}">
        <p14:creationId xmlns:p14="http://schemas.microsoft.com/office/powerpoint/2010/main" val="323873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Stakeholder Discussion Timeline</a:t>
            </a:r>
          </a:p>
        </p:txBody>
      </p:sp>
      <p:sp>
        <p:nvSpPr>
          <p:cNvPr id="2" name="Content Placeholder 1"/>
          <p:cNvSpPr>
            <a:spLocks noGrp="1"/>
          </p:cNvSpPr>
          <p:nvPr>
            <p:ph idx="1"/>
          </p:nvPr>
        </p:nvSpPr>
        <p:spPr/>
        <p:txBody>
          <a:bodyPr/>
          <a:lstStyle/>
          <a:p>
            <a:pPr marL="0" indent="0">
              <a:buNone/>
            </a:pPr>
            <a:endParaRPr lang="en-US" sz="1400" dirty="0">
              <a:solidFill>
                <a:schemeClr val="accent2"/>
              </a:solidFill>
            </a:endParaRPr>
          </a:p>
          <a:p>
            <a:r>
              <a:rPr lang="en-US" dirty="0">
                <a:solidFill>
                  <a:schemeClr val="accent2"/>
                </a:solidFill>
              </a:rPr>
              <a:t>July 23, 2024 – WMWG</a:t>
            </a:r>
          </a:p>
          <a:p>
            <a:r>
              <a:rPr lang="en-US" dirty="0">
                <a:solidFill>
                  <a:schemeClr val="accent2"/>
                </a:solidFill>
              </a:rPr>
              <a:t>July 24, 2024 – PDCWG</a:t>
            </a:r>
          </a:p>
          <a:p>
            <a:pPr marL="0" indent="0">
              <a:buNone/>
            </a:pPr>
            <a:endParaRPr lang="en-US" sz="1400" i="1" dirty="0">
              <a:solidFill>
                <a:schemeClr val="accent2"/>
              </a:solidFill>
            </a:endParaRPr>
          </a:p>
          <a:p>
            <a:r>
              <a:rPr lang="en-US" dirty="0">
                <a:solidFill>
                  <a:schemeClr val="accent2"/>
                </a:solidFill>
              </a:rPr>
              <a:t>August 14, 2024 – PDCWG (Proposed)</a:t>
            </a:r>
          </a:p>
          <a:p>
            <a:r>
              <a:rPr lang="en-US" dirty="0">
                <a:solidFill>
                  <a:schemeClr val="accent2"/>
                </a:solidFill>
              </a:rPr>
              <a:t>August 15, 2024 – OWG (Proposed)</a:t>
            </a:r>
          </a:p>
          <a:p>
            <a:r>
              <a:rPr lang="en-US" dirty="0">
                <a:solidFill>
                  <a:schemeClr val="accent2"/>
                </a:solidFill>
              </a:rPr>
              <a:t>August 30, 2024 – WMWG (Proposed)</a:t>
            </a:r>
          </a:p>
          <a:p>
            <a:endParaRPr lang="en-US" sz="1400" dirty="0">
              <a:solidFill>
                <a:schemeClr val="accent2"/>
              </a:solidFill>
            </a:endParaRPr>
          </a:p>
          <a:p>
            <a:r>
              <a:rPr lang="en-US" dirty="0">
                <a:solidFill>
                  <a:schemeClr val="accent2"/>
                </a:solidFill>
              </a:rPr>
              <a:t>September 09, 2024 – ROS</a:t>
            </a:r>
          </a:p>
          <a:p>
            <a:r>
              <a:rPr lang="en-US" dirty="0">
                <a:solidFill>
                  <a:schemeClr val="accent2"/>
                </a:solidFill>
              </a:rPr>
              <a:t>September 11, 2024 – WMS</a:t>
            </a:r>
          </a:p>
          <a:p>
            <a:r>
              <a:rPr lang="en-US" dirty="0">
                <a:solidFill>
                  <a:schemeClr val="accent2"/>
                </a:solidFill>
              </a:rPr>
              <a:t>September 25, 2024 – TAC</a:t>
            </a:r>
          </a:p>
          <a:p>
            <a:endParaRPr lang="en-US" dirty="0">
              <a:solidFill>
                <a:schemeClr val="accent2"/>
              </a:solidFill>
            </a:endParaRPr>
          </a:p>
          <a:p>
            <a:r>
              <a:rPr lang="en-US" dirty="0">
                <a:solidFill>
                  <a:schemeClr val="accent2"/>
                </a:solidFill>
              </a:rPr>
              <a:t>October 10, 2024 – </a:t>
            </a:r>
            <a:r>
              <a:rPr lang="en-US" dirty="0" err="1">
                <a:solidFill>
                  <a:schemeClr val="accent2"/>
                </a:solidFill>
              </a:rPr>
              <a:t>BoD</a:t>
            </a:r>
            <a:endParaRPr lang="en-US" dirty="0">
              <a:solidFill>
                <a:schemeClr val="accent2"/>
              </a:solidFill>
            </a:endParaRPr>
          </a:p>
          <a:p>
            <a:pPr marL="0" indent="0">
              <a:buNone/>
            </a:pPr>
            <a:endParaRPr lang="en-US" sz="1400" dirty="0">
              <a:solidFill>
                <a:schemeClr val="accent2"/>
              </a:solidFill>
            </a:endParaRPr>
          </a:p>
          <a:p>
            <a:r>
              <a:rPr lang="en-US" dirty="0">
                <a:solidFill>
                  <a:schemeClr val="accent2"/>
                </a:solidFill>
              </a:rPr>
              <a:t>Nov or Dec 2024 – PUC</a:t>
            </a:r>
            <a:endParaRPr lang="en-US" sz="800" dirty="0">
              <a:solidFill>
                <a:schemeClr val="tx2"/>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484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February</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4EA0C1DB-142D-DF10-B49A-B98D5FCAC428}"/>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*2025 RRS quantities are calculated using the 2024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pic>
        <p:nvPicPr>
          <p:cNvPr id="9" name="Picture 8" descr="Chart, bar chart&#10;&#10;Description automatically generated">
            <a:extLst>
              <a:ext uri="{FF2B5EF4-FFF2-40B4-BE49-F238E27FC236}">
                <a16:creationId xmlns:a16="http://schemas.microsoft.com/office/drawing/2014/main" id="{A86B9E28-4CEE-AC39-9538-59E39211E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350818"/>
            <a:ext cx="8312727" cy="4156364"/>
          </a:xfrm>
          <a:prstGeom prst="rect">
            <a:avLst/>
          </a:prstGeom>
        </p:spPr>
      </p:pic>
      <p:sp>
        <p:nvSpPr>
          <p:cNvPr id="11" name="TextBox 10">
            <a:extLst>
              <a:ext uri="{FF2B5EF4-FFF2-40B4-BE49-F238E27FC236}">
                <a16:creationId xmlns:a16="http://schemas.microsoft.com/office/drawing/2014/main" id="{EE17E792-7EA9-A4EE-38BE-A0FFB8F1B050}"/>
              </a:ext>
            </a:extLst>
          </p:cNvPr>
          <p:cNvSpPr txBox="1"/>
          <p:nvPr/>
        </p:nvSpPr>
        <p:spPr>
          <a:xfrm>
            <a:off x="1113464" y="1627253"/>
            <a:ext cx="4125285" cy="738664"/>
          </a:xfrm>
          <a:prstGeom prst="rect">
            <a:avLst/>
          </a:prstGeom>
          <a:noFill/>
        </p:spPr>
        <p:txBody>
          <a:bodyPr wrap="square" rtlCol="0">
            <a:spAutoFit/>
          </a:bodyPr>
          <a:lstStyle/>
          <a:p>
            <a:r>
              <a:rPr lang="en-US" sz="1400" dirty="0">
                <a:solidFill>
                  <a:schemeClr val="accent6"/>
                </a:solidFill>
              </a:rPr>
              <a:t>2025 RRS: </a:t>
            </a:r>
          </a:p>
          <a:p>
            <a:r>
              <a:rPr lang="en-US" sz="1400" dirty="0">
                <a:solidFill>
                  <a:schemeClr val="accent6"/>
                </a:solidFill>
              </a:rPr>
              <a:t>Range: </a:t>
            </a:r>
            <a:r>
              <a:rPr lang="en-US" sz="1400" dirty="0">
                <a:solidFill>
                  <a:schemeClr val="accent4"/>
                </a:solidFill>
              </a:rPr>
              <a:t>2,916 – 3,086</a:t>
            </a:r>
            <a:r>
              <a:rPr lang="en-US" sz="1400" dirty="0">
                <a:solidFill>
                  <a:schemeClr val="accent6"/>
                </a:solidFill>
              </a:rPr>
              <a:t> MW;</a:t>
            </a:r>
          </a:p>
          <a:p>
            <a:r>
              <a:rPr lang="en-US" sz="1400" dirty="0">
                <a:solidFill>
                  <a:schemeClr val="accent6"/>
                </a:solidFill>
              </a:rPr>
              <a:t>Avg: </a:t>
            </a:r>
            <a:r>
              <a:rPr lang="en-US" sz="1400" dirty="0">
                <a:solidFill>
                  <a:schemeClr val="accent4"/>
                </a:solidFill>
              </a:rPr>
              <a:t>3,007</a:t>
            </a:r>
            <a:r>
              <a:rPr lang="en-US" sz="1400" dirty="0">
                <a:solidFill>
                  <a:schemeClr val="accent6"/>
                </a:solidFill>
              </a:rPr>
              <a:t> MW (</a:t>
            </a:r>
            <a:r>
              <a:rPr lang="en-US" sz="1400" dirty="0">
                <a:solidFill>
                  <a:schemeClr val="accent4"/>
                </a:solidFill>
              </a:rPr>
              <a:t>56</a:t>
            </a:r>
            <a:r>
              <a:rPr lang="en-US" sz="1400" dirty="0">
                <a:solidFill>
                  <a:schemeClr val="accent6"/>
                </a:solidFill>
              </a:rPr>
              <a:t> MW increase from prev. year)</a:t>
            </a:r>
          </a:p>
        </p:txBody>
      </p:sp>
    </p:spTree>
    <p:extLst>
      <p:ext uri="{BB962C8B-B14F-4D97-AF65-F5344CB8AC3E}">
        <p14:creationId xmlns:p14="http://schemas.microsoft.com/office/powerpoint/2010/main" val="274913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March</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42D9A1C-6AB9-9284-C023-D7FE4B7E7E8B}"/>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*2025 RRS quantities are calculated using the 2024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pic>
        <p:nvPicPr>
          <p:cNvPr id="9" name="Picture 8" descr="Chart, bar chart&#10;&#10;Description automatically generated">
            <a:extLst>
              <a:ext uri="{FF2B5EF4-FFF2-40B4-BE49-F238E27FC236}">
                <a16:creationId xmlns:a16="http://schemas.microsoft.com/office/drawing/2014/main" id="{22B20DDC-E095-AD47-A43A-BB1AC4838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350818"/>
            <a:ext cx="8312727" cy="4156364"/>
          </a:xfrm>
          <a:prstGeom prst="rect">
            <a:avLst/>
          </a:prstGeom>
        </p:spPr>
      </p:pic>
      <p:sp>
        <p:nvSpPr>
          <p:cNvPr id="10" name="TextBox 9">
            <a:extLst>
              <a:ext uri="{FF2B5EF4-FFF2-40B4-BE49-F238E27FC236}">
                <a16:creationId xmlns:a16="http://schemas.microsoft.com/office/drawing/2014/main" id="{3E844C22-2DFA-58CD-55B1-251A2E74E2A3}"/>
              </a:ext>
            </a:extLst>
          </p:cNvPr>
          <p:cNvSpPr txBox="1"/>
          <p:nvPr/>
        </p:nvSpPr>
        <p:spPr>
          <a:xfrm>
            <a:off x="1113464" y="1627253"/>
            <a:ext cx="4230061" cy="738664"/>
          </a:xfrm>
          <a:prstGeom prst="rect">
            <a:avLst/>
          </a:prstGeom>
          <a:noFill/>
        </p:spPr>
        <p:txBody>
          <a:bodyPr wrap="square" rtlCol="0">
            <a:spAutoFit/>
          </a:bodyPr>
          <a:lstStyle/>
          <a:p>
            <a:r>
              <a:rPr lang="en-US" sz="1400" dirty="0">
                <a:solidFill>
                  <a:schemeClr val="accent6"/>
                </a:solidFill>
              </a:rPr>
              <a:t>2025 RRS: </a:t>
            </a:r>
          </a:p>
          <a:p>
            <a:r>
              <a:rPr lang="en-US" sz="1400" dirty="0">
                <a:solidFill>
                  <a:schemeClr val="accent6"/>
                </a:solidFill>
              </a:rPr>
              <a:t>Range: </a:t>
            </a:r>
            <a:r>
              <a:rPr lang="en-US" sz="1400" dirty="0">
                <a:solidFill>
                  <a:schemeClr val="accent4"/>
                </a:solidFill>
              </a:rPr>
              <a:t>2,916 – 3,086</a:t>
            </a:r>
            <a:r>
              <a:rPr lang="en-US" sz="1400" dirty="0">
                <a:solidFill>
                  <a:schemeClr val="accent6"/>
                </a:solidFill>
              </a:rPr>
              <a:t> MW;</a:t>
            </a:r>
          </a:p>
          <a:p>
            <a:r>
              <a:rPr lang="en-US" sz="1400" dirty="0">
                <a:solidFill>
                  <a:schemeClr val="accent6"/>
                </a:solidFill>
              </a:rPr>
              <a:t>Avg: </a:t>
            </a:r>
            <a:r>
              <a:rPr lang="en-US" sz="1400" dirty="0">
                <a:solidFill>
                  <a:schemeClr val="accent4"/>
                </a:solidFill>
              </a:rPr>
              <a:t>3,000</a:t>
            </a:r>
            <a:r>
              <a:rPr lang="en-US" sz="1400" dirty="0">
                <a:solidFill>
                  <a:schemeClr val="accent6"/>
                </a:solidFill>
              </a:rPr>
              <a:t> MW (</a:t>
            </a:r>
            <a:r>
              <a:rPr lang="en-US" sz="1400" dirty="0">
                <a:solidFill>
                  <a:schemeClr val="accent4"/>
                </a:solidFill>
              </a:rPr>
              <a:t>88</a:t>
            </a:r>
            <a:r>
              <a:rPr lang="en-US" sz="1400" dirty="0">
                <a:solidFill>
                  <a:schemeClr val="accent6"/>
                </a:solidFill>
              </a:rPr>
              <a:t> MW decrease from prev. year)</a:t>
            </a:r>
          </a:p>
        </p:txBody>
      </p:sp>
    </p:spTree>
    <p:extLst>
      <p:ext uri="{BB962C8B-B14F-4D97-AF65-F5344CB8AC3E}">
        <p14:creationId xmlns:p14="http://schemas.microsoft.com/office/powerpoint/2010/main" val="29049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June</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A0F8858C-185E-D07E-73A8-D6153744F891}"/>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*2025 RRS quantities are calculated using the 2024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pic>
        <p:nvPicPr>
          <p:cNvPr id="9" name="Picture 8" descr="Chart, bar chart&#10;&#10;Description automatically generated">
            <a:extLst>
              <a:ext uri="{FF2B5EF4-FFF2-40B4-BE49-F238E27FC236}">
                <a16:creationId xmlns:a16="http://schemas.microsoft.com/office/drawing/2014/main" id="{11FB8A20-20C7-8D8A-FC6F-FE9940E0F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350818"/>
            <a:ext cx="8312727" cy="4156364"/>
          </a:xfrm>
          <a:prstGeom prst="rect">
            <a:avLst/>
          </a:prstGeom>
        </p:spPr>
      </p:pic>
      <p:sp>
        <p:nvSpPr>
          <p:cNvPr id="10" name="TextBox 9">
            <a:extLst>
              <a:ext uri="{FF2B5EF4-FFF2-40B4-BE49-F238E27FC236}">
                <a16:creationId xmlns:a16="http://schemas.microsoft.com/office/drawing/2014/main" id="{28E0D396-9C6F-46D8-EDD8-33048CD1F153}"/>
              </a:ext>
            </a:extLst>
          </p:cNvPr>
          <p:cNvSpPr txBox="1"/>
          <p:nvPr/>
        </p:nvSpPr>
        <p:spPr>
          <a:xfrm>
            <a:off x="1113464" y="1627253"/>
            <a:ext cx="4125285" cy="738664"/>
          </a:xfrm>
          <a:prstGeom prst="rect">
            <a:avLst/>
          </a:prstGeom>
          <a:noFill/>
        </p:spPr>
        <p:txBody>
          <a:bodyPr wrap="square" rtlCol="0">
            <a:spAutoFit/>
          </a:bodyPr>
          <a:lstStyle/>
          <a:p>
            <a:r>
              <a:rPr lang="en-US" sz="1400" dirty="0">
                <a:solidFill>
                  <a:schemeClr val="accent6"/>
                </a:solidFill>
              </a:rPr>
              <a:t>2025 RRS: </a:t>
            </a:r>
          </a:p>
          <a:p>
            <a:r>
              <a:rPr lang="en-US" sz="1400" dirty="0">
                <a:solidFill>
                  <a:schemeClr val="accent6"/>
                </a:solidFill>
              </a:rPr>
              <a:t>Range: </a:t>
            </a:r>
            <a:r>
              <a:rPr lang="en-US" sz="1400" dirty="0">
                <a:solidFill>
                  <a:schemeClr val="accent4"/>
                </a:solidFill>
              </a:rPr>
              <a:t>2,342 – 2,491</a:t>
            </a:r>
            <a:r>
              <a:rPr lang="en-US" sz="1400" dirty="0">
                <a:solidFill>
                  <a:schemeClr val="accent6"/>
                </a:solidFill>
              </a:rPr>
              <a:t> MW;</a:t>
            </a:r>
          </a:p>
          <a:p>
            <a:r>
              <a:rPr lang="en-US" sz="1400" dirty="0">
                <a:solidFill>
                  <a:schemeClr val="accent6"/>
                </a:solidFill>
              </a:rPr>
              <a:t>Avg: </a:t>
            </a:r>
            <a:r>
              <a:rPr lang="en-US" sz="1400" dirty="0">
                <a:solidFill>
                  <a:schemeClr val="accent4"/>
                </a:solidFill>
              </a:rPr>
              <a:t>2,426</a:t>
            </a:r>
            <a:r>
              <a:rPr lang="en-US" sz="1400" dirty="0">
                <a:solidFill>
                  <a:schemeClr val="accent6"/>
                </a:solidFill>
              </a:rPr>
              <a:t> MW (</a:t>
            </a:r>
            <a:r>
              <a:rPr lang="en-US" sz="1400" dirty="0">
                <a:solidFill>
                  <a:schemeClr val="accent4"/>
                </a:solidFill>
              </a:rPr>
              <a:t>6</a:t>
            </a:r>
            <a:r>
              <a:rPr lang="en-US" sz="1400" dirty="0">
                <a:solidFill>
                  <a:schemeClr val="accent6"/>
                </a:solidFill>
              </a:rPr>
              <a:t> MW increase from prev. year)</a:t>
            </a:r>
          </a:p>
        </p:txBody>
      </p:sp>
    </p:spTree>
    <p:extLst>
      <p:ext uri="{BB962C8B-B14F-4D97-AF65-F5344CB8AC3E}">
        <p14:creationId xmlns:p14="http://schemas.microsoft.com/office/powerpoint/2010/main" val="445387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5" name="Content Placeholder 4"/>
          <p:cNvSpPr>
            <a:spLocks noGrp="1"/>
          </p:cNvSpPr>
          <p:nvPr>
            <p:ph idx="16"/>
          </p:nvPr>
        </p:nvSpPr>
        <p:spPr>
          <a:xfrm>
            <a:off x="388334" y="2791587"/>
            <a:ext cx="8367332" cy="1198626"/>
          </a:xfrm>
        </p:spPr>
        <p:txBody>
          <a:bodyPr/>
          <a:lstStyle/>
          <a:p>
            <a:r>
              <a:rPr lang="en-US" dirty="0"/>
              <a:t>ERCOT Contingency Reserve </a:t>
            </a:r>
          </a:p>
          <a:p>
            <a:r>
              <a:rPr lang="en-US" dirty="0"/>
              <a:t>Service</a:t>
            </a:r>
          </a:p>
        </p:txBody>
      </p:sp>
    </p:spTree>
    <p:extLst>
      <p:ext uri="{BB962C8B-B14F-4D97-AF65-F5344CB8AC3E}">
        <p14:creationId xmlns:p14="http://schemas.microsoft.com/office/powerpoint/2010/main" val="293104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38D1-51E0-44D5-BD5A-48198FD810B9}"/>
              </a:ext>
            </a:extLst>
          </p:cNvPr>
          <p:cNvSpPr>
            <a:spLocks noGrp="1"/>
          </p:cNvSpPr>
          <p:nvPr>
            <p:ph type="title"/>
          </p:nvPr>
        </p:nvSpPr>
        <p:spPr/>
        <p:txBody>
          <a:bodyPr/>
          <a:lstStyle/>
          <a:p>
            <a:r>
              <a:rPr lang="en-US" sz="2800" dirty="0"/>
              <a:t>ECRS Methodology </a:t>
            </a:r>
          </a:p>
        </p:txBody>
      </p:sp>
      <p:sp>
        <p:nvSpPr>
          <p:cNvPr id="3" name="Content Placeholder 2">
            <a:extLst>
              <a:ext uri="{FF2B5EF4-FFF2-40B4-BE49-F238E27FC236}">
                <a16:creationId xmlns:a16="http://schemas.microsoft.com/office/drawing/2014/main" id="{619995B8-2790-490E-97C7-8097AE09F658}"/>
              </a:ext>
            </a:extLst>
          </p:cNvPr>
          <p:cNvSpPr>
            <a:spLocks noGrp="1"/>
          </p:cNvSpPr>
          <p:nvPr>
            <p:ph idx="1"/>
          </p:nvPr>
        </p:nvSpPr>
        <p:spPr/>
        <p:txBody>
          <a:bodyPr/>
          <a:lstStyle/>
          <a:p>
            <a:pPr algn="just"/>
            <a:r>
              <a:rPr lang="en-US" sz="1600" dirty="0"/>
              <a:t>ERCOT is not considering any change to the methodology used to compute the minimum ECRS requirements in 2025. </a:t>
            </a:r>
            <a:r>
              <a:rPr lang="en-US" sz="1600" dirty="0">
                <a:solidFill>
                  <a:schemeClr val="tx2"/>
                </a:solidFill>
              </a:rPr>
              <a:t>ECRS requirements are computed as the sum of capacity needed to recover frequency following a large unit trip and capacity needed to support net load forecast errors during sustained net load ramps.</a:t>
            </a:r>
            <a:r>
              <a:rPr lang="en-US" sz="1600" dirty="0"/>
              <a:t> </a:t>
            </a:r>
          </a:p>
          <a:p>
            <a:pPr algn="just"/>
            <a:endParaRPr lang="en-US" sz="1400" dirty="0">
              <a:solidFill>
                <a:schemeClr val="tx2"/>
              </a:solidFill>
            </a:endParaRPr>
          </a:p>
          <a:p>
            <a:pPr algn="just"/>
            <a:r>
              <a:rPr lang="en-US" sz="1600" dirty="0"/>
              <a:t>The preliminary ECRS quantities for January 2025 through June 2025 in subsequent slides have been computed using </a:t>
            </a:r>
            <a:r>
              <a:rPr lang="en-US" sz="1600" u="sng" dirty="0"/>
              <a:t>current methodology</a:t>
            </a:r>
            <a:r>
              <a:rPr lang="en-US" sz="1600" dirty="0"/>
              <a:t> (2023 and 2024 Intra-Hour Net load and Net load Forecast, 2023 and 2024 system inertia conditions) and updated </a:t>
            </a:r>
            <a:r>
              <a:rPr lang="en-US" sz="1600" u="sng" dirty="0"/>
              <a:t>Intra-hour Solar Over-Forecast Error Adjustment table.</a:t>
            </a:r>
          </a:p>
          <a:p>
            <a:pPr lvl="1" algn="just"/>
            <a:r>
              <a:rPr lang="en-US" sz="1400" dirty="0"/>
              <a:t>Intra-hour Solar Over-Forecast Error Adjustment Table tracks estimated increase in solar over forecast error per 1000 MW increase in installed solar capacity</a:t>
            </a:r>
            <a:endParaRPr lang="en-US" dirty="0"/>
          </a:p>
        </p:txBody>
      </p:sp>
      <p:sp>
        <p:nvSpPr>
          <p:cNvPr id="4" name="Slide Number Placeholder 3">
            <a:extLst>
              <a:ext uri="{FF2B5EF4-FFF2-40B4-BE49-F238E27FC236}">
                <a16:creationId xmlns:a16="http://schemas.microsoft.com/office/drawing/2014/main" id="{37A1A8C8-501E-4701-AEDA-8ACBE2119D0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403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AB2-485A-3EBE-3986-131A805D0C5A}"/>
              </a:ext>
            </a:extLst>
          </p:cNvPr>
          <p:cNvSpPr>
            <a:spLocks noGrp="1"/>
          </p:cNvSpPr>
          <p:nvPr>
            <p:ph type="title"/>
          </p:nvPr>
        </p:nvSpPr>
        <p:spPr/>
        <p:txBody>
          <a:bodyPr/>
          <a:lstStyle/>
          <a:p>
            <a:r>
              <a:rPr lang="en-US" sz="2800" dirty="0"/>
              <a:t>ECRS Deployment (06/2023 – 06/2024)</a:t>
            </a:r>
          </a:p>
        </p:txBody>
      </p:sp>
      <p:sp>
        <p:nvSpPr>
          <p:cNvPr id="4" name="Slide Number Placeholder 3">
            <a:extLst>
              <a:ext uri="{FF2B5EF4-FFF2-40B4-BE49-F238E27FC236}">
                <a16:creationId xmlns:a16="http://schemas.microsoft.com/office/drawing/2014/main" id="{525BED07-3D48-F7E6-474E-529B7830FE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21EE934A-2A35-422E-60F3-58993FFEBBD3}"/>
              </a:ext>
            </a:extLst>
          </p:cNvPr>
          <p:cNvGraphicFramePr>
            <a:graphicFrameLocks/>
          </p:cNvGraphicFramePr>
          <p:nvPr>
            <p:extLst>
              <p:ext uri="{D42A27DB-BD31-4B8C-83A1-F6EECF244321}">
                <p14:modId xmlns:p14="http://schemas.microsoft.com/office/powerpoint/2010/main" val="3014209127"/>
              </p:ext>
            </p:extLst>
          </p:nvPr>
        </p:nvGraphicFramePr>
        <p:xfrm>
          <a:off x="-1" y="2761130"/>
          <a:ext cx="9144001" cy="3621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1849788F-8CC4-6E97-4FB5-2477EF86139C}"/>
              </a:ext>
            </a:extLst>
          </p:cNvPr>
          <p:cNvGraphicFramePr>
            <a:graphicFrameLocks noGrp="1"/>
          </p:cNvGraphicFramePr>
          <p:nvPr>
            <p:extLst>
              <p:ext uri="{D42A27DB-BD31-4B8C-83A1-F6EECF244321}">
                <p14:modId xmlns:p14="http://schemas.microsoft.com/office/powerpoint/2010/main" val="2335668258"/>
              </p:ext>
            </p:extLst>
          </p:nvPr>
        </p:nvGraphicFramePr>
        <p:xfrm>
          <a:off x="381000" y="1038038"/>
          <a:ext cx="8655422" cy="1447053"/>
        </p:xfrm>
        <a:graphic>
          <a:graphicData uri="http://schemas.openxmlformats.org/drawingml/2006/table">
            <a:tbl>
              <a:tblPr firstRow="1" bandRow="1">
                <a:tableStyleId>{5C22544A-7EE6-4342-B048-85BDC9FD1C3A}</a:tableStyleId>
              </a:tblPr>
              <a:tblGrid>
                <a:gridCol w="909918">
                  <a:extLst>
                    <a:ext uri="{9D8B030D-6E8A-4147-A177-3AD203B41FA5}">
                      <a16:colId xmlns:a16="http://schemas.microsoft.com/office/drawing/2014/main" val="2553524823"/>
                    </a:ext>
                  </a:extLst>
                </a:gridCol>
                <a:gridCol w="1243853">
                  <a:extLst>
                    <a:ext uri="{9D8B030D-6E8A-4147-A177-3AD203B41FA5}">
                      <a16:colId xmlns:a16="http://schemas.microsoft.com/office/drawing/2014/main" val="627960585"/>
                    </a:ext>
                  </a:extLst>
                </a:gridCol>
                <a:gridCol w="1653988">
                  <a:extLst>
                    <a:ext uri="{9D8B030D-6E8A-4147-A177-3AD203B41FA5}">
                      <a16:colId xmlns:a16="http://schemas.microsoft.com/office/drawing/2014/main" val="2407414198"/>
                    </a:ext>
                  </a:extLst>
                </a:gridCol>
                <a:gridCol w="1324535">
                  <a:extLst>
                    <a:ext uri="{9D8B030D-6E8A-4147-A177-3AD203B41FA5}">
                      <a16:colId xmlns:a16="http://schemas.microsoft.com/office/drawing/2014/main" val="3732485574"/>
                    </a:ext>
                  </a:extLst>
                </a:gridCol>
                <a:gridCol w="3523128">
                  <a:extLst>
                    <a:ext uri="{9D8B030D-6E8A-4147-A177-3AD203B41FA5}">
                      <a16:colId xmlns:a16="http://schemas.microsoft.com/office/drawing/2014/main" val="921551734"/>
                    </a:ext>
                  </a:extLst>
                </a:gridCol>
              </a:tblGrid>
              <a:tr h="623057">
                <a:tc>
                  <a:txBody>
                    <a:bodyPr/>
                    <a:lstStyle/>
                    <a:p>
                      <a:pPr algn="ctr" fontAlgn="b"/>
                      <a:r>
                        <a:rPr lang="en-US" sz="1050" b="1" i="0" u="none" strike="noStrike">
                          <a:solidFill>
                            <a:srgbClr val="000000"/>
                          </a:solidFill>
                          <a:effectLst/>
                          <a:latin typeface="Arial" panose="020B0604020202020204" pitchFamily="34" charset="0"/>
                        </a:rPr>
                        <a:t>Year</a:t>
                      </a:r>
                    </a:p>
                  </a:txBody>
                  <a:tcPr marL="9525" marR="9525" marT="9525" marB="0" anchor="ctr"/>
                </a:tc>
                <a:tc>
                  <a:txBody>
                    <a:bodyPr/>
                    <a:lstStyle/>
                    <a:p>
                      <a:pPr algn="ctr" fontAlgn="b"/>
                      <a:r>
                        <a:rPr lang="en-US" sz="1050" b="1" i="0" u="none" strike="noStrike">
                          <a:solidFill>
                            <a:srgbClr val="000000"/>
                          </a:solidFill>
                          <a:effectLst/>
                          <a:latin typeface="Arial" panose="020B0604020202020204" pitchFamily="34" charset="0"/>
                        </a:rPr>
                        <a:t>Average ECRS Deployed</a:t>
                      </a:r>
                    </a:p>
                  </a:txBody>
                  <a:tcPr marL="9525" marR="9525" marT="9525" marB="0" anchor="ctr"/>
                </a:tc>
                <a:tc>
                  <a:txBody>
                    <a:bodyPr/>
                    <a:lstStyle/>
                    <a:p>
                      <a:pPr algn="ctr" fontAlgn="b"/>
                      <a:r>
                        <a:rPr lang="en-US" sz="1050" b="1" i="0" u="none" strike="noStrike">
                          <a:solidFill>
                            <a:srgbClr val="000000"/>
                          </a:solidFill>
                          <a:effectLst/>
                          <a:latin typeface="Arial" panose="020B0604020202020204" pitchFamily="34" charset="0"/>
                        </a:rPr>
                        <a:t>Deployment Duration</a:t>
                      </a:r>
                    </a:p>
                  </a:txBody>
                  <a:tcPr marL="9525" marR="9525" marT="9525" marB="0" anchor="ctr"/>
                </a:tc>
                <a:tc>
                  <a:txBody>
                    <a:bodyPr/>
                    <a:lstStyle/>
                    <a:p>
                      <a:pPr algn="ctr" fontAlgn="b"/>
                      <a:r>
                        <a:rPr lang="en-US" sz="1050" b="1" i="0" u="none" strike="noStrike" dirty="0">
                          <a:solidFill>
                            <a:srgbClr val="000000"/>
                          </a:solidFill>
                          <a:effectLst/>
                          <a:latin typeface="Arial" panose="020B0604020202020204" pitchFamily="34" charset="0"/>
                        </a:rPr>
                        <a:t>Number of Events</a:t>
                      </a:r>
                    </a:p>
                  </a:txBody>
                  <a:tcPr marL="9525" marR="9525" marT="9525" marB="0" anchor="ctr"/>
                </a:tc>
                <a:tc>
                  <a:txBody>
                    <a:bodyPr/>
                    <a:lstStyle/>
                    <a:p>
                      <a:pPr algn="ctr" fontAlgn="b"/>
                      <a:r>
                        <a:rPr lang="en-US" sz="1050" b="1" i="0" u="none" strike="noStrike" dirty="0">
                          <a:solidFill>
                            <a:srgbClr val="000000"/>
                          </a:solidFill>
                          <a:effectLst/>
                          <a:latin typeface="Arial" panose="020B0604020202020204" pitchFamily="34" charset="0"/>
                        </a:rPr>
                        <a:t>Reason for Deployment</a:t>
                      </a:r>
                    </a:p>
                  </a:txBody>
                  <a:tcPr marL="9525" marR="9525" marT="9525" marB="0" anchor="ctr"/>
                </a:tc>
                <a:extLst>
                  <a:ext uri="{0D108BD9-81ED-4DB2-BD59-A6C34878D82A}">
                    <a16:rowId xmlns:a16="http://schemas.microsoft.com/office/drawing/2014/main" val="4070892567"/>
                  </a:ext>
                </a:extLst>
              </a:tr>
              <a:tr h="205999">
                <a:tc rowSpan="2">
                  <a:txBody>
                    <a:bodyPr/>
                    <a:lstStyle/>
                    <a:p>
                      <a:pPr algn="ctr"/>
                      <a:r>
                        <a:rPr lang="en-US" sz="1200" dirty="0"/>
                        <a:t>2023</a:t>
                      </a:r>
                    </a:p>
                  </a:txBody>
                  <a:tcPr anchor="ctr"/>
                </a:tc>
                <a:tc>
                  <a:txBody>
                    <a:bodyPr/>
                    <a:lstStyle/>
                    <a:p>
                      <a:pPr algn="ctr" fontAlgn="ctr"/>
                      <a:r>
                        <a:rPr lang="en-US" sz="1100" b="0" i="0" u="none" strike="noStrike" dirty="0">
                          <a:solidFill>
                            <a:srgbClr val="000000"/>
                          </a:solidFill>
                          <a:effectLst/>
                          <a:latin typeface="Arial" panose="020B0604020202020204" pitchFamily="34" charset="0"/>
                        </a:rPr>
                        <a:t>23.50%</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1.14 </a:t>
                      </a:r>
                      <a:r>
                        <a:rPr lang="en-US" sz="1100" b="0" i="0" u="none" strike="noStrike" dirty="0" err="1">
                          <a:solidFill>
                            <a:srgbClr val="000000"/>
                          </a:solidFill>
                          <a:effectLst/>
                          <a:latin typeface="Arial" panose="020B0604020202020204" pitchFamily="34" charset="0"/>
                        </a:rPr>
                        <a:t>Hrs</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31</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Available capacity not sufficient for projected Net Load</a:t>
                      </a:r>
                    </a:p>
                  </a:txBody>
                  <a:tcPr marL="9525" marR="9525" marT="9525" marB="0" anchor="ctr"/>
                </a:tc>
                <a:extLst>
                  <a:ext uri="{0D108BD9-81ED-4DB2-BD59-A6C34878D82A}">
                    <a16:rowId xmlns:a16="http://schemas.microsoft.com/office/drawing/2014/main" val="2953804628"/>
                  </a:ext>
                </a:extLst>
              </a:tr>
              <a:tr h="205999">
                <a:tc vMerge="1">
                  <a:txBody>
                    <a:bodyPr/>
                    <a:lstStyle/>
                    <a:p>
                      <a:pPr algn="ctr"/>
                      <a:endParaRPr lang="en-US" sz="1200" dirty="0"/>
                    </a:p>
                  </a:txBody>
                  <a:tcPr anchor="ctr"/>
                </a:tc>
                <a:tc>
                  <a:txBody>
                    <a:bodyPr/>
                    <a:lstStyle/>
                    <a:p>
                      <a:pPr algn="ctr" fontAlgn="ctr"/>
                      <a:r>
                        <a:rPr lang="en-US" sz="1100" b="0" i="0" u="none" strike="noStrike">
                          <a:solidFill>
                            <a:srgbClr val="000000"/>
                          </a:solidFill>
                          <a:effectLst/>
                          <a:latin typeface="Arial" panose="020B0604020202020204" pitchFamily="34" charset="0"/>
                        </a:rPr>
                        <a:t>27.10%</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0.09 </a:t>
                      </a:r>
                      <a:r>
                        <a:rPr lang="en-US" sz="1100" b="0" i="0" u="none" strike="noStrike" dirty="0" err="1">
                          <a:solidFill>
                            <a:srgbClr val="000000"/>
                          </a:solidFill>
                          <a:effectLst/>
                          <a:latin typeface="Arial" panose="020B0604020202020204" pitchFamily="34" charset="0"/>
                        </a:rPr>
                        <a:t>Hrs</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a:solidFill>
                            <a:srgbClr val="000000"/>
                          </a:solidFill>
                          <a:effectLst/>
                          <a:latin typeface="Arial" panose="020B0604020202020204" pitchFamily="34" charset="0"/>
                        </a:rPr>
                        <a:t>11</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Frequency below 59.91Hz</a:t>
                      </a:r>
                    </a:p>
                  </a:txBody>
                  <a:tcPr marL="9525" marR="9525" marT="9525" marB="0" anchor="ctr"/>
                </a:tc>
                <a:extLst>
                  <a:ext uri="{0D108BD9-81ED-4DB2-BD59-A6C34878D82A}">
                    <a16:rowId xmlns:a16="http://schemas.microsoft.com/office/drawing/2014/main" val="3745691143"/>
                  </a:ext>
                </a:extLst>
              </a:tr>
              <a:tr h="205999">
                <a:tc rowSpan="2">
                  <a:txBody>
                    <a:bodyPr/>
                    <a:lstStyle/>
                    <a:p>
                      <a:pPr algn="ctr"/>
                      <a:r>
                        <a:rPr lang="en-US" sz="1200" dirty="0"/>
                        <a:t>2024</a:t>
                      </a:r>
                    </a:p>
                  </a:txBody>
                  <a:tcPr anchor="ctr"/>
                </a:tc>
                <a:tc>
                  <a:txBody>
                    <a:bodyPr/>
                    <a:lstStyle/>
                    <a:p>
                      <a:pPr algn="ctr" fontAlgn="ctr"/>
                      <a:r>
                        <a:rPr lang="en-US" sz="1100" b="0" i="0" u="none" strike="noStrike" dirty="0">
                          <a:solidFill>
                            <a:srgbClr val="000000"/>
                          </a:solidFill>
                          <a:effectLst/>
                          <a:latin typeface="Arial" panose="020B0604020202020204" pitchFamily="34" charset="0"/>
                        </a:rPr>
                        <a:t>28.50%</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1.33 </a:t>
                      </a:r>
                      <a:r>
                        <a:rPr lang="en-US" sz="1100" b="0" i="0" u="none" strike="noStrike" dirty="0" err="1">
                          <a:solidFill>
                            <a:srgbClr val="000000"/>
                          </a:solidFill>
                          <a:effectLst/>
                          <a:latin typeface="Arial" panose="020B0604020202020204" pitchFamily="34" charset="0"/>
                        </a:rPr>
                        <a:t>Hrs</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Available capacity not sufficient for projected Net Load</a:t>
                      </a:r>
                    </a:p>
                  </a:txBody>
                  <a:tcPr marL="9525" marR="9525" marT="9525" marB="0" anchor="ctr"/>
                </a:tc>
                <a:extLst>
                  <a:ext uri="{0D108BD9-81ED-4DB2-BD59-A6C34878D82A}">
                    <a16:rowId xmlns:a16="http://schemas.microsoft.com/office/drawing/2014/main" val="1603692465"/>
                  </a:ext>
                </a:extLst>
              </a:tr>
              <a:tr h="205999">
                <a:tc vMerge="1">
                  <a:txBody>
                    <a:bodyPr/>
                    <a:lstStyle/>
                    <a:p>
                      <a:pPr algn="ctr"/>
                      <a:endParaRPr lang="en-US" sz="1200" dirty="0"/>
                    </a:p>
                  </a:txBody>
                  <a:tcPr anchor="ctr"/>
                </a:tc>
                <a:tc>
                  <a:txBody>
                    <a:bodyPr/>
                    <a:lstStyle/>
                    <a:p>
                      <a:pPr algn="ctr" fontAlgn="ctr"/>
                      <a:r>
                        <a:rPr lang="en-US" sz="1100" b="0" i="0" u="none" strike="noStrike">
                          <a:solidFill>
                            <a:srgbClr val="000000"/>
                          </a:solidFill>
                          <a:effectLst/>
                          <a:latin typeface="Arial" panose="020B0604020202020204" pitchFamily="34" charset="0"/>
                        </a:rPr>
                        <a:t>36.07%</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0.09 </a:t>
                      </a:r>
                      <a:r>
                        <a:rPr lang="en-US" sz="1100" b="0" i="0" u="none" strike="noStrike" dirty="0" err="1">
                          <a:solidFill>
                            <a:srgbClr val="000000"/>
                          </a:solidFill>
                          <a:effectLst/>
                          <a:latin typeface="Arial" panose="020B0604020202020204" pitchFamily="34" charset="0"/>
                        </a:rPr>
                        <a:t>Hrs</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US" sz="1100" b="0" i="0" u="none" strike="noStrike" dirty="0">
                          <a:solidFill>
                            <a:srgbClr val="000000"/>
                          </a:solidFill>
                          <a:effectLst/>
                          <a:latin typeface="Arial" panose="020B0604020202020204" pitchFamily="34" charset="0"/>
                        </a:rPr>
                        <a:t>Frequency below 59.91Hz</a:t>
                      </a:r>
                    </a:p>
                  </a:txBody>
                  <a:tcPr marL="9525" marR="9525" marT="9525" marB="0" anchor="ctr"/>
                </a:tc>
                <a:extLst>
                  <a:ext uri="{0D108BD9-81ED-4DB2-BD59-A6C34878D82A}">
                    <a16:rowId xmlns:a16="http://schemas.microsoft.com/office/drawing/2014/main" val="1521128407"/>
                  </a:ext>
                </a:extLst>
              </a:tr>
            </a:tbl>
          </a:graphicData>
        </a:graphic>
      </p:graphicFrame>
    </p:spTree>
    <p:extLst>
      <p:ext uri="{BB962C8B-B14F-4D97-AF65-F5344CB8AC3E}">
        <p14:creationId xmlns:p14="http://schemas.microsoft.com/office/powerpoint/2010/main" val="122104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5E30-41DE-4BAD-ACCA-ACF2A355BFFB}"/>
              </a:ext>
            </a:extLst>
          </p:cNvPr>
          <p:cNvSpPr>
            <a:spLocks noGrp="1"/>
          </p:cNvSpPr>
          <p:nvPr>
            <p:ph type="title"/>
          </p:nvPr>
        </p:nvSpPr>
        <p:spPr/>
        <p:txBody>
          <a:bodyPr/>
          <a:lstStyle/>
          <a:p>
            <a:r>
              <a:rPr lang="en-US" sz="2800" dirty="0"/>
              <a:t>Adequacy of ECRS Quantities in 2024</a:t>
            </a:r>
          </a:p>
        </p:txBody>
      </p:sp>
      <p:sp>
        <p:nvSpPr>
          <p:cNvPr id="3" name="Content Placeholder 2">
            <a:extLst>
              <a:ext uri="{FF2B5EF4-FFF2-40B4-BE49-F238E27FC236}">
                <a16:creationId xmlns:a16="http://schemas.microsoft.com/office/drawing/2014/main" id="{287A705E-B65A-49D7-A47F-70ADB2609823}"/>
              </a:ext>
            </a:extLst>
          </p:cNvPr>
          <p:cNvSpPr>
            <a:spLocks noGrp="1"/>
          </p:cNvSpPr>
          <p:nvPr>
            <p:ph idx="1"/>
          </p:nvPr>
        </p:nvSpPr>
        <p:spPr/>
        <p:txBody>
          <a:bodyPr/>
          <a:lstStyle/>
          <a:p>
            <a:r>
              <a:rPr lang="en-US" sz="1600" dirty="0"/>
              <a:t>Between Jan 1, 2024 and June 30, 2024, </a:t>
            </a:r>
          </a:p>
          <a:p>
            <a:pPr lvl="1"/>
            <a:r>
              <a:rPr lang="en-US" sz="1600" dirty="0"/>
              <a:t>10.5% of the time the 30 Minute Ahead (MA) net load forecast error based ECRS   was insufficient to cover the 30MA risk </a:t>
            </a:r>
          </a:p>
          <a:p>
            <a:pPr lvl="1"/>
            <a:r>
              <a:rPr lang="en-US" sz="1600" dirty="0"/>
              <a:t>ECRS Requirement = Ramping part of ECRS + Solar Adjustment</a:t>
            </a:r>
            <a:endParaRPr lang="en-US" sz="1200" dirty="0"/>
          </a:p>
          <a:p>
            <a:pPr lvl="1"/>
            <a:r>
              <a:rPr lang="en-US" sz="1600" dirty="0"/>
              <a:t>ECRS Mismatch = ECRS Requirement – 30MA NLFE*</a:t>
            </a:r>
          </a:p>
        </p:txBody>
      </p:sp>
      <p:sp>
        <p:nvSpPr>
          <p:cNvPr id="4" name="Slide Number Placeholder 3">
            <a:extLst>
              <a:ext uri="{FF2B5EF4-FFF2-40B4-BE49-F238E27FC236}">
                <a16:creationId xmlns:a16="http://schemas.microsoft.com/office/drawing/2014/main" id="{59A37523-6979-4386-8083-FBB2E004C3A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02E54B3B-6923-9B58-64C5-4AFD54AEBBDC}"/>
              </a:ext>
            </a:extLst>
          </p:cNvPr>
          <p:cNvSpPr txBox="1"/>
          <p:nvPr/>
        </p:nvSpPr>
        <p:spPr>
          <a:xfrm>
            <a:off x="5419725" y="6505673"/>
            <a:ext cx="3114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mn-ea"/>
                <a:cs typeface="+mn-cs"/>
              </a:rPr>
              <a:t>*NLFE: Net Load Forecast Error</a:t>
            </a:r>
          </a:p>
        </p:txBody>
      </p:sp>
      <p:pic>
        <p:nvPicPr>
          <p:cNvPr id="6" name="Picture 5">
            <a:extLst>
              <a:ext uri="{FF2B5EF4-FFF2-40B4-BE49-F238E27FC236}">
                <a16:creationId xmlns:a16="http://schemas.microsoft.com/office/drawing/2014/main" id="{A029B0C7-B3BA-7DFD-CCBA-414DCCF49259}"/>
              </a:ext>
            </a:extLst>
          </p:cNvPr>
          <p:cNvPicPr preferRelativeResize="0">
            <a:picLocks/>
          </p:cNvPicPr>
          <p:nvPr/>
        </p:nvPicPr>
        <p:blipFill>
          <a:blip r:embed="rId3"/>
          <a:stretch>
            <a:fillRect/>
          </a:stretch>
        </p:blipFill>
        <p:spPr>
          <a:xfrm>
            <a:off x="4790768" y="2514600"/>
            <a:ext cx="3657600" cy="3200400"/>
          </a:xfrm>
          <a:prstGeom prst="rect">
            <a:avLst/>
          </a:prstGeom>
        </p:spPr>
      </p:pic>
      <p:pic>
        <p:nvPicPr>
          <p:cNvPr id="8" name="Picture 7">
            <a:extLst>
              <a:ext uri="{FF2B5EF4-FFF2-40B4-BE49-F238E27FC236}">
                <a16:creationId xmlns:a16="http://schemas.microsoft.com/office/drawing/2014/main" id="{ECE2E02C-6805-8E36-6775-0B53AD66BA54}"/>
              </a:ext>
            </a:extLst>
          </p:cNvPr>
          <p:cNvPicPr preferRelativeResize="0">
            <a:picLocks/>
          </p:cNvPicPr>
          <p:nvPr/>
        </p:nvPicPr>
        <p:blipFill>
          <a:blip r:embed="rId4"/>
          <a:stretch>
            <a:fillRect/>
          </a:stretch>
        </p:blipFill>
        <p:spPr>
          <a:xfrm>
            <a:off x="695632" y="2521965"/>
            <a:ext cx="3657600" cy="3200400"/>
          </a:xfrm>
          <a:prstGeom prst="rect">
            <a:avLst/>
          </a:prstGeom>
        </p:spPr>
      </p:pic>
    </p:spTree>
    <p:extLst>
      <p:ext uri="{BB962C8B-B14F-4D97-AF65-F5344CB8AC3E}">
        <p14:creationId xmlns:p14="http://schemas.microsoft.com/office/powerpoint/2010/main" val="428369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84B3261-FA01-1BFB-52DB-19832EBC5844}"/>
              </a:ext>
            </a:extLst>
          </p:cNvPr>
          <p:cNvGraphicFramePr>
            <a:graphicFrameLocks/>
          </p:cNvGraphicFramePr>
          <p:nvPr>
            <p:extLst>
              <p:ext uri="{D42A27DB-BD31-4B8C-83A1-F6EECF244321}">
                <p14:modId xmlns:p14="http://schemas.microsoft.com/office/powerpoint/2010/main" val="3855689258"/>
              </p:ext>
            </p:extLst>
          </p:nvPr>
        </p:nvGraphicFramePr>
        <p:xfrm>
          <a:off x="344057" y="1088896"/>
          <a:ext cx="8495143" cy="492689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482405D-4E02-51BF-0FD1-85119B0CA26B}"/>
              </a:ext>
            </a:extLst>
          </p:cNvPr>
          <p:cNvSpPr>
            <a:spLocks noGrp="1"/>
          </p:cNvSpPr>
          <p:nvPr>
            <p:ph type="title"/>
          </p:nvPr>
        </p:nvSpPr>
        <p:spPr/>
        <p:txBody>
          <a:bodyPr/>
          <a:lstStyle/>
          <a:p>
            <a:r>
              <a:rPr lang="en-US" sz="2800" dirty="0"/>
              <a:t>Hourly Average ECRS Comparison</a:t>
            </a:r>
          </a:p>
        </p:txBody>
      </p:sp>
      <p:sp>
        <p:nvSpPr>
          <p:cNvPr id="4" name="Slide Number Placeholder 3">
            <a:extLst>
              <a:ext uri="{FF2B5EF4-FFF2-40B4-BE49-F238E27FC236}">
                <a16:creationId xmlns:a16="http://schemas.microsoft.com/office/drawing/2014/main" id="{48C188B5-08D8-102B-73FF-527B0898079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AF89870E-AE2F-168D-B780-D3AC160B1A4F}"/>
              </a:ext>
            </a:extLst>
          </p:cNvPr>
          <p:cNvSpPr txBox="1"/>
          <p:nvPr/>
        </p:nvSpPr>
        <p:spPr>
          <a:xfrm>
            <a:off x="1273888" y="1883765"/>
            <a:ext cx="4561365" cy="738664"/>
          </a:xfrm>
          <a:prstGeom prst="rect">
            <a:avLst/>
          </a:prstGeom>
          <a:noFill/>
        </p:spPr>
        <p:txBody>
          <a:bodyPr wrap="square" rtlCol="0">
            <a:spAutoFit/>
          </a:bodyPr>
          <a:lstStyle/>
          <a:p>
            <a:r>
              <a:rPr lang="en-US" sz="1400" dirty="0">
                <a:solidFill>
                  <a:schemeClr val="accent6"/>
                </a:solidFill>
              </a:rPr>
              <a:t>2025 ECRS: </a:t>
            </a:r>
          </a:p>
          <a:p>
            <a:r>
              <a:rPr lang="en-US" sz="1400" dirty="0">
                <a:solidFill>
                  <a:schemeClr val="accent6"/>
                </a:solidFill>
              </a:rPr>
              <a:t>On avg. </a:t>
            </a:r>
            <a:r>
              <a:rPr lang="en-US" sz="1400" dirty="0">
                <a:solidFill>
                  <a:schemeClr val="accent4"/>
                </a:solidFill>
              </a:rPr>
              <a:t>190 </a:t>
            </a:r>
            <a:r>
              <a:rPr lang="en-US" sz="1400" dirty="0">
                <a:solidFill>
                  <a:schemeClr val="accent6"/>
                </a:solidFill>
              </a:rPr>
              <a:t>MW increase from prev. year</a:t>
            </a:r>
          </a:p>
          <a:p>
            <a:r>
              <a:rPr lang="en-US" sz="1400" dirty="0">
                <a:solidFill>
                  <a:schemeClr val="accent6"/>
                </a:solidFill>
              </a:rPr>
              <a:t>Largest increase is in </a:t>
            </a:r>
            <a:r>
              <a:rPr lang="en-US" sz="1400" dirty="0">
                <a:solidFill>
                  <a:schemeClr val="accent4"/>
                </a:solidFill>
              </a:rPr>
              <a:t>May</a:t>
            </a:r>
            <a:r>
              <a:rPr lang="en-US" sz="1400" dirty="0">
                <a:solidFill>
                  <a:schemeClr val="accent6"/>
                </a:solidFill>
              </a:rPr>
              <a:t> by </a:t>
            </a:r>
            <a:r>
              <a:rPr lang="en-US" sz="1400" dirty="0">
                <a:solidFill>
                  <a:schemeClr val="accent4"/>
                </a:solidFill>
              </a:rPr>
              <a:t>433 </a:t>
            </a:r>
            <a:r>
              <a:rPr lang="en-US" sz="1400" dirty="0">
                <a:solidFill>
                  <a:schemeClr val="accent6"/>
                </a:solidFill>
              </a:rPr>
              <a:t>MW</a:t>
            </a:r>
          </a:p>
        </p:txBody>
      </p:sp>
    </p:spTree>
    <p:extLst>
      <p:ext uri="{BB962C8B-B14F-4D97-AF65-F5344CB8AC3E}">
        <p14:creationId xmlns:p14="http://schemas.microsoft.com/office/powerpoint/2010/main" val="265875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80A02-080A-9AE0-0679-609D6D68A33B}"/>
              </a:ext>
            </a:extLst>
          </p:cNvPr>
          <p:cNvPicPr>
            <a:picLocks noChangeAspect="1"/>
          </p:cNvPicPr>
          <p:nvPr/>
        </p:nvPicPr>
        <p:blipFill>
          <a:blip r:embed="rId2"/>
          <a:stretch>
            <a:fillRect/>
          </a:stretch>
        </p:blipFill>
        <p:spPr>
          <a:xfrm>
            <a:off x="383685" y="1078788"/>
            <a:ext cx="8376630" cy="4700423"/>
          </a:xfrm>
          <a:prstGeom prst="rect">
            <a:avLst/>
          </a:prstGeom>
        </p:spPr>
      </p:pic>
      <p:sp>
        <p:nvSpPr>
          <p:cNvPr id="2" name="Title 1">
            <a:extLst>
              <a:ext uri="{FF2B5EF4-FFF2-40B4-BE49-F238E27FC236}">
                <a16:creationId xmlns:a16="http://schemas.microsoft.com/office/drawing/2014/main" id="{6757A2F9-D626-45C4-A30A-6FEEF7F13429}"/>
              </a:ext>
            </a:extLst>
          </p:cNvPr>
          <p:cNvSpPr>
            <a:spLocks noGrp="1"/>
          </p:cNvSpPr>
          <p:nvPr>
            <p:ph type="title"/>
          </p:nvPr>
        </p:nvSpPr>
        <p:spPr/>
        <p:txBody>
          <a:bodyPr/>
          <a:lstStyle/>
          <a:p>
            <a:r>
              <a:rPr lang="en-US" sz="2800" dirty="0"/>
              <a:t>ECRS Comparison January</a:t>
            </a:r>
          </a:p>
        </p:txBody>
      </p:sp>
      <p:sp>
        <p:nvSpPr>
          <p:cNvPr id="4" name="Slide Number Placeholder 3">
            <a:extLst>
              <a:ext uri="{FF2B5EF4-FFF2-40B4-BE49-F238E27FC236}">
                <a16:creationId xmlns:a16="http://schemas.microsoft.com/office/drawing/2014/main" id="{E9A2F502-0343-3805-D519-72CD57A5E1D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6066F9F-82AC-D552-2572-3B836AA6DBE7}"/>
              </a:ext>
            </a:extLst>
          </p:cNvPr>
          <p:cNvSpPr txBox="1"/>
          <p:nvPr/>
        </p:nvSpPr>
        <p:spPr>
          <a:xfrm>
            <a:off x="4441282" y="1819758"/>
            <a:ext cx="4319033" cy="738664"/>
          </a:xfrm>
          <a:prstGeom prst="rect">
            <a:avLst/>
          </a:prstGeom>
          <a:noFill/>
        </p:spPr>
        <p:txBody>
          <a:bodyPr wrap="square" rtlCol="0">
            <a:spAutoFit/>
          </a:bodyPr>
          <a:lstStyle/>
          <a:p>
            <a:r>
              <a:rPr lang="en-US" sz="1400" dirty="0">
                <a:solidFill>
                  <a:schemeClr val="accent6"/>
                </a:solidFill>
              </a:rPr>
              <a:t>2025 ECRS: </a:t>
            </a:r>
          </a:p>
          <a:p>
            <a:r>
              <a:rPr lang="en-US" sz="1400" dirty="0">
                <a:solidFill>
                  <a:schemeClr val="accent6"/>
                </a:solidFill>
              </a:rPr>
              <a:t>Range: </a:t>
            </a:r>
            <a:r>
              <a:rPr lang="en-US" sz="1400" dirty="0">
                <a:solidFill>
                  <a:schemeClr val="accent4"/>
                </a:solidFill>
              </a:rPr>
              <a:t>1,207 – 2,749</a:t>
            </a:r>
            <a:r>
              <a:rPr lang="en-US" sz="1400" dirty="0">
                <a:solidFill>
                  <a:schemeClr val="accent6"/>
                </a:solidFill>
              </a:rPr>
              <a:t> MW;</a:t>
            </a:r>
          </a:p>
          <a:p>
            <a:r>
              <a:rPr lang="en-US" sz="1400" dirty="0">
                <a:solidFill>
                  <a:schemeClr val="accent6"/>
                </a:solidFill>
              </a:rPr>
              <a:t>Avg: </a:t>
            </a:r>
            <a:r>
              <a:rPr lang="en-US" sz="1400" dirty="0">
                <a:solidFill>
                  <a:schemeClr val="accent4"/>
                </a:solidFill>
              </a:rPr>
              <a:t>1,729</a:t>
            </a:r>
            <a:r>
              <a:rPr lang="en-US" sz="1400" dirty="0">
                <a:solidFill>
                  <a:schemeClr val="accent6"/>
                </a:solidFill>
              </a:rPr>
              <a:t> MW (</a:t>
            </a:r>
            <a:r>
              <a:rPr lang="en-US" sz="1400" dirty="0">
                <a:solidFill>
                  <a:schemeClr val="accent4"/>
                </a:solidFill>
              </a:rPr>
              <a:t>175</a:t>
            </a:r>
            <a:r>
              <a:rPr lang="en-US" sz="1400" dirty="0">
                <a:solidFill>
                  <a:schemeClr val="accent6"/>
                </a:solidFill>
              </a:rPr>
              <a:t> MW increase from prev. year)</a:t>
            </a:r>
          </a:p>
        </p:txBody>
      </p:sp>
    </p:spTree>
    <p:extLst>
      <p:ext uri="{BB962C8B-B14F-4D97-AF65-F5344CB8AC3E}">
        <p14:creationId xmlns:p14="http://schemas.microsoft.com/office/powerpoint/2010/main" val="639018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33E9C-1DE9-DDE2-8C6C-F477F482E83A}"/>
              </a:ext>
            </a:extLst>
          </p:cNvPr>
          <p:cNvPicPr>
            <a:picLocks noChangeAspect="1"/>
          </p:cNvPicPr>
          <p:nvPr/>
        </p:nvPicPr>
        <p:blipFill>
          <a:blip r:embed="rId2"/>
          <a:stretch>
            <a:fillRect/>
          </a:stretch>
        </p:blipFill>
        <p:spPr>
          <a:xfrm>
            <a:off x="417216" y="847119"/>
            <a:ext cx="8309568" cy="5255297"/>
          </a:xfrm>
          <a:prstGeom prst="rect">
            <a:avLst/>
          </a:prstGeom>
        </p:spPr>
      </p:pic>
      <p:sp>
        <p:nvSpPr>
          <p:cNvPr id="2" name="Title 1">
            <a:extLst>
              <a:ext uri="{FF2B5EF4-FFF2-40B4-BE49-F238E27FC236}">
                <a16:creationId xmlns:a16="http://schemas.microsoft.com/office/drawing/2014/main" id="{6757A2F9-D626-45C4-A30A-6FEEF7F13429}"/>
              </a:ext>
            </a:extLst>
          </p:cNvPr>
          <p:cNvSpPr>
            <a:spLocks noGrp="1"/>
          </p:cNvSpPr>
          <p:nvPr>
            <p:ph type="title"/>
          </p:nvPr>
        </p:nvSpPr>
        <p:spPr/>
        <p:txBody>
          <a:bodyPr/>
          <a:lstStyle/>
          <a:p>
            <a:r>
              <a:rPr lang="en-US" sz="2800" dirty="0"/>
              <a:t>ECRS Comparison March</a:t>
            </a:r>
          </a:p>
        </p:txBody>
      </p:sp>
      <p:sp>
        <p:nvSpPr>
          <p:cNvPr id="4" name="Slide Number Placeholder 3">
            <a:extLst>
              <a:ext uri="{FF2B5EF4-FFF2-40B4-BE49-F238E27FC236}">
                <a16:creationId xmlns:a16="http://schemas.microsoft.com/office/drawing/2014/main" id="{E9A2F502-0343-3805-D519-72CD57A5E1D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A60F9E3C-0DE6-4BCE-1D6B-2A898997ED44}"/>
              </a:ext>
            </a:extLst>
          </p:cNvPr>
          <p:cNvSpPr txBox="1"/>
          <p:nvPr/>
        </p:nvSpPr>
        <p:spPr>
          <a:xfrm>
            <a:off x="1113463" y="1627253"/>
            <a:ext cx="2929148" cy="954107"/>
          </a:xfrm>
          <a:prstGeom prst="rect">
            <a:avLst/>
          </a:prstGeom>
          <a:noFill/>
        </p:spPr>
        <p:txBody>
          <a:bodyPr wrap="square" rtlCol="0">
            <a:spAutoFit/>
          </a:bodyPr>
          <a:lstStyle/>
          <a:p>
            <a:r>
              <a:rPr lang="en-US" sz="1400" dirty="0">
                <a:solidFill>
                  <a:schemeClr val="accent6"/>
                </a:solidFill>
              </a:rPr>
              <a:t>2025 ECRS: </a:t>
            </a:r>
          </a:p>
          <a:p>
            <a:r>
              <a:rPr lang="en-US" sz="1400" dirty="0">
                <a:solidFill>
                  <a:schemeClr val="accent6"/>
                </a:solidFill>
              </a:rPr>
              <a:t>Range: </a:t>
            </a:r>
            <a:r>
              <a:rPr lang="en-US" sz="1400" dirty="0">
                <a:solidFill>
                  <a:schemeClr val="accent4"/>
                </a:solidFill>
              </a:rPr>
              <a:t>875 – 2,812</a:t>
            </a:r>
            <a:r>
              <a:rPr lang="en-US" sz="1400" dirty="0">
                <a:solidFill>
                  <a:schemeClr val="accent6"/>
                </a:solidFill>
              </a:rPr>
              <a:t> MW;</a:t>
            </a:r>
          </a:p>
          <a:p>
            <a:r>
              <a:rPr lang="en-US" sz="1400" dirty="0">
                <a:solidFill>
                  <a:schemeClr val="accent6"/>
                </a:solidFill>
              </a:rPr>
              <a:t>Avg: </a:t>
            </a:r>
            <a:r>
              <a:rPr lang="en-US" sz="1400" dirty="0">
                <a:solidFill>
                  <a:schemeClr val="accent4"/>
                </a:solidFill>
              </a:rPr>
              <a:t>1,720</a:t>
            </a:r>
            <a:r>
              <a:rPr lang="en-US" sz="1400" dirty="0">
                <a:solidFill>
                  <a:schemeClr val="accent6"/>
                </a:solidFill>
              </a:rPr>
              <a:t> MW (</a:t>
            </a:r>
            <a:r>
              <a:rPr lang="en-US" sz="1400" dirty="0">
                <a:solidFill>
                  <a:schemeClr val="accent4"/>
                </a:solidFill>
              </a:rPr>
              <a:t>159</a:t>
            </a:r>
            <a:r>
              <a:rPr lang="en-US" sz="1400" dirty="0">
                <a:solidFill>
                  <a:schemeClr val="accent6"/>
                </a:solidFill>
              </a:rPr>
              <a:t> MW increase from prev. year)</a:t>
            </a:r>
          </a:p>
        </p:txBody>
      </p:sp>
    </p:spTree>
    <p:extLst>
      <p:ext uri="{BB962C8B-B14F-4D97-AF65-F5344CB8AC3E}">
        <p14:creationId xmlns:p14="http://schemas.microsoft.com/office/powerpoint/2010/main" val="2209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6EFC-C6BA-4321-8293-C3B40C9F73E0}"/>
              </a:ext>
            </a:extLst>
          </p:cNvPr>
          <p:cNvSpPr>
            <a:spLocks noGrp="1"/>
          </p:cNvSpPr>
          <p:nvPr>
            <p:ph type="title"/>
          </p:nvPr>
        </p:nvSpPr>
        <p:spPr/>
        <p:txBody>
          <a:bodyPr/>
          <a:lstStyle/>
          <a:p>
            <a:r>
              <a:rPr lang="en-US" sz="2800" dirty="0"/>
              <a:t>Discussion Scope for Today</a:t>
            </a:r>
          </a:p>
        </p:txBody>
      </p:sp>
      <p:sp>
        <p:nvSpPr>
          <p:cNvPr id="3" name="Content Placeholder 2">
            <a:extLst>
              <a:ext uri="{FF2B5EF4-FFF2-40B4-BE49-F238E27FC236}">
                <a16:creationId xmlns:a16="http://schemas.microsoft.com/office/drawing/2014/main" id="{FEE60E96-ECFB-4688-9D3E-E0963B973198}"/>
              </a:ext>
            </a:extLst>
          </p:cNvPr>
          <p:cNvSpPr>
            <a:spLocks noGrp="1"/>
          </p:cNvSpPr>
          <p:nvPr>
            <p:ph idx="1"/>
          </p:nvPr>
        </p:nvSpPr>
        <p:spPr/>
        <p:txBody>
          <a:bodyPr/>
          <a:lstStyle/>
          <a:p>
            <a:r>
              <a:rPr lang="en-US" sz="1600" dirty="0">
                <a:solidFill>
                  <a:schemeClr val="accent2"/>
                </a:solidFill>
              </a:rPr>
              <a:t>This presentation will discuss the various approaches ERCOT is considering to determine Ancillary Service (A/S) quantities for 2025.</a:t>
            </a:r>
          </a:p>
          <a:p>
            <a:pPr lvl="1"/>
            <a:r>
              <a:rPr lang="en-US" sz="1600" dirty="0">
                <a:solidFill>
                  <a:schemeClr val="accent2"/>
                </a:solidFill>
              </a:rPr>
              <a:t>ERCOT is not considering any changes in the methodologies used to compute </a:t>
            </a:r>
            <a:r>
              <a:rPr lang="en-US" sz="1600" dirty="0">
                <a:solidFill>
                  <a:srgbClr val="FF0000"/>
                </a:solidFill>
              </a:rPr>
              <a:t> </a:t>
            </a:r>
            <a:r>
              <a:rPr lang="en-US" sz="1600" dirty="0">
                <a:solidFill>
                  <a:schemeClr val="accent2"/>
                </a:solidFill>
              </a:rPr>
              <a:t>Responsive Reserve Service, ERCOT Contingency Reserve Service, and Non-Spinning Reserve Service requirements for 2025.</a:t>
            </a:r>
          </a:p>
          <a:p>
            <a:pPr lvl="1"/>
            <a:endParaRPr lang="en-US" sz="900" dirty="0">
              <a:solidFill>
                <a:schemeClr val="accent2"/>
              </a:solidFill>
            </a:endParaRPr>
          </a:p>
          <a:p>
            <a:pPr lvl="1"/>
            <a:r>
              <a:rPr lang="en-US" sz="1600" dirty="0">
                <a:solidFill>
                  <a:schemeClr val="accent2"/>
                </a:solidFill>
              </a:rPr>
              <a:t>NERC’s preliminary BAL-003 Interconnection Frequency Response Obligation (IFRO) assessment for ERCOT for the 2025 Operating Year (OY) has not yet been published. Therefore, this analysis used the minimum RRS-PFR limit of 1,185 MW for 2024.</a:t>
            </a:r>
          </a:p>
          <a:p>
            <a:pPr lvl="1"/>
            <a:endParaRPr lang="en-US" sz="900" dirty="0">
              <a:solidFill>
                <a:schemeClr val="accent2"/>
              </a:solidFill>
            </a:endParaRPr>
          </a:p>
          <a:p>
            <a:pPr lvl="1" algn="just"/>
            <a:r>
              <a:rPr lang="en-US" sz="1600" dirty="0">
                <a:solidFill>
                  <a:schemeClr val="accent2"/>
                </a:solidFill>
              </a:rPr>
              <a:t>ERCOT is considering some changes in the methodology used to compute the Regulation Service for 2025.</a:t>
            </a:r>
          </a:p>
          <a:p>
            <a:pPr lvl="1" algn="just"/>
            <a:endParaRPr lang="en-US" sz="1400" dirty="0">
              <a:solidFill>
                <a:schemeClr val="accent2"/>
              </a:solidFill>
            </a:endParaRPr>
          </a:p>
          <a:p>
            <a:pPr algn="just"/>
            <a:r>
              <a:rPr lang="en-US" sz="1600" dirty="0">
                <a:solidFill>
                  <a:schemeClr val="accent2"/>
                </a:solidFill>
              </a:rPr>
              <a:t>The Ancillary Service (A/S) quantities for 2025 contained in this presentation are based on the methodology that was approved in December 2023. The quantities for 2025 reflect moving forward the historic data on which these are based, </a:t>
            </a:r>
            <a:r>
              <a:rPr lang="en-US" sz="1600" u="sng" dirty="0">
                <a:solidFill>
                  <a:schemeClr val="accent2"/>
                </a:solidFill>
              </a:rPr>
              <a:t>unless otherwise noted</a:t>
            </a:r>
            <a:r>
              <a:rPr lang="en-US" sz="1600" dirty="0">
                <a:solidFill>
                  <a:schemeClr val="accent2"/>
                </a:solidFill>
              </a:rPr>
              <a:t>.</a:t>
            </a:r>
          </a:p>
        </p:txBody>
      </p:sp>
      <p:sp>
        <p:nvSpPr>
          <p:cNvPr id="4" name="Slide Number Placeholder 3">
            <a:extLst>
              <a:ext uri="{FF2B5EF4-FFF2-40B4-BE49-F238E27FC236}">
                <a16:creationId xmlns:a16="http://schemas.microsoft.com/office/drawing/2014/main" id="{5A68E052-6A20-4956-A66D-2E4B52AB55D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323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A0B03B-5D96-00B4-5E5A-5632B6F32450}"/>
              </a:ext>
            </a:extLst>
          </p:cNvPr>
          <p:cNvPicPr>
            <a:picLocks noChangeAspect="1"/>
          </p:cNvPicPr>
          <p:nvPr/>
        </p:nvPicPr>
        <p:blipFill>
          <a:blip r:embed="rId2"/>
          <a:stretch>
            <a:fillRect/>
          </a:stretch>
        </p:blipFill>
        <p:spPr>
          <a:xfrm>
            <a:off x="386733" y="1191574"/>
            <a:ext cx="8370533" cy="4474852"/>
          </a:xfrm>
          <a:prstGeom prst="rect">
            <a:avLst/>
          </a:prstGeom>
        </p:spPr>
      </p:pic>
      <p:sp>
        <p:nvSpPr>
          <p:cNvPr id="2" name="Title 1">
            <a:extLst>
              <a:ext uri="{FF2B5EF4-FFF2-40B4-BE49-F238E27FC236}">
                <a16:creationId xmlns:a16="http://schemas.microsoft.com/office/drawing/2014/main" id="{6757A2F9-D626-45C4-A30A-6FEEF7F13429}"/>
              </a:ext>
            </a:extLst>
          </p:cNvPr>
          <p:cNvSpPr>
            <a:spLocks noGrp="1"/>
          </p:cNvSpPr>
          <p:nvPr>
            <p:ph type="title"/>
          </p:nvPr>
        </p:nvSpPr>
        <p:spPr/>
        <p:txBody>
          <a:bodyPr/>
          <a:lstStyle/>
          <a:p>
            <a:r>
              <a:rPr lang="en-US" sz="2800" dirty="0"/>
              <a:t>ECRS Comparison May</a:t>
            </a:r>
          </a:p>
        </p:txBody>
      </p:sp>
      <p:sp>
        <p:nvSpPr>
          <p:cNvPr id="4" name="Slide Number Placeholder 3">
            <a:extLst>
              <a:ext uri="{FF2B5EF4-FFF2-40B4-BE49-F238E27FC236}">
                <a16:creationId xmlns:a16="http://schemas.microsoft.com/office/drawing/2014/main" id="{E9A2F502-0343-3805-D519-72CD57A5E1D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CA5D8FEC-3366-C361-A1E5-548CC9E937CB}"/>
              </a:ext>
            </a:extLst>
          </p:cNvPr>
          <p:cNvSpPr txBox="1"/>
          <p:nvPr/>
        </p:nvSpPr>
        <p:spPr>
          <a:xfrm>
            <a:off x="1113464" y="1627253"/>
            <a:ext cx="4220536" cy="738664"/>
          </a:xfrm>
          <a:prstGeom prst="rect">
            <a:avLst/>
          </a:prstGeom>
          <a:noFill/>
        </p:spPr>
        <p:txBody>
          <a:bodyPr wrap="square" rtlCol="0">
            <a:spAutoFit/>
          </a:bodyPr>
          <a:lstStyle/>
          <a:p>
            <a:r>
              <a:rPr lang="en-US" sz="1400" dirty="0">
                <a:solidFill>
                  <a:schemeClr val="accent6"/>
                </a:solidFill>
              </a:rPr>
              <a:t>2025 ECRS: </a:t>
            </a:r>
          </a:p>
          <a:p>
            <a:r>
              <a:rPr lang="en-US" sz="1400" dirty="0">
                <a:solidFill>
                  <a:schemeClr val="accent6"/>
                </a:solidFill>
              </a:rPr>
              <a:t>Range: </a:t>
            </a:r>
            <a:r>
              <a:rPr lang="en-US" sz="1400" dirty="0">
                <a:solidFill>
                  <a:schemeClr val="accent4"/>
                </a:solidFill>
              </a:rPr>
              <a:t>1,251 – 3,591</a:t>
            </a:r>
            <a:r>
              <a:rPr lang="en-US" sz="1400" dirty="0">
                <a:solidFill>
                  <a:schemeClr val="accent6"/>
                </a:solidFill>
              </a:rPr>
              <a:t> MW;</a:t>
            </a:r>
          </a:p>
          <a:p>
            <a:r>
              <a:rPr lang="en-US" sz="1400" dirty="0">
                <a:solidFill>
                  <a:schemeClr val="accent6"/>
                </a:solidFill>
              </a:rPr>
              <a:t>Avg: </a:t>
            </a:r>
            <a:r>
              <a:rPr lang="en-US" sz="1400" dirty="0">
                <a:solidFill>
                  <a:schemeClr val="accent4"/>
                </a:solidFill>
              </a:rPr>
              <a:t>2,421</a:t>
            </a:r>
            <a:r>
              <a:rPr lang="en-US" sz="1400" dirty="0">
                <a:solidFill>
                  <a:schemeClr val="accent6"/>
                </a:solidFill>
              </a:rPr>
              <a:t> MW (</a:t>
            </a:r>
            <a:r>
              <a:rPr lang="en-US" sz="1400" dirty="0">
                <a:solidFill>
                  <a:schemeClr val="accent4"/>
                </a:solidFill>
              </a:rPr>
              <a:t>433</a:t>
            </a:r>
            <a:r>
              <a:rPr lang="en-US" sz="1400" dirty="0">
                <a:solidFill>
                  <a:schemeClr val="accent6"/>
                </a:solidFill>
              </a:rPr>
              <a:t> MW increase from prev. year)</a:t>
            </a:r>
          </a:p>
        </p:txBody>
      </p:sp>
    </p:spTree>
    <p:extLst>
      <p:ext uri="{BB962C8B-B14F-4D97-AF65-F5344CB8AC3E}">
        <p14:creationId xmlns:p14="http://schemas.microsoft.com/office/powerpoint/2010/main" val="201621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sp>
        <p:nvSpPr>
          <p:cNvPr id="5" name="Content Placeholder 4"/>
          <p:cNvSpPr>
            <a:spLocks noGrp="1"/>
          </p:cNvSpPr>
          <p:nvPr>
            <p:ph idx="16"/>
          </p:nvPr>
        </p:nvSpPr>
        <p:spPr>
          <a:xfrm>
            <a:off x="768668" y="2791587"/>
            <a:ext cx="7606665" cy="1198626"/>
          </a:xfrm>
        </p:spPr>
        <p:txBody>
          <a:bodyPr/>
          <a:lstStyle/>
          <a:p>
            <a:r>
              <a:rPr lang="en-US" dirty="0"/>
              <a:t>Non-Spinning Reserve Service</a:t>
            </a:r>
          </a:p>
        </p:txBody>
      </p:sp>
    </p:spTree>
    <p:extLst>
      <p:ext uri="{BB962C8B-B14F-4D97-AF65-F5344CB8AC3E}">
        <p14:creationId xmlns:p14="http://schemas.microsoft.com/office/powerpoint/2010/main" val="2888332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Non-Spinning Reserve Methodology</a:t>
            </a:r>
          </a:p>
        </p:txBody>
      </p:sp>
      <p:sp>
        <p:nvSpPr>
          <p:cNvPr id="2" name="Content Placeholder 1"/>
          <p:cNvSpPr>
            <a:spLocks noGrp="1"/>
          </p:cNvSpPr>
          <p:nvPr>
            <p:ph idx="1"/>
          </p:nvPr>
        </p:nvSpPr>
        <p:spPr>
          <a:xfrm>
            <a:off x="304800" y="855405"/>
            <a:ext cx="8534400" cy="5326319"/>
          </a:xfrm>
        </p:spPr>
        <p:txBody>
          <a:bodyPr/>
          <a:lstStyle/>
          <a:p>
            <a:pPr algn="just"/>
            <a:r>
              <a:rPr lang="en-US" sz="1600" dirty="0"/>
              <a:t>ERCOT is not considering any change to the methodology used to compute the minimum Non-Spin requirements in 2025. Non-Spin quantities in 2025 will be computed using 75</a:t>
            </a:r>
            <a:r>
              <a:rPr lang="en-US" sz="1600" baseline="30000" dirty="0"/>
              <a:t>th</a:t>
            </a:r>
            <a:r>
              <a:rPr lang="en-US" sz="1600" dirty="0"/>
              <a:t> to 95</a:t>
            </a:r>
            <a:r>
              <a:rPr lang="en-US" sz="1600" baseline="30000" dirty="0"/>
              <a:t>th</a:t>
            </a:r>
            <a:r>
              <a:rPr lang="en-US" sz="1600" dirty="0"/>
              <a:t> percentile of 6 Hours Ahead (HA) hourly average net load forecast error to compute Non-Spin quantities.</a:t>
            </a:r>
          </a:p>
          <a:p>
            <a:pPr algn="just"/>
            <a:endParaRPr lang="en-US" sz="800" dirty="0"/>
          </a:p>
          <a:p>
            <a:pPr algn="just"/>
            <a:r>
              <a:rPr lang="en-US" sz="1600" dirty="0"/>
              <a:t>The preliminary Non-Spin quantities for January 2025 through June 2025 in subsequent slides have been computed using </a:t>
            </a:r>
            <a:r>
              <a:rPr lang="en-US" sz="1600" u="sng" dirty="0"/>
              <a:t>current methodology</a:t>
            </a:r>
            <a:r>
              <a:rPr lang="en-US" sz="1600" dirty="0"/>
              <a:t> (2022, 2023 and 2024 Net load and Net load Forecast), </a:t>
            </a:r>
            <a:r>
              <a:rPr lang="en-US" sz="1600" u="sng" dirty="0"/>
              <a:t>updated Wind Over-Forecast Error Adjustment table</a:t>
            </a:r>
            <a:r>
              <a:rPr lang="en-US" sz="1600" dirty="0"/>
              <a:t> and the </a:t>
            </a:r>
            <a:r>
              <a:rPr lang="en-US" sz="1600" u="sng" dirty="0"/>
              <a:t>updated Solar Over-Forecast Error Adjustment table</a:t>
            </a:r>
            <a:r>
              <a:rPr lang="en-US" sz="1600" dirty="0"/>
              <a:t>.</a:t>
            </a:r>
          </a:p>
          <a:p>
            <a:pPr lvl="1" algn="just"/>
            <a:r>
              <a:rPr lang="en-US" sz="1400" dirty="0"/>
              <a:t>Wind and Solar Over-Forecast Error Adjustment Table track estimated increase in wind over forecast error per 1000 MW increase in installed wind and solar capacity, respectively.</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8827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AB2-485A-3EBE-3986-131A805D0C5A}"/>
              </a:ext>
            </a:extLst>
          </p:cNvPr>
          <p:cNvSpPr>
            <a:spLocks noGrp="1"/>
          </p:cNvSpPr>
          <p:nvPr>
            <p:ph type="title"/>
          </p:nvPr>
        </p:nvSpPr>
        <p:spPr/>
        <p:txBody>
          <a:bodyPr/>
          <a:lstStyle/>
          <a:p>
            <a:r>
              <a:rPr lang="en-US" sz="2800" dirty="0"/>
              <a:t>NSRS Deployment (01/2023 – 06/2024)</a:t>
            </a:r>
          </a:p>
        </p:txBody>
      </p:sp>
      <p:sp>
        <p:nvSpPr>
          <p:cNvPr id="4" name="Slide Number Placeholder 3">
            <a:extLst>
              <a:ext uri="{FF2B5EF4-FFF2-40B4-BE49-F238E27FC236}">
                <a16:creationId xmlns:a16="http://schemas.microsoft.com/office/drawing/2014/main" id="{525BED07-3D48-F7E6-474E-529B7830FE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C1AA2DE4-6244-32BA-2415-1C248FFA789D}"/>
              </a:ext>
            </a:extLst>
          </p:cNvPr>
          <p:cNvGraphicFramePr>
            <a:graphicFrameLocks noGrp="1"/>
          </p:cNvGraphicFramePr>
          <p:nvPr>
            <p:extLst>
              <p:ext uri="{D42A27DB-BD31-4B8C-83A1-F6EECF244321}">
                <p14:modId xmlns:p14="http://schemas.microsoft.com/office/powerpoint/2010/main" val="2739722704"/>
              </p:ext>
            </p:extLst>
          </p:nvPr>
        </p:nvGraphicFramePr>
        <p:xfrm>
          <a:off x="732864" y="1140051"/>
          <a:ext cx="7486903" cy="1244600"/>
        </p:xfrm>
        <a:graphic>
          <a:graphicData uri="http://schemas.openxmlformats.org/drawingml/2006/table">
            <a:tbl>
              <a:tblPr firstRow="1" bandRow="1">
                <a:tableStyleId>{5C22544A-7EE6-4342-B048-85BDC9FD1C3A}</a:tableStyleId>
              </a:tblPr>
              <a:tblGrid>
                <a:gridCol w="1866682">
                  <a:extLst>
                    <a:ext uri="{9D8B030D-6E8A-4147-A177-3AD203B41FA5}">
                      <a16:colId xmlns:a16="http://schemas.microsoft.com/office/drawing/2014/main" val="1943367582"/>
                    </a:ext>
                  </a:extLst>
                </a:gridCol>
                <a:gridCol w="1873407">
                  <a:extLst>
                    <a:ext uri="{9D8B030D-6E8A-4147-A177-3AD203B41FA5}">
                      <a16:colId xmlns:a16="http://schemas.microsoft.com/office/drawing/2014/main" val="3635150555"/>
                    </a:ext>
                  </a:extLst>
                </a:gridCol>
                <a:gridCol w="1873407">
                  <a:extLst>
                    <a:ext uri="{9D8B030D-6E8A-4147-A177-3AD203B41FA5}">
                      <a16:colId xmlns:a16="http://schemas.microsoft.com/office/drawing/2014/main" val="4013214858"/>
                    </a:ext>
                  </a:extLst>
                </a:gridCol>
                <a:gridCol w="1873407">
                  <a:extLst>
                    <a:ext uri="{9D8B030D-6E8A-4147-A177-3AD203B41FA5}">
                      <a16:colId xmlns:a16="http://schemas.microsoft.com/office/drawing/2014/main" val="3902952229"/>
                    </a:ext>
                  </a:extLst>
                </a:gridCol>
              </a:tblGrid>
              <a:tr h="370840">
                <a:tc>
                  <a:txBody>
                    <a:bodyPr/>
                    <a:lstStyle/>
                    <a:p>
                      <a:pPr algn="ctr"/>
                      <a:r>
                        <a:rPr lang="en-US" dirty="0"/>
                        <a:t>Year</a:t>
                      </a:r>
                    </a:p>
                  </a:txBody>
                  <a:tcPr anchor="ctr"/>
                </a:tc>
                <a:tc>
                  <a:txBody>
                    <a:bodyPr/>
                    <a:lstStyle/>
                    <a:p>
                      <a:pPr algn="ctr"/>
                      <a:r>
                        <a:rPr lang="en-US" dirty="0"/>
                        <a:t>Average MW Deployed</a:t>
                      </a:r>
                    </a:p>
                  </a:txBody>
                  <a:tcPr anchor="ctr"/>
                </a:tc>
                <a:tc>
                  <a:txBody>
                    <a:bodyPr/>
                    <a:lstStyle/>
                    <a:p>
                      <a:pPr algn="ctr"/>
                      <a:r>
                        <a:rPr lang="en-US" dirty="0"/>
                        <a:t>Deployment Duration</a:t>
                      </a:r>
                    </a:p>
                  </a:txBody>
                  <a:tcPr anchor="ctr"/>
                </a:tc>
                <a:tc>
                  <a:txBody>
                    <a:bodyPr/>
                    <a:lstStyle/>
                    <a:p>
                      <a:pPr algn="ctr"/>
                      <a:r>
                        <a:rPr lang="en-US" dirty="0"/>
                        <a:t>Number of Events</a:t>
                      </a:r>
                    </a:p>
                  </a:txBody>
                  <a:tcPr anchor="ctr"/>
                </a:tc>
                <a:extLst>
                  <a:ext uri="{0D108BD9-81ED-4DB2-BD59-A6C34878D82A}">
                    <a16:rowId xmlns:a16="http://schemas.microsoft.com/office/drawing/2014/main" val="2408443552"/>
                  </a:ext>
                </a:extLst>
              </a:tr>
              <a:tr h="370840">
                <a:tc>
                  <a:txBody>
                    <a:bodyPr/>
                    <a:lstStyle/>
                    <a:p>
                      <a:pPr algn="ctr"/>
                      <a:r>
                        <a:rPr lang="en-US" dirty="0"/>
                        <a:t>2023</a:t>
                      </a:r>
                    </a:p>
                  </a:txBody>
                  <a:tcPr anchor="ctr"/>
                </a:tc>
                <a:tc>
                  <a:txBody>
                    <a:bodyPr/>
                    <a:lstStyle/>
                    <a:p>
                      <a:pPr algn="ctr"/>
                      <a:r>
                        <a:rPr lang="en-US" dirty="0"/>
                        <a:t>629</a:t>
                      </a:r>
                    </a:p>
                  </a:txBody>
                  <a:tcPr anchor="ctr"/>
                </a:tc>
                <a:tc>
                  <a:txBody>
                    <a:bodyPr/>
                    <a:lstStyle/>
                    <a:p>
                      <a:pPr algn="ctr"/>
                      <a:r>
                        <a:rPr lang="en-US" dirty="0"/>
                        <a:t>2.07 </a:t>
                      </a:r>
                      <a:r>
                        <a:rPr lang="en-US" dirty="0" err="1"/>
                        <a:t>Hrs</a:t>
                      </a:r>
                      <a:endParaRPr lang="en-US" dirty="0"/>
                    </a:p>
                  </a:txBody>
                  <a:tcPr anchor="ctr"/>
                </a:tc>
                <a:tc>
                  <a:txBody>
                    <a:bodyPr/>
                    <a:lstStyle/>
                    <a:p>
                      <a:pPr algn="ctr"/>
                      <a:r>
                        <a:rPr lang="en-US" dirty="0"/>
                        <a:t>44</a:t>
                      </a:r>
                    </a:p>
                  </a:txBody>
                  <a:tcPr anchor="ctr"/>
                </a:tc>
                <a:extLst>
                  <a:ext uri="{0D108BD9-81ED-4DB2-BD59-A6C34878D82A}">
                    <a16:rowId xmlns:a16="http://schemas.microsoft.com/office/drawing/2014/main" val="3308883065"/>
                  </a:ext>
                </a:extLst>
              </a:tr>
              <a:tr h="370840">
                <a:tc>
                  <a:txBody>
                    <a:bodyPr/>
                    <a:lstStyle/>
                    <a:p>
                      <a:pPr algn="ctr"/>
                      <a:r>
                        <a:rPr lang="en-US" dirty="0"/>
                        <a:t>2024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1,087</a:t>
                      </a:r>
                    </a:p>
                  </a:txBody>
                  <a:tcPr anchor="ctr"/>
                </a:tc>
                <a:tc>
                  <a:txBody>
                    <a:bodyPr/>
                    <a:lstStyle/>
                    <a:p>
                      <a:pPr algn="ctr"/>
                      <a:r>
                        <a:rPr lang="en-US" dirty="0"/>
                        <a:t>4.09 </a:t>
                      </a:r>
                      <a:r>
                        <a:rPr lang="en-US" dirty="0" err="1"/>
                        <a:t>Hrs</a:t>
                      </a:r>
                      <a:endParaRPr lang="en-US" dirty="0"/>
                    </a:p>
                  </a:txBody>
                  <a:tcPr anchor="ctr"/>
                </a:tc>
                <a:tc>
                  <a:txBody>
                    <a:bodyPr/>
                    <a:lstStyle/>
                    <a:p>
                      <a:pPr algn="ctr"/>
                      <a:r>
                        <a:rPr lang="en-US" dirty="0"/>
                        <a:t>8</a:t>
                      </a:r>
                    </a:p>
                  </a:txBody>
                  <a:tcPr anchor="ctr"/>
                </a:tc>
                <a:extLst>
                  <a:ext uri="{0D108BD9-81ED-4DB2-BD59-A6C34878D82A}">
                    <a16:rowId xmlns:a16="http://schemas.microsoft.com/office/drawing/2014/main" val="2211392128"/>
                  </a:ext>
                </a:extLst>
              </a:tr>
            </a:tbl>
          </a:graphicData>
        </a:graphic>
      </p:graphicFrame>
      <p:pic>
        <p:nvPicPr>
          <p:cNvPr id="8" name="Picture 7">
            <a:extLst>
              <a:ext uri="{FF2B5EF4-FFF2-40B4-BE49-F238E27FC236}">
                <a16:creationId xmlns:a16="http://schemas.microsoft.com/office/drawing/2014/main" id="{C2577857-C0E1-450F-0E24-012A71B45790}"/>
              </a:ext>
            </a:extLst>
          </p:cNvPr>
          <p:cNvPicPr>
            <a:picLocks noChangeAspect="1"/>
          </p:cNvPicPr>
          <p:nvPr/>
        </p:nvPicPr>
        <p:blipFill>
          <a:blip r:embed="rId3"/>
          <a:stretch>
            <a:fillRect/>
          </a:stretch>
        </p:blipFill>
        <p:spPr>
          <a:xfrm>
            <a:off x="431268" y="2383175"/>
            <a:ext cx="8090093" cy="4170025"/>
          </a:xfrm>
          <a:prstGeom prst="rect">
            <a:avLst/>
          </a:prstGeom>
        </p:spPr>
      </p:pic>
    </p:spTree>
    <p:extLst>
      <p:ext uri="{BB962C8B-B14F-4D97-AF65-F5344CB8AC3E}">
        <p14:creationId xmlns:p14="http://schemas.microsoft.com/office/powerpoint/2010/main" val="4252593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5E30-41DE-4BAD-ACCA-ACF2A355BFFB}"/>
              </a:ext>
            </a:extLst>
          </p:cNvPr>
          <p:cNvSpPr>
            <a:spLocks noGrp="1"/>
          </p:cNvSpPr>
          <p:nvPr>
            <p:ph type="title"/>
          </p:nvPr>
        </p:nvSpPr>
        <p:spPr/>
        <p:txBody>
          <a:bodyPr/>
          <a:lstStyle/>
          <a:p>
            <a:r>
              <a:rPr lang="en-US" sz="2800" dirty="0"/>
              <a:t>Adequacy of Non-Spin Quantities in 2024</a:t>
            </a:r>
          </a:p>
        </p:txBody>
      </p:sp>
      <p:sp>
        <p:nvSpPr>
          <p:cNvPr id="3" name="Content Placeholder 2">
            <a:extLst>
              <a:ext uri="{FF2B5EF4-FFF2-40B4-BE49-F238E27FC236}">
                <a16:creationId xmlns:a16="http://schemas.microsoft.com/office/drawing/2014/main" id="{287A705E-B65A-49D7-A47F-70ADB2609823}"/>
              </a:ext>
            </a:extLst>
          </p:cNvPr>
          <p:cNvSpPr>
            <a:spLocks noGrp="1"/>
          </p:cNvSpPr>
          <p:nvPr>
            <p:ph idx="1"/>
          </p:nvPr>
        </p:nvSpPr>
        <p:spPr/>
        <p:txBody>
          <a:bodyPr/>
          <a:lstStyle/>
          <a:p>
            <a:r>
              <a:rPr lang="en-US" sz="1600" dirty="0"/>
              <a:t>Between Jan 1, 2024 and June 30, 2024, </a:t>
            </a:r>
          </a:p>
          <a:p>
            <a:pPr lvl="1"/>
            <a:r>
              <a:rPr lang="en-US" sz="1600" dirty="0"/>
              <a:t>8.1% of the time the 6 Hour Ahead (HA) net load forecast error based Non-Spin was insufficient to cover the 6HA risk </a:t>
            </a:r>
            <a:endParaRPr lang="en-US" sz="1200" dirty="0"/>
          </a:p>
          <a:p>
            <a:pPr lvl="1"/>
            <a:r>
              <a:rPr lang="en-US" sz="1600" dirty="0"/>
              <a:t>NSRS Mismatch = NSRS Requirement – (6HA NLFE* + Forced Outage)</a:t>
            </a:r>
          </a:p>
        </p:txBody>
      </p:sp>
      <p:sp>
        <p:nvSpPr>
          <p:cNvPr id="4" name="Slide Number Placeholder 3">
            <a:extLst>
              <a:ext uri="{FF2B5EF4-FFF2-40B4-BE49-F238E27FC236}">
                <a16:creationId xmlns:a16="http://schemas.microsoft.com/office/drawing/2014/main" id="{59A37523-6979-4386-8083-FBB2E004C3A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D71A10C2-130C-ACF5-BB37-856083FEB0EF}"/>
              </a:ext>
            </a:extLst>
          </p:cNvPr>
          <p:cNvPicPr preferRelativeResize="0">
            <a:picLocks/>
          </p:cNvPicPr>
          <p:nvPr/>
        </p:nvPicPr>
        <p:blipFill>
          <a:blip r:embed="rId3"/>
          <a:stretch>
            <a:fillRect/>
          </a:stretch>
        </p:blipFill>
        <p:spPr>
          <a:xfrm>
            <a:off x="847725" y="2454551"/>
            <a:ext cx="3657600" cy="3200400"/>
          </a:xfrm>
          <a:prstGeom prst="rect">
            <a:avLst/>
          </a:prstGeom>
        </p:spPr>
      </p:pic>
      <p:pic>
        <p:nvPicPr>
          <p:cNvPr id="13" name="Picture 12">
            <a:extLst>
              <a:ext uri="{FF2B5EF4-FFF2-40B4-BE49-F238E27FC236}">
                <a16:creationId xmlns:a16="http://schemas.microsoft.com/office/drawing/2014/main" id="{30C0A9C3-B74D-6986-0D0B-C19885934B49}"/>
              </a:ext>
            </a:extLst>
          </p:cNvPr>
          <p:cNvPicPr preferRelativeResize="0">
            <a:picLocks/>
          </p:cNvPicPr>
          <p:nvPr/>
        </p:nvPicPr>
        <p:blipFill>
          <a:blip r:embed="rId4"/>
          <a:stretch>
            <a:fillRect/>
          </a:stretch>
        </p:blipFill>
        <p:spPr>
          <a:xfrm>
            <a:off x="4810125" y="2454551"/>
            <a:ext cx="3657600" cy="3200400"/>
          </a:xfrm>
          <a:prstGeom prst="rect">
            <a:avLst/>
          </a:prstGeom>
        </p:spPr>
      </p:pic>
      <p:sp>
        <p:nvSpPr>
          <p:cNvPr id="14" name="TextBox 13">
            <a:extLst>
              <a:ext uri="{FF2B5EF4-FFF2-40B4-BE49-F238E27FC236}">
                <a16:creationId xmlns:a16="http://schemas.microsoft.com/office/drawing/2014/main" id="{02E54B3B-6923-9B58-64C5-4AFD54AEBBDC}"/>
              </a:ext>
            </a:extLst>
          </p:cNvPr>
          <p:cNvSpPr txBox="1"/>
          <p:nvPr/>
        </p:nvSpPr>
        <p:spPr>
          <a:xfrm>
            <a:off x="5419725" y="6505673"/>
            <a:ext cx="3114675" cy="307777"/>
          </a:xfrm>
          <a:prstGeom prst="rect">
            <a:avLst/>
          </a:prstGeom>
          <a:noFill/>
        </p:spPr>
        <p:txBody>
          <a:bodyPr wrap="square" rtlCol="0">
            <a:spAutoFit/>
          </a:bodyPr>
          <a:lstStyle/>
          <a:p>
            <a:r>
              <a:rPr lang="en-US" sz="1400" dirty="0">
                <a:solidFill>
                  <a:schemeClr val="tx2"/>
                </a:solidFill>
              </a:rPr>
              <a:t>*NLFE: Net Load Forecast Error</a:t>
            </a:r>
          </a:p>
        </p:txBody>
      </p:sp>
    </p:spTree>
    <p:extLst>
      <p:ext uri="{BB962C8B-B14F-4D97-AF65-F5344CB8AC3E}">
        <p14:creationId xmlns:p14="http://schemas.microsoft.com/office/powerpoint/2010/main" val="112421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339C6-691B-99A5-D484-3CD59D685031}"/>
              </a:ext>
            </a:extLst>
          </p:cNvPr>
          <p:cNvPicPr>
            <a:picLocks noChangeAspect="1"/>
          </p:cNvPicPr>
          <p:nvPr/>
        </p:nvPicPr>
        <p:blipFill>
          <a:blip r:embed="rId2"/>
          <a:stretch>
            <a:fillRect/>
          </a:stretch>
        </p:blipFill>
        <p:spPr>
          <a:xfrm>
            <a:off x="434687" y="1404648"/>
            <a:ext cx="8312727" cy="4124903"/>
          </a:xfrm>
          <a:prstGeom prst="rect">
            <a:avLst/>
          </a:prstGeom>
        </p:spPr>
      </p:pic>
      <p:sp>
        <p:nvSpPr>
          <p:cNvPr id="2" name="Title 1">
            <a:extLst>
              <a:ext uri="{FF2B5EF4-FFF2-40B4-BE49-F238E27FC236}">
                <a16:creationId xmlns:a16="http://schemas.microsoft.com/office/drawing/2014/main" id="{2B323A3D-4FCC-4AEB-99EC-86856FE0AA61}"/>
              </a:ext>
            </a:extLst>
          </p:cNvPr>
          <p:cNvSpPr>
            <a:spLocks noGrp="1"/>
          </p:cNvSpPr>
          <p:nvPr>
            <p:ph type="title"/>
          </p:nvPr>
        </p:nvSpPr>
        <p:spPr/>
        <p:txBody>
          <a:bodyPr/>
          <a:lstStyle/>
          <a:p>
            <a:r>
              <a:rPr lang="en-US" sz="2800" dirty="0"/>
              <a:t>Hourly Average Non-Spin Comparison</a:t>
            </a:r>
          </a:p>
        </p:txBody>
      </p:sp>
      <p:sp>
        <p:nvSpPr>
          <p:cNvPr id="4" name="Slide Number Placeholder 3">
            <a:extLst>
              <a:ext uri="{FF2B5EF4-FFF2-40B4-BE49-F238E27FC236}">
                <a16:creationId xmlns:a16="http://schemas.microsoft.com/office/drawing/2014/main" id="{64973574-514B-4D9A-B81B-D7A58F2FA1C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6A7D7C14-CC71-03F4-7070-C2CDDF4D6990}"/>
              </a:ext>
            </a:extLst>
          </p:cNvPr>
          <p:cNvSpPr txBox="1"/>
          <p:nvPr/>
        </p:nvSpPr>
        <p:spPr>
          <a:xfrm>
            <a:off x="1218240" y="1665353"/>
            <a:ext cx="3563310" cy="738664"/>
          </a:xfrm>
          <a:prstGeom prst="rect">
            <a:avLst/>
          </a:prstGeom>
          <a:noFill/>
        </p:spPr>
        <p:txBody>
          <a:bodyPr wrap="square" rtlCol="0">
            <a:spAutoFit/>
          </a:bodyPr>
          <a:lstStyle/>
          <a:p>
            <a:r>
              <a:rPr lang="en-US" sz="1400" dirty="0">
                <a:solidFill>
                  <a:schemeClr val="accent6"/>
                </a:solidFill>
              </a:rPr>
              <a:t>2025 NSRS: </a:t>
            </a:r>
          </a:p>
          <a:p>
            <a:r>
              <a:rPr lang="en-US" sz="1400" dirty="0">
                <a:solidFill>
                  <a:schemeClr val="accent6"/>
                </a:solidFill>
              </a:rPr>
              <a:t>On avg. </a:t>
            </a:r>
            <a:r>
              <a:rPr lang="en-US" sz="1400" dirty="0">
                <a:solidFill>
                  <a:schemeClr val="accent4"/>
                </a:solidFill>
              </a:rPr>
              <a:t>203 </a:t>
            </a:r>
            <a:r>
              <a:rPr lang="en-US" sz="1400" dirty="0">
                <a:solidFill>
                  <a:schemeClr val="accent6"/>
                </a:solidFill>
              </a:rPr>
              <a:t>MW increase from prev. year</a:t>
            </a:r>
          </a:p>
          <a:p>
            <a:r>
              <a:rPr lang="en-US" sz="1400" dirty="0">
                <a:solidFill>
                  <a:schemeClr val="accent6"/>
                </a:solidFill>
              </a:rPr>
              <a:t>Largest increase is in </a:t>
            </a:r>
            <a:r>
              <a:rPr lang="en-US" sz="1400" dirty="0">
                <a:solidFill>
                  <a:schemeClr val="accent4"/>
                </a:solidFill>
              </a:rPr>
              <a:t>May</a:t>
            </a:r>
            <a:r>
              <a:rPr lang="en-US" sz="1400" dirty="0">
                <a:solidFill>
                  <a:schemeClr val="accent6"/>
                </a:solidFill>
              </a:rPr>
              <a:t> by </a:t>
            </a:r>
            <a:r>
              <a:rPr lang="en-US" sz="1400" dirty="0">
                <a:solidFill>
                  <a:schemeClr val="accent4"/>
                </a:solidFill>
              </a:rPr>
              <a:t>327 </a:t>
            </a:r>
            <a:r>
              <a:rPr lang="en-US" sz="1400" dirty="0">
                <a:solidFill>
                  <a:schemeClr val="accent6"/>
                </a:solidFill>
              </a:rPr>
              <a:t>MW</a:t>
            </a:r>
          </a:p>
        </p:txBody>
      </p:sp>
    </p:spTree>
    <p:extLst>
      <p:ext uri="{BB962C8B-B14F-4D97-AF65-F5344CB8AC3E}">
        <p14:creationId xmlns:p14="http://schemas.microsoft.com/office/powerpoint/2010/main" val="3603532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2F042-AAD9-C50B-1F1F-6E7182934812}"/>
              </a:ext>
            </a:extLst>
          </p:cNvPr>
          <p:cNvPicPr>
            <a:picLocks noChangeAspect="1"/>
          </p:cNvPicPr>
          <p:nvPr/>
        </p:nvPicPr>
        <p:blipFill>
          <a:blip r:embed="rId2"/>
          <a:stretch>
            <a:fillRect/>
          </a:stretch>
        </p:blipFill>
        <p:spPr>
          <a:xfrm>
            <a:off x="415637" y="1366548"/>
            <a:ext cx="8312727" cy="4124903"/>
          </a:xfrm>
          <a:prstGeom prst="rect">
            <a:avLst/>
          </a:prstGeom>
        </p:spPr>
      </p:pic>
      <p:sp>
        <p:nvSpPr>
          <p:cNvPr id="2" name="Title 1">
            <a:extLst>
              <a:ext uri="{FF2B5EF4-FFF2-40B4-BE49-F238E27FC236}">
                <a16:creationId xmlns:a16="http://schemas.microsoft.com/office/drawing/2014/main" id="{F7B76A18-E4F0-4610-A6CB-F96564616443}"/>
              </a:ext>
            </a:extLst>
          </p:cNvPr>
          <p:cNvSpPr>
            <a:spLocks noGrp="1"/>
          </p:cNvSpPr>
          <p:nvPr>
            <p:ph type="title"/>
          </p:nvPr>
        </p:nvSpPr>
        <p:spPr/>
        <p:txBody>
          <a:bodyPr/>
          <a:lstStyle/>
          <a:p>
            <a:r>
              <a:rPr lang="en-US" sz="2800" dirty="0"/>
              <a:t>Non-Spin Comparison February</a:t>
            </a:r>
            <a:br>
              <a:rPr lang="en-US" sz="2800" dirty="0"/>
            </a:br>
            <a:endParaRPr lang="en-US" sz="2800" dirty="0"/>
          </a:p>
        </p:txBody>
      </p:sp>
      <p:sp>
        <p:nvSpPr>
          <p:cNvPr id="4" name="Slide Number Placeholder 3">
            <a:extLst>
              <a:ext uri="{FF2B5EF4-FFF2-40B4-BE49-F238E27FC236}">
                <a16:creationId xmlns:a16="http://schemas.microsoft.com/office/drawing/2014/main" id="{184964A6-6007-41DE-AC0F-6827933056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F3A5BD0-3C8E-278D-401B-82A4B4E005DE}"/>
              </a:ext>
            </a:extLst>
          </p:cNvPr>
          <p:cNvSpPr txBox="1"/>
          <p:nvPr/>
        </p:nvSpPr>
        <p:spPr>
          <a:xfrm>
            <a:off x="1113464" y="1627253"/>
            <a:ext cx="4249111" cy="738664"/>
          </a:xfrm>
          <a:prstGeom prst="rect">
            <a:avLst/>
          </a:prstGeom>
          <a:noFill/>
        </p:spPr>
        <p:txBody>
          <a:bodyPr wrap="square" rtlCol="0">
            <a:spAutoFit/>
          </a:bodyPr>
          <a:lstStyle/>
          <a:p>
            <a:r>
              <a:rPr lang="en-US" sz="1400" dirty="0">
                <a:solidFill>
                  <a:schemeClr val="accent6"/>
                </a:solidFill>
              </a:rPr>
              <a:t>2025 NSRS: </a:t>
            </a:r>
          </a:p>
          <a:p>
            <a:r>
              <a:rPr lang="en-US" sz="1400" dirty="0">
                <a:solidFill>
                  <a:schemeClr val="accent6"/>
                </a:solidFill>
              </a:rPr>
              <a:t>Range: </a:t>
            </a:r>
            <a:r>
              <a:rPr lang="en-US" sz="1400" dirty="0">
                <a:solidFill>
                  <a:schemeClr val="accent4"/>
                </a:solidFill>
              </a:rPr>
              <a:t>2,260 – 3,438</a:t>
            </a:r>
            <a:r>
              <a:rPr lang="en-US" sz="1400" dirty="0">
                <a:solidFill>
                  <a:schemeClr val="accent6"/>
                </a:solidFill>
              </a:rPr>
              <a:t> MW;</a:t>
            </a:r>
          </a:p>
          <a:p>
            <a:r>
              <a:rPr lang="en-US" sz="1400" dirty="0">
                <a:solidFill>
                  <a:schemeClr val="accent6"/>
                </a:solidFill>
              </a:rPr>
              <a:t>Avg: </a:t>
            </a:r>
            <a:r>
              <a:rPr lang="en-US" sz="1400" dirty="0">
                <a:solidFill>
                  <a:schemeClr val="accent4"/>
                </a:solidFill>
              </a:rPr>
              <a:t>3,075</a:t>
            </a:r>
            <a:r>
              <a:rPr lang="en-US" sz="1400" dirty="0">
                <a:solidFill>
                  <a:schemeClr val="accent6"/>
                </a:solidFill>
              </a:rPr>
              <a:t> MW (</a:t>
            </a:r>
            <a:r>
              <a:rPr lang="en-US" sz="1400" dirty="0">
                <a:solidFill>
                  <a:schemeClr val="accent4"/>
                </a:solidFill>
              </a:rPr>
              <a:t>107</a:t>
            </a:r>
            <a:r>
              <a:rPr lang="en-US" sz="1400" dirty="0">
                <a:solidFill>
                  <a:schemeClr val="accent6"/>
                </a:solidFill>
              </a:rPr>
              <a:t> MW increase from prev. year)</a:t>
            </a:r>
          </a:p>
        </p:txBody>
      </p:sp>
    </p:spTree>
    <p:extLst>
      <p:ext uri="{BB962C8B-B14F-4D97-AF65-F5344CB8AC3E}">
        <p14:creationId xmlns:p14="http://schemas.microsoft.com/office/powerpoint/2010/main" val="1604346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978771-8F18-D2F8-613C-689EBA8734D4}"/>
              </a:ext>
            </a:extLst>
          </p:cNvPr>
          <p:cNvPicPr>
            <a:picLocks noChangeAspect="1"/>
          </p:cNvPicPr>
          <p:nvPr/>
        </p:nvPicPr>
        <p:blipFill>
          <a:blip r:embed="rId2"/>
          <a:stretch>
            <a:fillRect/>
          </a:stretch>
        </p:blipFill>
        <p:spPr>
          <a:xfrm>
            <a:off x="415637" y="1366548"/>
            <a:ext cx="8312727" cy="4124903"/>
          </a:xfrm>
          <a:prstGeom prst="rect">
            <a:avLst/>
          </a:prstGeom>
        </p:spPr>
      </p:pic>
      <p:sp>
        <p:nvSpPr>
          <p:cNvPr id="2" name="Title 1">
            <a:extLst>
              <a:ext uri="{FF2B5EF4-FFF2-40B4-BE49-F238E27FC236}">
                <a16:creationId xmlns:a16="http://schemas.microsoft.com/office/drawing/2014/main" id="{F7B76A18-E4F0-4610-A6CB-F96564616443}"/>
              </a:ext>
            </a:extLst>
          </p:cNvPr>
          <p:cNvSpPr>
            <a:spLocks noGrp="1"/>
          </p:cNvSpPr>
          <p:nvPr>
            <p:ph type="title"/>
          </p:nvPr>
        </p:nvSpPr>
        <p:spPr/>
        <p:txBody>
          <a:bodyPr/>
          <a:lstStyle/>
          <a:p>
            <a:r>
              <a:rPr lang="en-US" sz="2800" dirty="0"/>
              <a:t>Non-Spin Comparison March</a:t>
            </a:r>
            <a:br>
              <a:rPr lang="en-US" sz="2800" dirty="0"/>
            </a:br>
            <a:endParaRPr lang="en-US" sz="2800" dirty="0"/>
          </a:p>
        </p:txBody>
      </p:sp>
      <p:sp>
        <p:nvSpPr>
          <p:cNvPr id="4" name="Slide Number Placeholder 3">
            <a:extLst>
              <a:ext uri="{FF2B5EF4-FFF2-40B4-BE49-F238E27FC236}">
                <a16:creationId xmlns:a16="http://schemas.microsoft.com/office/drawing/2014/main" id="{184964A6-6007-41DE-AC0F-6827933056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F1A67DDA-4CD5-7BCC-3440-20FAC9EF594A}"/>
              </a:ext>
            </a:extLst>
          </p:cNvPr>
          <p:cNvSpPr txBox="1"/>
          <p:nvPr/>
        </p:nvSpPr>
        <p:spPr>
          <a:xfrm>
            <a:off x="1113464" y="1627253"/>
            <a:ext cx="4306261" cy="738664"/>
          </a:xfrm>
          <a:prstGeom prst="rect">
            <a:avLst/>
          </a:prstGeom>
          <a:noFill/>
        </p:spPr>
        <p:txBody>
          <a:bodyPr wrap="square" rtlCol="0">
            <a:spAutoFit/>
          </a:bodyPr>
          <a:lstStyle/>
          <a:p>
            <a:r>
              <a:rPr lang="en-US" sz="1400" dirty="0">
                <a:solidFill>
                  <a:schemeClr val="accent6"/>
                </a:solidFill>
              </a:rPr>
              <a:t>2025 NSRS: </a:t>
            </a:r>
          </a:p>
          <a:p>
            <a:r>
              <a:rPr lang="en-US" sz="1400" dirty="0">
                <a:solidFill>
                  <a:schemeClr val="accent6"/>
                </a:solidFill>
              </a:rPr>
              <a:t>Range: </a:t>
            </a:r>
            <a:r>
              <a:rPr lang="en-US" sz="1400" dirty="0">
                <a:solidFill>
                  <a:schemeClr val="accent4"/>
                </a:solidFill>
              </a:rPr>
              <a:t>1,859 – 3,561</a:t>
            </a:r>
            <a:r>
              <a:rPr lang="en-US" sz="1400" dirty="0">
                <a:solidFill>
                  <a:schemeClr val="accent6"/>
                </a:solidFill>
              </a:rPr>
              <a:t> MW;</a:t>
            </a:r>
          </a:p>
          <a:p>
            <a:r>
              <a:rPr lang="en-US" sz="1400" dirty="0">
                <a:solidFill>
                  <a:schemeClr val="accent6"/>
                </a:solidFill>
              </a:rPr>
              <a:t>Avg: </a:t>
            </a:r>
            <a:r>
              <a:rPr lang="en-US" sz="1400" dirty="0">
                <a:solidFill>
                  <a:schemeClr val="accent4"/>
                </a:solidFill>
              </a:rPr>
              <a:t>2,791</a:t>
            </a:r>
            <a:r>
              <a:rPr lang="en-US" sz="1400" dirty="0">
                <a:solidFill>
                  <a:schemeClr val="accent6"/>
                </a:solidFill>
              </a:rPr>
              <a:t> MW (</a:t>
            </a:r>
            <a:r>
              <a:rPr lang="en-US" sz="1400" dirty="0">
                <a:solidFill>
                  <a:schemeClr val="accent4"/>
                </a:solidFill>
              </a:rPr>
              <a:t>262</a:t>
            </a:r>
            <a:r>
              <a:rPr lang="en-US" sz="1400" dirty="0">
                <a:solidFill>
                  <a:schemeClr val="accent6"/>
                </a:solidFill>
              </a:rPr>
              <a:t> MW increase from prev. year)</a:t>
            </a:r>
          </a:p>
        </p:txBody>
      </p:sp>
    </p:spTree>
    <p:extLst>
      <p:ext uri="{BB962C8B-B14F-4D97-AF65-F5344CB8AC3E}">
        <p14:creationId xmlns:p14="http://schemas.microsoft.com/office/powerpoint/2010/main" val="3276118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F32F19-C734-27CF-2E98-0FDDF8A0BE4A}"/>
              </a:ext>
            </a:extLst>
          </p:cNvPr>
          <p:cNvPicPr>
            <a:picLocks noChangeAspect="1"/>
          </p:cNvPicPr>
          <p:nvPr/>
        </p:nvPicPr>
        <p:blipFill>
          <a:blip r:embed="rId2"/>
          <a:stretch>
            <a:fillRect/>
          </a:stretch>
        </p:blipFill>
        <p:spPr>
          <a:xfrm>
            <a:off x="415637" y="1366548"/>
            <a:ext cx="8312727" cy="4124903"/>
          </a:xfrm>
          <a:prstGeom prst="rect">
            <a:avLst/>
          </a:prstGeom>
        </p:spPr>
      </p:pic>
      <p:sp>
        <p:nvSpPr>
          <p:cNvPr id="2" name="Title 1">
            <a:extLst>
              <a:ext uri="{FF2B5EF4-FFF2-40B4-BE49-F238E27FC236}">
                <a16:creationId xmlns:a16="http://schemas.microsoft.com/office/drawing/2014/main" id="{F7B76A18-E4F0-4610-A6CB-F96564616443}"/>
              </a:ext>
            </a:extLst>
          </p:cNvPr>
          <p:cNvSpPr>
            <a:spLocks noGrp="1"/>
          </p:cNvSpPr>
          <p:nvPr>
            <p:ph type="title"/>
          </p:nvPr>
        </p:nvSpPr>
        <p:spPr/>
        <p:txBody>
          <a:bodyPr/>
          <a:lstStyle/>
          <a:p>
            <a:r>
              <a:rPr lang="en-US" sz="2800" dirty="0"/>
              <a:t>Non-Spin Comparison June</a:t>
            </a:r>
            <a:br>
              <a:rPr lang="en-US" sz="2800" dirty="0"/>
            </a:br>
            <a:endParaRPr lang="en-US" sz="2800" dirty="0"/>
          </a:p>
        </p:txBody>
      </p:sp>
      <p:sp>
        <p:nvSpPr>
          <p:cNvPr id="4" name="Slide Number Placeholder 3">
            <a:extLst>
              <a:ext uri="{FF2B5EF4-FFF2-40B4-BE49-F238E27FC236}">
                <a16:creationId xmlns:a16="http://schemas.microsoft.com/office/drawing/2014/main" id="{184964A6-6007-41DE-AC0F-6827933056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FE5A80E5-9DE2-4B0D-2F6A-706CD8C7CCE9}"/>
              </a:ext>
            </a:extLst>
          </p:cNvPr>
          <p:cNvSpPr txBox="1"/>
          <p:nvPr/>
        </p:nvSpPr>
        <p:spPr>
          <a:xfrm>
            <a:off x="1113464" y="1627253"/>
            <a:ext cx="4230061" cy="738664"/>
          </a:xfrm>
          <a:prstGeom prst="rect">
            <a:avLst/>
          </a:prstGeom>
          <a:noFill/>
        </p:spPr>
        <p:txBody>
          <a:bodyPr wrap="square" rtlCol="0">
            <a:spAutoFit/>
          </a:bodyPr>
          <a:lstStyle/>
          <a:p>
            <a:r>
              <a:rPr lang="en-US" sz="1400" dirty="0">
                <a:solidFill>
                  <a:schemeClr val="accent6"/>
                </a:solidFill>
              </a:rPr>
              <a:t>2025 NSRS: </a:t>
            </a:r>
          </a:p>
          <a:p>
            <a:r>
              <a:rPr lang="en-US" sz="1400" dirty="0">
                <a:solidFill>
                  <a:schemeClr val="accent6"/>
                </a:solidFill>
              </a:rPr>
              <a:t>Range: </a:t>
            </a:r>
            <a:r>
              <a:rPr lang="en-US" sz="1400" dirty="0">
                <a:solidFill>
                  <a:schemeClr val="accent4"/>
                </a:solidFill>
              </a:rPr>
              <a:t>1,900 – 4,145</a:t>
            </a:r>
            <a:r>
              <a:rPr lang="en-US" sz="1400" dirty="0">
                <a:solidFill>
                  <a:schemeClr val="accent6"/>
                </a:solidFill>
              </a:rPr>
              <a:t> MW;</a:t>
            </a:r>
          </a:p>
          <a:p>
            <a:r>
              <a:rPr lang="en-US" sz="1400" dirty="0">
                <a:solidFill>
                  <a:schemeClr val="accent6"/>
                </a:solidFill>
              </a:rPr>
              <a:t>Avg: </a:t>
            </a:r>
            <a:r>
              <a:rPr lang="en-US" sz="1400" dirty="0">
                <a:solidFill>
                  <a:schemeClr val="accent4"/>
                </a:solidFill>
              </a:rPr>
              <a:t>3,045</a:t>
            </a:r>
            <a:r>
              <a:rPr lang="en-US" sz="1400" dirty="0">
                <a:solidFill>
                  <a:schemeClr val="accent6"/>
                </a:solidFill>
              </a:rPr>
              <a:t> MW (</a:t>
            </a:r>
            <a:r>
              <a:rPr lang="en-US" sz="1400" dirty="0">
                <a:solidFill>
                  <a:schemeClr val="accent4"/>
                </a:solidFill>
              </a:rPr>
              <a:t>139</a:t>
            </a:r>
            <a:r>
              <a:rPr lang="en-US" sz="1400" dirty="0">
                <a:solidFill>
                  <a:schemeClr val="accent6"/>
                </a:solidFill>
              </a:rPr>
              <a:t> MW increase from prev. year)</a:t>
            </a:r>
          </a:p>
        </p:txBody>
      </p:sp>
    </p:spTree>
    <p:extLst>
      <p:ext uri="{BB962C8B-B14F-4D97-AF65-F5344CB8AC3E}">
        <p14:creationId xmlns:p14="http://schemas.microsoft.com/office/powerpoint/2010/main" val="49846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65DD900-E414-0671-DEAA-9C5C01A85DEC}"/>
              </a:ext>
            </a:extLst>
          </p:cNvPr>
          <p:cNvSpPr>
            <a:spLocks noGrp="1"/>
          </p:cNvSpPr>
          <p:nvPr>
            <p:ph type="title"/>
          </p:nvPr>
        </p:nvSpPr>
        <p:spPr/>
        <p:txBody>
          <a:bodyPr/>
          <a:lstStyle/>
          <a:p>
            <a:r>
              <a:rPr lang="en-US" dirty="0"/>
              <a:t>Summary</a:t>
            </a:r>
            <a:endParaRPr lang="en-US" dirty="0">
              <a:solidFill>
                <a:schemeClr val="accent6"/>
              </a:solidFill>
            </a:endParaRPr>
          </a:p>
        </p:txBody>
      </p:sp>
      <p:sp>
        <p:nvSpPr>
          <p:cNvPr id="14" name="Content Placeholder 13">
            <a:extLst>
              <a:ext uri="{FF2B5EF4-FFF2-40B4-BE49-F238E27FC236}">
                <a16:creationId xmlns:a16="http://schemas.microsoft.com/office/drawing/2014/main" id="{A12E6491-A96A-E5EE-A56D-2DB2E588B6B8}"/>
              </a:ext>
            </a:extLst>
          </p:cNvPr>
          <p:cNvSpPr>
            <a:spLocks noGrp="1"/>
          </p:cNvSpPr>
          <p:nvPr>
            <p:ph idx="1"/>
          </p:nvPr>
        </p:nvSpPr>
        <p:spPr>
          <a:xfrm>
            <a:off x="304800" y="855406"/>
            <a:ext cx="4404360" cy="5064627"/>
          </a:xfrm>
        </p:spPr>
        <p:txBody>
          <a:bodyPr/>
          <a:lstStyle/>
          <a:p>
            <a:r>
              <a:rPr lang="en-US" sz="1400" dirty="0"/>
              <a:t>Based on the analysis ERCOT has conducted thus far, </a:t>
            </a:r>
          </a:p>
          <a:p>
            <a:pPr lvl="1"/>
            <a:r>
              <a:rPr lang="en-US" sz="1400" dirty="0"/>
              <a:t>ERCOT is not considering any changes in the methodologies used to compute Responsive Reserve Service, ERCOT Contingency Reserve Service, and Non-Spinning Reserve Service requirements for 2025. </a:t>
            </a:r>
          </a:p>
          <a:p>
            <a:pPr lvl="1"/>
            <a:r>
              <a:rPr lang="en-US" sz="1400" dirty="0"/>
              <a:t>ERCOT is considering changes in the methodology used to compute the Regulation Service for 2025. </a:t>
            </a:r>
          </a:p>
          <a:p>
            <a:r>
              <a:rPr lang="en-US" sz="1400" dirty="0"/>
              <a:t>The proposed timeline for this review is included alongside.</a:t>
            </a:r>
          </a:p>
          <a:p>
            <a:endParaRPr lang="en-US" sz="1400" dirty="0"/>
          </a:p>
          <a:p>
            <a:r>
              <a:rPr lang="en-US" sz="1400" dirty="0"/>
              <a:t>Similar to last year, to make the AS Methodology review process more efficient, ERCOT plans to provide all relevant details on the proposed methodology during the July/August working group discussions and provide just a summary of the proposed changes during the September/October discussions. </a:t>
            </a:r>
          </a:p>
          <a:p>
            <a:endParaRPr lang="en-US" sz="14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18" name="Content Placeholder 17">
            <a:extLst>
              <a:ext uri="{FF2B5EF4-FFF2-40B4-BE49-F238E27FC236}">
                <a16:creationId xmlns:a16="http://schemas.microsoft.com/office/drawing/2014/main" id="{6355D24C-CA22-83E1-92FB-665913C14413}"/>
              </a:ext>
            </a:extLst>
          </p:cNvPr>
          <p:cNvSpPr>
            <a:spLocks noGrp="1"/>
          </p:cNvSpPr>
          <p:nvPr>
            <p:ph idx="4294967295"/>
          </p:nvPr>
        </p:nvSpPr>
        <p:spPr>
          <a:xfrm>
            <a:off x="4709160" y="855406"/>
            <a:ext cx="4206875" cy="4496523"/>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2025 Methodology Review Timeline </a:t>
            </a:r>
          </a:p>
          <a:p>
            <a:endParaRPr lang="en-US" sz="1600" dirty="0">
              <a:solidFill>
                <a:schemeClr val="accent2"/>
              </a:solidFill>
            </a:endParaRPr>
          </a:p>
          <a:p>
            <a:r>
              <a:rPr lang="en-US" sz="1600" dirty="0">
                <a:solidFill>
                  <a:schemeClr val="accent2"/>
                </a:solidFill>
              </a:rPr>
              <a:t>July 23, 2024 – WMWG</a:t>
            </a:r>
          </a:p>
          <a:p>
            <a:r>
              <a:rPr lang="en-US" sz="1600" dirty="0">
                <a:solidFill>
                  <a:schemeClr val="accent2"/>
                </a:solidFill>
              </a:rPr>
              <a:t>July 24, 2024 – PDCWG</a:t>
            </a:r>
          </a:p>
          <a:p>
            <a:endParaRPr lang="en-US" sz="1600" dirty="0">
              <a:solidFill>
                <a:schemeClr val="accent2"/>
              </a:solidFill>
            </a:endParaRPr>
          </a:p>
          <a:p>
            <a:r>
              <a:rPr lang="en-US" sz="1600" dirty="0">
                <a:solidFill>
                  <a:schemeClr val="accent2"/>
                </a:solidFill>
              </a:rPr>
              <a:t>August 14, 2024 – PDCWG (Proposed)</a:t>
            </a:r>
          </a:p>
          <a:p>
            <a:r>
              <a:rPr lang="en-US" sz="1600" dirty="0">
                <a:solidFill>
                  <a:schemeClr val="accent2"/>
                </a:solidFill>
              </a:rPr>
              <a:t>August 15, 2024 – OWG (Proposed)</a:t>
            </a:r>
          </a:p>
          <a:p>
            <a:r>
              <a:rPr lang="en-US" sz="1600" dirty="0">
                <a:solidFill>
                  <a:schemeClr val="accent2"/>
                </a:solidFill>
              </a:rPr>
              <a:t>August 30, 2024 – WMWG (Proposed)</a:t>
            </a:r>
          </a:p>
          <a:p>
            <a:endParaRPr lang="en-US" sz="1600" dirty="0">
              <a:solidFill>
                <a:schemeClr val="accent2"/>
              </a:solidFill>
            </a:endParaRPr>
          </a:p>
          <a:p>
            <a:r>
              <a:rPr lang="en-US" sz="1600" dirty="0">
                <a:solidFill>
                  <a:schemeClr val="accent2"/>
                </a:solidFill>
              </a:rPr>
              <a:t>September 09, 2024 – ROS</a:t>
            </a:r>
          </a:p>
          <a:p>
            <a:r>
              <a:rPr lang="en-US" sz="1600" dirty="0">
                <a:solidFill>
                  <a:schemeClr val="accent2"/>
                </a:solidFill>
              </a:rPr>
              <a:t>September 11, 2024 – WMS</a:t>
            </a:r>
          </a:p>
          <a:p>
            <a:r>
              <a:rPr lang="en-US" sz="1600" dirty="0">
                <a:solidFill>
                  <a:schemeClr val="accent2"/>
                </a:solidFill>
              </a:rPr>
              <a:t>September 25, 2024 – TAC</a:t>
            </a:r>
          </a:p>
          <a:p>
            <a:endParaRPr lang="en-US" sz="1600" dirty="0">
              <a:solidFill>
                <a:schemeClr val="accent2"/>
              </a:solidFill>
            </a:endParaRPr>
          </a:p>
          <a:p>
            <a:r>
              <a:rPr lang="en-US" sz="1600" dirty="0">
                <a:solidFill>
                  <a:schemeClr val="accent2"/>
                </a:solidFill>
              </a:rPr>
              <a:t>October 10, 2024 – </a:t>
            </a:r>
            <a:r>
              <a:rPr lang="en-US" sz="1600" dirty="0" err="1">
                <a:solidFill>
                  <a:schemeClr val="accent2"/>
                </a:solidFill>
              </a:rPr>
              <a:t>BoD</a:t>
            </a:r>
            <a:endParaRPr lang="en-US" sz="1600" dirty="0">
              <a:solidFill>
                <a:schemeClr val="accent2"/>
              </a:solidFill>
            </a:endParaRPr>
          </a:p>
          <a:p>
            <a:r>
              <a:rPr lang="en-US" sz="1600" dirty="0">
                <a:solidFill>
                  <a:schemeClr val="accent2"/>
                </a:solidFill>
              </a:rPr>
              <a:t>Nov or Dec 2024 – PUC</a:t>
            </a:r>
          </a:p>
        </p:txBody>
      </p:sp>
      <p:sp>
        <p:nvSpPr>
          <p:cNvPr id="2" name="Content Placeholder 13">
            <a:extLst>
              <a:ext uri="{FF2B5EF4-FFF2-40B4-BE49-F238E27FC236}">
                <a16:creationId xmlns:a16="http://schemas.microsoft.com/office/drawing/2014/main" id="{632C363B-BE1C-FC16-DAA3-55EA7732BADC}"/>
              </a:ext>
            </a:extLst>
          </p:cNvPr>
          <p:cNvSpPr txBox="1">
            <a:spLocks/>
          </p:cNvSpPr>
          <p:nvPr/>
        </p:nvSpPr>
        <p:spPr>
          <a:xfrm>
            <a:off x="304800" y="5580037"/>
            <a:ext cx="8587740" cy="84511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400" dirty="0"/>
              <a:t>Interested Stakeholders are requested to attend July and August PDCWG and/or WMWG meetings to provide any feedback on the proposed 2025 AS Methodology.</a:t>
            </a:r>
            <a:endParaRPr lang="en-US" dirty="0"/>
          </a:p>
        </p:txBody>
      </p:sp>
    </p:spTree>
    <p:extLst>
      <p:ext uri="{BB962C8B-B14F-4D97-AF65-F5344CB8AC3E}">
        <p14:creationId xmlns:p14="http://schemas.microsoft.com/office/powerpoint/2010/main" val="32894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Content Placeholder 4"/>
          <p:cNvSpPr>
            <a:spLocks noGrp="1"/>
          </p:cNvSpPr>
          <p:nvPr>
            <p:ph idx="16"/>
          </p:nvPr>
        </p:nvSpPr>
        <p:spPr/>
        <p:txBody>
          <a:bodyPr/>
          <a:lstStyle/>
          <a:p>
            <a:r>
              <a:rPr lang="en-US" dirty="0"/>
              <a:t>Regulation Service</a:t>
            </a:r>
          </a:p>
        </p:txBody>
      </p:sp>
    </p:spTree>
    <p:extLst>
      <p:ext uri="{BB962C8B-B14F-4D97-AF65-F5344CB8AC3E}">
        <p14:creationId xmlns:p14="http://schemas.microsoft.com/office/powerpoint/2010/main" val="5599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dirty="0"/>
          </a:p>
        </p:txBody>
      </p:sp>
      <p:sp>
        <p:nvSpPr>
          <p:cNvPr id="5" name="Content Placeholder 4"/>
          <p:cNvSpPr>
            <a:spLocks noGrp="1"/>
          </p:cNvSpPr>
          <p:nvPr>
            <p:ph idx="16"/>
          </p:nvPr>
        </p:nvSpPr>
        <p:spPr>
          <a:xfrm>
            <a:off x="768668" y="2791587"/>
            <a:ext cx="7606665" cy="1198626"/>
          </a:xfrm>
        </p:spPr>
        <p:txBody>
          <a:bodyPr/>
          <a:lstStyle/>
          <a:p>
            <a:r>
              <a:rPr lang="en-US" dirty="0"/>
              <a:t>Suggestions?</a:t>
            </a:r>
          </a:p>
        </p:txBody>
      </p:sp>
    </p:spTree>
    <p:extLst>
      <p:ext uri="{BB962C8B-B14F-4D97-AF65-F5344CB8AC3E}">
        <p14:creationId xmlns:p14="http://schemas.microsoft.com/office/powerpoint/2010/main" val="363261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dirty="0"/>
          </a:p>
        </p:txBody>
      </p:sp>
      <p:sp>
        <p:nvSpPr>
          <p:cNvPr id="5" name="Content Placeholder 4"/>
          <p:cNvSpPr>
            <a:spLocks noGrp="1"/>
          </p:cNvSpPr>
          <p:nvPr>
            <p:ph idx="16"/>
          </p:nvPr>
        </p:nvSpPr>
        <p:spPr>
          <a:xfrm>
            <a:off x="768668" y="2791587"/>
            <a:ext cx="7606665" cy="1198626"/>
          </a:xfrm>
        </p:spPr>
        <p:txBody>
          <a:bodyPr/>
          <a:lstStyle/>
          <a:p>
            <a:r>
              <a:rPr lang="en-US" dirty="0"/>
              <a:t>APPENDIX</a:t>
            </a:r>
          </a:p>
        </p:txBody>
      </p:sp>
    </p:spTree>
    <p:extLst>
      <p:ext uri="{BB962C8B-B14F-4D97-AF65-F5344CB8AC3E}">
        <p14:creationId xmlns:p14="http://schemas.microsoft.com/office/powerpoint/2010/main" val="327305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D5A-1A2F-4636-9AF4-7C53C71DC721}"/>
              </a:ext>
            </a:extLst>
          </p:cNvPr>
          <p:cNvSpPr>
            <a:spLocks noGrp="1"/>
          </p:cNvSpPr>
          <p:nvPr>
            <p:ph type="title"/>
          </p:nvPr>
        </p:nvSpPr>
        <p:spPr>
          <a:xfrm>
            <a:off x="381000" y="243682"/>
            <a:ext cx="8458200" cy="527843"/>
          </a:xfrm>
        </p:spPr>
        <p:txBody>
          <a:bodyPr/>
          <a:lstStyle/>
          <a:p>
            <a:r>
              <a:rPr lang="en-US" sz="2800" dirty="0"/>
              <a:t>Wind GE Table for Reg-Up</a:t>
            </a:r>
          </a:p>
        </p:txBody>
      </p:sp>
      <p:sp>
        <p:nvSpPr>
          <p:cNvPr id="4" name="Slide Number Placeholder 3">
            <a:extLst>
              <a:ext uri="{FF2B5EF4-FFF2-40B4-BE49-F238E27FC236}">
                <a16:creationId xmlns:a16="http://schemas.microsoft.com/office/drawing/2014/main" id="{CA1ED4E1-3A6B-FF74-EA45-6D3F3C1941E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A44B0369-894D-1C12-9942-A26FD1833A13}"/>
              </a:ext>
            </a:extLst>
          </p:cNvPr>
          <p:cNvGraphicFramePr>
            <a:graphicFrameLocks noGrp="1"/>
          </p:cNvGraphicFramePr>
          <p:nvPr>
            <p:extLst>
              <p:ext uri="{D42A27DB-BD31-4B8C-83A1-F6EECF244321}">
                <p14:modId xmlns:p14="http://schemas.microsoft.com/office/powerpoint/2010/main" val="2961157948"/>
              </p:ext>
            </p:extLst>
          </p:nvPr>
        </p:nvGraphicFramePr>
        <p:xfrm>
          <a:off x="4677578" y="949318"/>
          <a:ext cx="3933020" cy="4641850"/>
        </p:xfrm>
        <a:graphic>
          <a:graphicData uri="http://schemas.openxmlformats.org/drawingml/2006/table">
            <a:tbl>
              <a:tblPr/>
              <a:tblGrid>
                <a:gridCol w="561860">
                  <a:extLst>
                    <a:ext uri="{9D8B030D-6E8A-4147-A177-3AD203B41FA5}">
                      <a16:colId xmlns:a16="http://schemas.microsoft.com/office/drawing/2014/main" val="1983111529"/>
                    </a:ext>
                  </a:extLst>
                </a:gridCol>
                <a:gridCol w="561860">
                  <a:extLst>
                    <a:ext uri="{9D8B030D-6E8A-4147-A177-3AD203B41FA5}">
                      <a16:colId xmlns:a16="http://schemas.microsoft.com/office/drawing/2014/main" val="515712841"/>
                    </a:ext>
                  </a:extLst>
                </a:gridCol>
                <a:gridCol w="561860">
                  <a:extLst>
                    <a:ext uri="{9D8B030D-6E8A-4147-A177-3AD203B41FA5}">
                      <a16:colId xmlns:a16="http://schemas.microsoft.com/office/drawing/2014/main" val="3484708857"/>
                    </a:ext>
                  </a:extLst>
                </a:gridCol>
                <a:gridCol w="561860">
                  <a:extLst>
                    <a:ext uri="{9D8B030D-6E8A-4147-A177-3AD203B41FA5}">
                      <a16:colId xmlns:a16="http://schemas.microsoft.com/office/drawing/2014/main" val="2778856889"/>
                    </a:ext>
                  </a:extLst>
                </a:gridCol>
                <a:gridCol w="561860">
                  <a:extLst>
                    <a:ext uri="{9D8B030D-6E8A-4147-A177-3AD203B41FA5}">
                      <a16:colId xmlns:a16="http://schemas.microsoft.com/office/drawing/2014/main" val="3534546069"/>
                    </a:ext>
                  </a:extLst>
                </a:gridCol>
                <a:gridCol w="561860">
                  <a:extLst>
                    <a:ext uri="{9D8B030D-6E8A-4147-A177-3AD203B41FA5}">
                      <a16:colId xmlns:a16="http://schemas.microsoft.com/office/drawing/2014/main" val="1207114350"/>
                    </a:ext>
                  </a:extLst>
                </a:gridCol>
                <a:gridCol w="561860">
                  <a:extLst>
                    <a:ext uri="{9D8B030D-6E8A-4147-A177-3AD203B41FA5}">
                      <a16:colId xmlns:a16="http://schemas.microsoft.com/office/drawing/2014/main" val="1979998745"/>
                    </a:ext>
                  </a:extLst>
                </a:gridCol>
              </a:tblGrid>
              <a:tr h="185674">
                <a:tc>
                  <a:txBody>
                    <a:bodyPr/>
                    <a:lstStyle/>
                    <a:p>
                      <a:pPr algn="ctr" fontAlgn="ctr"/>
                      <a:r>
                        <a:rPr lang="en-US" sz="1000" b="1" i="0" u="none" strike="noStrike">
                          <a:solidFill>
                            <a:srgbClr val="000000"/>
                          </a:solidFill>
                          <a:effectLst/>
                          <a:latin typeface="Calibri" panose="020F0502020204030204" pitchFamily="34" charset="0"/>
                        </a:rPr>
                        <a:t>Wind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720683"/>
                  </a:ext>
                </a:extLst>
              </a:tr>
              <a:tr h="185674">
                <a:tc>
                  <a:txBody>
                    <a:bodyPr/>
                    <a:lstStyle/>
                    <a:p>
                      <a:pPr algn="ctr" fontAlgn="ctr"/>
                      <a:r>
                        <a:rPr lang="en-US" sz="1000" b="1" i="0" u="none" strike="noStrike">
                          <a:solidFill>
                            <a:srgbClr val="000000"/>
                          </a:solidFill>
                          <a:effectLst/>
                          <a:latin typeface="Calibri" panose="020F0502020204030204" pitchFamily="34" charset="0"/>
                        </a:rPr>
                        <a:t>H01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4206762796"/>
                  </a:ext>
                </a:extLst>
              </a:tr>
              <a:tr h="185674">
                <a:tc>
                  <a:txBody>
                    <a:bodyPr/>
                    <a:lstStyle/>
                    <a:p>
                      <a:pPr algn="ctr" fontAlgn="ctr"/>
                      <a:r>
                        <a:rPr lang="en-US" sz="1000" b="1" i="0" u="none" strike="noStrike">
                          <a:solidFill>
                            <a:srgbClr val="000000"/>
                          </a:solidFill>
                          <a:effectLst/>
                          <a:latin typeface="Calibri" panose="020F0502020204030204" pitchFamily="34" charset="0"/>
                        </a:rPr>
                        <a:t>H02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extLst>
                  <a:ext uri="{0D108BD9-81ED-4DB2-BD59-A6C34878D82A}">
                    <a16:rowId xmlns:a16="http://schemas.microsoft.com/office/drawing/2014/main" val="2111546977"/>
                  </a:ext>
                </a:extLst>
              </a:tr>
              <a:tr h="185674">
                <a:tc>
                  <a:txBody>
                    <a:bodyPr/>
                    <a:lstStyle/>
                    <a:p>
                      <a:pPr algn="ctr" fontAlgn="ctr"/>
                      <a:r>
                        <a:rPr lang="en-US" sz="1000" b="1" i="0" u="none" strike="noStrike">
                          <a:solidFill>
                            <a:srgbClr val="000000"/>
                          </a:solidFill>
                          <a:effectLst/>
                          <a:latin typeface="Calibri" panose="020F0502020204030204" pitchFamily="34" charset="0"/>
                        </a:rPr>
                        <a:t>H03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C81"/>
                    </a:solidFill>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D"/>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extLst>
                  <a:ext uri="{0D108BD9-81ED-4DB2-BD59-A6C34878D82A}">
                    <a16:rowId xmlns:a16="http://schemas.microsoft.com/office/drawing/2014/main" val="1321133520"/>
                  </a:ext>
                </a:extLst>
              </a:tr>
              <a:tr h="185674">
                <a:tc>
                  <a:txBody>
                    <a:bodyPr/>
                    <a:lstStyle/>
                    <a:p>
                      <a:pPr algn="ctr" fontAlgn="ctr"/>
                      <a:r>
                        <a:rPr lang="en-US" sz="1000" b="1" i="0" u="none" strike="noStrike">
                          <a:solidFill>
                            <a:srgbClr val="000000"/>
                          </a:solidFill>
                          <a:effectLst/>
                          <a:latin typeface="Calibri" panose="020F0502020204030204" pitchFamily="34" charset="0"/>
                        </a:rPr>
                        <a:t>H04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extLst>
                  <a:ext uri="{0D108BD9-81ED-4DB2-BD59-A6C34878D82A}">
                    <a16:rowId xmlns:a16="http://schemas.microsoft.com/office/drawing/2014/main" val="1985810539"/>
                  </a:ext>
                </a:extLst>
              </a:tr>
              <a:tr h="185674">
                <a:tc>
                  <a:txBody>
                    <a:bodyPr/>
                    <a:lstStyle/>
                    <a:p>
                      <a:pPr algn="ctr" fontAlgn="ctr"/>
                      <a:r>
                        <a:rPr lang="en-US" sz="1000" b="1" i="0" u="none" strike="noStrike">
                          <a:solidFill>
                            <a:srgbClr val="000000"/>
                          </a:solidFill>
                          <a:effectLst/>
                          <a:latin typeface="Calibri" panose="020F0502020204030204" pitchFamily="34" charset="0"/>
                        </a:rPr>
                        <a:t>H05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E"/>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57F"/>
                    </a:solidFill>
                  </a:tcPr>
                </a:tc>
                <a:extLst>
                  <a:ext uri="{0D108BD9-81ED-4DB2-BD59-A6C34878D82A}">
                    <a16:rowId xmlns:a16="http://schemas.microsoft.com/office/drawing/2014/main" val="2790080264"/>
                  </a:ext>
                </a:extLst>
              </a:tr>
              <a:tr h="185674">
                <a:tc>
                  <a:txBody>
                    <a:bodyPr/>
                    <a:lstStyle/>
                    <a:p>
                      <a:pPr algn="ctr" fontAlgn="ctr"/>
                      <a:r>
                        <a:rPr lang="en-US" sz="1000" b="1" i="0" u="none" strike="noStrike">
                          <a:solidFill>
                            <a:srgbClr val="000000"/>
                          </a:solidFill>
                          <a:effectLst/>
                          <a:latin typeface="Calibri" panose="020F0502020204030204" pitchFamily="34" charset="0"/>
                        </a:rPr>
                        <a:t>H06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extLst>
                  <a:ext uri="{0D108BD9-81ED-4DB2-BD59-A6C34878D82A}">
                    <a16:rowId xmlns:a16="http://schemas.microsoft.com/office/drawing/2014/main" val="1661155573"/>
                  </a:ext>
                </a:extLst>
              </a:tr>
              <a:tr h="185674">
                <a:tc>
                  <a:txBody>
                    <a:bodyPr/>
                    <a:lstStyle/>
                    <a:p>
                      <a:pPr algn="ctr" fontAlgn="ctr"/>
                      <a:r>
                        <a:rPr lang="en-US" sz="1000" b="1" i="0" u="none" strike="noStrike">
                          <a:solidFill>
                            <a:srgbClr val="000000"/>
                          </a:solidFill>
                          <a:effectLst/>
                          <a:latin typeface="Calibri" panose="020F0502020204030204" pitchFamily="34" charset="0"/>
                        </a:rPr>
                        <a:t>H07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C"/>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150552491"/>
                  </a:ext>
                </a:extLst>
              </a:tr>
              <a:tr h="185674">
                <a:tc>
                  <a:txBody>
                    <a:bodyPr/>
                    <a:lstStyle/>
                    <a:p>
                      <a:pPr algn="ctr" fontAlgn="ctr"/>
                      <a:r>
                        <a:rPr lang="en-US" sz="1000" b="1" i="0" u="none" strike="noStrike">
                          <a:solidFill>
                            <a:srgbClr val="000000"/>
                          </a:solidFill>
                          <a:effectLst/>
                          <a:latin typeface="Calibri" panose="020F0502020204030204" pitchFamily="34" charset="0"/>
                        </a:rPr>
                        <a:t>H08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D"/>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780"/>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extLst>
                  <a:ext uri="{0D108BD9-81ED-4DB2-BD59-A6C34878D82A}">
                    <a16:rowId xmlns:a16="http://schemas.microsoft.com/office/drawing/2014/main" val="4194032381"/>
                  </a:ext>
                </a:extLst>
              </a:tr>
              <a:tr h="185674">
                <a:tc>
                  <a:txBody>
                    <a:bodyPr/>
                    <a:lstStyle/>
                    <a:p>
                      <a:pPr algn="ctr" fontAlgn="ctr"/>
                      <a:r>
                        <a:rPr lang="en-US" sz="1000" b="1" i="0" u="none" strike="noStrike">
                          <a:solidFill>
                            <a:srgbClr val="000000"/>
                          </a:solidFill>
                          <a:effectLst/>
                          <a:latin typeface="Calibri" panose="020F0502020204030204" pitchFamily="34" charset="0"/>
                        </a:rPr>
                        <a:t>H09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06D"/>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CF7E"/>
                    </a:solidFill>
                  </a:tcPr>
                </a:tc>
                <a:extLst>
                  <a:ext uri="{0D108BD9-81ED-4DB2-BD59-A6C34878D82A}">
                    <a16:rowId xmlns:a16="http://schemas.microsoft.com/office/drawing/2014/main" val="3781711280"/>
                  </a:ext>
                </a:extLst>
              </a:tr>
              <a:tr h="185674">
                <a:tc>
                  <a:txBody>
                    <a:bodyPr/>
                    <a:lstStyle/>
                    <a:p>
                      <a:pPr algn="ctr" fontAlgn="ctr"/>
                      <a:r>
                        <a:rPr lang="en-US" sz="1000" b="1" i="0" u="none" strike="noStrike">
                          <a:solidFill>
                            <a:srgbClr val="000000"/>
                          </a:solidFill>
                          <a:effectLst/>
                          <a:latin typeface="Calibri" panose="020F0502020204030204" pitchFamily="34" charset="0"/>
                        </a:rPr>
                        <a:t>H10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47F"/>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extLst>
                  <a:ext uri="{0D108BD9-81ED-4DB2-BD59-A6C34878D82A}">
                    <a16:rowId xmlns:a16="http://schemas.microsoft.com/office/drawing/2014/main" val="673137664"/>
                  </a:ext>
                </a:extLst>
              </a:tr>
              <a:tr h="185674">
                <a:tc>
                  <a:txBody>
                    <a:bodyPr/>
                    <a:lstStyle/>
                    <a:p>
                      <a:pPr algn="ctr" fontAlgn="ctr"/>
                      <a:r>
                        <a:rPr lang="en-US" sz="1000" b="1" i="0" u="none" strike="noStrike">
                          <a:solidFill>
                            <a:srgbClr val="000000"/>
                          </a:solidFill>
                          <a:effectLst/>
                          <a:latin typeface="Calibri" panose="020F0502020204030204" pitchFamily="34" charset="0"/>
                        </a:rPr>
                        <a:t>H11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C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179"/>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extLst>
                  <a:ext uri="{0D108BD9-81ED-4DB2-BD59-A6C34878D82A}">
                    <a16:rowId xmlns:a16="http://schemas.microsoft.com/office/drawing/2014/main" val="1728454080"/>
                  </a:ext>
                </a:extLst>
              </a:tr>
              <a:tr h="185674">
                <a:tc>
                  <a:txBody>
                    <a:bodyPr/>
                    <a:lstStyle/>
                    <a:p>
                      <a:pPr algn="ctr" fontAlgn="ctr"/>
                      <a:r>
                        <a:rPr lang="en-US" sz="1000" b="1" i="0" u="none" strike="noStrike">
                          <a:solidFill>
                            <a:srgbClr val="000000"/>
                          </a:solidFill>
                          <a:effectLst/>
                          <a:latin typeface="Calibri" panose="020F0502020204030204" pitchFamily="34" charset="0"/>
                        </a:rPr>
                        <a:t>H12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382"/>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ctr" fontAlgn="b"/>
                      <a:r>
                        <a:rPr lang="en-US"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182"/>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5"/>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extLst>
                  <a:ext uri="{0D108BD9-81ED-4DB2-BD59-A6C34878D82A}">
                    <a16:rowId xmlns:a16="http://schemas.microsoft.com/office/drawing/2014/main" val="3953886466"/>
                  </a:ext>
                </a:extLst>
              </a:tr>
              <a:tr h="185674">
                <a:tc>
                  <a:txBody>
                    <a:bodyPr/>
                    <a:lstStyle/>
                    <a:p>
                      <a:pPr algn="ctr" fontAlgn="ctr"/>
                      <a:r>
                        <a:rPr lang="en-US" sz="1000" b="1" i="0" u="none" strike="noStrike">
                          <a:solidFill>
                            <a:srgbClr val="000000"/>
                          </a:solidFill>
                          <a:effectLst/>
                          <a:latin typeface="Calibri" panose="020F0502020204030204" pitchFamily="34" charset="0"/>
                        </a:rPr>
                        <a:t>H13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B7D"/>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7F"/>
                    </a:solidFill>
                  </a:tcPr>
                </a:tc>
                <a:extLst>
                  <a:ext uri="{0D108BD9-81ED-4DB2-BD59-A6C34878D82A}">
                    <a16:rowId xmlns:a16="http://schemas.microsoft.com/office/drawing/2014/main" val="251824624"/>
                  </a:ext>
                </a:extLst>
              </a:tr>
              <a:tr h="185674">
                <a:tc>
                  <a:txBody>
                    <a:bodyPr/>
                    <a:lstStyle/>
                    <a:p>
                      <a:pPr algn="ctr" fontAlgn="ctr"/>
                      <a:r>
                        <a:rPr lang="en-US" sz="1000" b="1" i="0" u="none" strike="noStrike">
                          <a:solidFill>
                            <a:srgbClr val="000000"/>
                          </a:solidFill>
                          <a:effectLst/>
                          <a:latin typeface="Calibri" panose="020F0502020204030204" pitchFamily="34" charset="0"/>
                        </a:rPr>
                        <a:t>H14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081"/>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582"/>
                    </a:solidFill>
                  </a:tcPr>
                </a:tc>
                <a:extLst>
                  <a:ext uri="{0D108BD9-81ED-4DB2-BD59-A6C34878D82A}">
                    <a16:rowId xmlns:a16="http://schemas.microsoft.com/office/drawing/2014/main" val="3681624885"/>
                  </a:ext>
                </a:extLst>
              </a:tr>
              <a:tr h="185674">
                <a:tc>
                  <a:txBody>
                    <a:bodyPr/>
                    <a:lstStyle/>
                    <a:p>
                      <a:pPr algn="ctr" fontAlgn="ctr"/>
                      <a:r>
                        <a:rPr lang="en-US" sz="1000" b="1" i="0" u="none" strike="noStrike">
                          <a:solidFill>
                            <a:srgbClr val="000000"/>
                          </a:solidFill>
                          <a:effectLst/>
                          <a:latin typeface="Calibri" panose="020F0502020204030204" pitchFamily="34" charset="0"/>
                        </a:rPr>
                        <a:t>H15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783"/>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17E"/>
                    </a:solidFill>
                  </a:tcPr>
                </a:tc>
                <a:extLst>
                  <a:ext uri="{0D108BD9-81ED-4DB2-BD59-A6C34878D82A}">
                    <a16:rowId xmlns:a16="http://schemas.microsoft.com/office/drawing/2014/main" val="1684287250"/>
                  </a:ext>
                </a:extLst>
              </a:tr>
              <a:tr h="185674">
                <a:tc>
                  <a:txBody>
                    <a:bodyPr/>
                    <a:lstStyle/>
                    <a:p>
                      <a:pPr algn="ctr" fontAlgn="ctr"/>
                      <a:r>
                        <a:rPr lang="en-US" sz="1000" b="1" i="0" u="none" strike="noStrike">
                          <a:solidFill>
                            <a:srgbClr val="000000"/>
                          </a:solidFill>
                          <a:effectLst/>
                          <a:latin typeface="Calibri" panose="020F0502020204030204" pitchFamily="34" charset="0"/>
                        </a:rPr>
                        <a:t>H16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US"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extLst>
                  <a:ext uri="{0D108BD9-81ED-4DB2-BD59-A6C34878D82A}">
                    <a16:rowId xmlns:a16="http://schemas.microsoft.com/office/drawing/2014/main" val="251460152"/>
                  </a:ext>
                </a:extLst>
              </a:tr>
              <a:tr h="185674">
                <a:tc>
                  <a:txBody>
                    <a:bodyPr/>
                    <a:lstStyle/>
                    <a:p>
                      <a:pPr algn="ctr" fontAlgn="ctr"/>
                      <a:r>
                        <a:rPr lang="en-US" sz="1000" b="1" i="0" u="none" strike="noStrike">
                          <a:solidFill>
                            <a:srgbClr val="000000"/>
                          </a:solidFill>
                          <a:effectLst/>
                          <a:latin typeface="Calibri" panose="020F0502020204030204" pitchFamily="34" charset="0"/>
                        </a:rPr>
                        <a:t>H17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081"/>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482"/>
                    </a:solidFill>
                  </a:tcPr>
                </a:tc>
                <a:extLst>
                  <a:ext uri="{0D108BD9-81ED-4DB2-BD59-A6C34878D82A}">
                    <a16:rowId xmlns:a16="http://schemas.microsoft.com/office/drawing/2014/main" val="1352608695"/>
                  </a:ext>
                </a:extLst>
              </a:tr>
              <a:tr h="185674">
                <a:tc>
                  <a:txBody>
                    <a:bodyPr/>
                    <a:lstStyle/>
                    <a:p>
                      <a:pPr algn="ctr" fontAlgn="ctr"/>
                      <a:r>
                        <a:rPr lang="en-US" sz="1000" b="1" i="0" u="none" strike="noStrike">
                          <a:solidFill>
                            <a:srgbClr val="000000"/>
                          </a:solidFill>
                          <a:effectLst/>
                          <a:latin typeface="Calibri" panose="020F0502020204030204" pitchFamily="34" charset="0"/>
                        </a:rPr>
                        <a:t>H18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C75"/>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289257799"/>
                  </a:ext>
                </a:extLst>
              </a:tr>
              <a:tr h="185674">
                <a:tc>
                  <a:txBody>
                    <a:bodyPr/>
                    <a:lstStyle/>
                    <a:p>
                      <a:pPr algn="ctr" fontAlgn="ctr"/>
                      <a:r>
                        <a:rPr lang="en-US" sz="1000" b="1" i="0" u="none" strike="noStrike">
                          <a:solidFill>
                            <a:srgbClr val="000000"/>
                          </a:solidFill>
                          <a:effectLst/>
                          <a:latin typeface="Calibri" panose="020F0502020204030204" pitchFamily="34" charset="0"/>
                        </a:rPr>
                        <a:t>H19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6"/>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E"/>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extLst>
                  <a:ext uri="{0D108BD9-81ED-4DB2-BD59-A6C34878D82A}">
                    <a16:rowId xmlns:a16="http://schemas.microsoft.com/office/drawing/2014/main" val="3006672378"/>
                  </a:ext>
                </a:extLst>
              </a:tr>
              <a:tr h="185674">
                <a:tc>
                  <a:txBody>
                    <a:bodyPr/>
                    <a:lstStyle/>
                    <a:p>
                      <a:pPr algn="ctr" fontAlgn="ctr"/>
                      <a:r>
                        <a:rPr lang="en-US" sz="1000" b="1" i="0" u="none" strike="noStrike">
                          <a:solidFill>
                            <a:srgbClr val="000000"/>
                          </a:solidFill>
                          <a:effectLst/>
                          <a:latin typeface="Calibri" panose="020F0502020204030204" pitchFamily="34" charset="0"/>
                        </a:rPr>
                        <a:t>H20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B7D"/>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extLst>
                  <a:ext uri="{0D108BD9-81ED-4DB2-BD59-A6C34878D82A}">
                    <a16:rowId xmlns:a16="http://schemas.microsoft.com/office/drawing/2014/main" val="104783505"/>
                  </a:ext>
                </a:extLst>
              </a:tr>
              <a:tr h="185674">
                <a:tc>
                  <a:txBody>
                    <a:bodyPr/>
                    <a:lstStyle/>
                    <a:p>
                      <a:pPr algn="ctr" fontAlgn="ctr"/>
                      <a:r>
                        <a:rPr lang="en-US" sz="1000" b="1" i="0" u="none" strike="noStrike">
                          <a:solidFill>
                            <a:srgbClr val="000000"/>
                          </a:solidFill>
                          <a:effectLst/>
                          <a:latin typeface="Calibri" panose="020F0502020204030204" pitchFamily="34" charset="0"/>
                        </a:rPr>
                        <a:t>H21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17E"/>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extLst>
                  <a:ext uri="{0D108BD9-81ED-4DB2-BD59-A6C34878D82A}">
                    <a16:rowId xmlns:a16="http://schemas.microsoft.com/office/drawing/2014/main" val="4184721999"/>
                  </a:ext>
                </a:extLst>
              </a:tr>
              <a:tr h="185674">
                <a:tc>
                  <a:txBody>
                    <a:bodyPr/>
                    <a:lstStyle/>
                    <a:p>
                      <a:pPr algn="ctr" fontAlgn="ctr"/>
                      <a:r>
                        <a:rPr lang="en-US" sz="1000" b="1" i="0" u="none" strike="noStrike">
                          <a:solidFill>
                            <a:srgbClr val="000000"/>
                          </a:solidFill>
                          <a:effectLst/>
                          <a:latin typeface="Calibri" panose="020F0502020204030204" pitchFamily="34" charset="0"/>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7F"/>
                    </a:solidFill>
                  </a:tcPr>
                </a:tc>
                <a:extLst>
                  <a:ext uri="{0D108BD9-81ED-4DB2-BD59-A6C34878D82A}">
                    <a16:rowId xmlns:a16="http://schemas.microsoft.com/office/drawing/2014/main" val="3372393951"/>
                  </a:ext>
                </a:extLst>
              </a:tr>
              <a:tr h="185674">
                <a:tc>
                  <a:txBody>
                    <a:bodyPr/>
                    <a:lstStyle/>
                    <a:p>
                      <a:pPr algn="ctr" fontAlgn="ctr"/>
                      <a:r>
                        <a:rPr lang="en-US" sz="1000" b="1" i="0" u="none" strike="noStrike">
                          <a:solidFill>
                            <a:srgbClr val="000000"/>
                          </a:solidFill>
                          <a:effectLst/>
                          <a:latin typeface="Calibri" panose="020F0502020204030204" pitchFamily="34" charset="0"/>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F7E"/>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0"/>
                    </a:solidFill>
                  </a:tcPr>
                </a:tc>
                <a:extLst>
                  <a:ext uri="{0D108BD9-81ED-4DB2-BD59-A6C34878D82A}">
                    <a16:rowId xmlns:a16="http://schemas.microsoft.com/office/drawing/2014/main" val="4102608999"/>
                  </a:ext>
                </a:extLst>
              </a:tr>
              <a:tr h="185674">
                <a:tc>
                  <a:txBody>
                    <a:bodyPr/>
                    <a:lstStyle/>
                    <a:p>
                      <a:pPr algn="ctr" fontAlgn="ctr"/>
                      <a:r>
                        <a:rPr lang="en-US" sz="1000" b="1" i="0" u="none" strike="noStrike">
                          <a:solidFill>
                            <a:srgbClr val="000000"/>
                          </a:solidFill>
                          <a:effectLst/>
                          <a:latin typeface="Calibri" panose="020F0502020204030204" pitchFamily="34" charset="0"/>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1294523896"/>
                  </a:ext>
                </a:extLst>
              </a:tr>
            </a:tbl>
          </a:graphicData>
        </a:graphic>
      </p:graphicFrame>
      <p:sp>
        <p:nvSpPr>
          <p:cNvPr id="7" name="TextBox 6">
            <a:extLst>
              <a:ext uri="{FF2B5EF4-FFF2-40B4-BE49-F238E27FC236}">
                <a16:creationId xmlns:a16="http://schemas.microsoft.com/office/drawing/2014/main" id="{5F50A652-1B26-EDFA-A3AF-3EBC200D18B2}"/>
              </a:ext>
            </a:extLst>
          </p:cNvPr>
          <p:cNvSpPr txBox="1"/>
          <p:nvPr/>
        </p:nvSpPr>
        <p:spPr>
          <a:xfrm>
            <a:off x="1323975" y="5591168"/>
            <a:ext cx="2390775" cy="369332"/>
          </a:xfrm>
          <a:prstGeom prst="rect">
            <a:avLst/>
          </a:prstGeom>
          <a:noFill/>
        </p:spPr>
        <p:txBody>
          <a:bodyPr wrap="square" rtlCol="0">
            <a:spAutoFit/>
          </a:bodyPr>
          <a:lstStyle/>
          <a:p>
            <a:pPr algn="ctr"/>
            <a:r>
              <a:rPr lang="en-US" dirty="0"/>
              <a:t>[Current]</a:t>
            </a:r>
          </a:p>
        </p:txBody>
      </p:sp>
      <p:sp>
        <p:nvSpPr>
          <p:cNvPr id="8" name="TextBox 7">
            <a:extLst>
              <a:ext uri="{FF2B5EF4-FFF2-40B4-BE49-F238E27FC236}">
                <a16:creationId xmlns:a16="http://schemas.microsoft.com/office/drawing/2014/main" id="{E95C32B8-71C2-C01C-33C3-B9867A492341}"/>
              </a:ext>
            </a:extLst>
          </p:cNvPr>
          <p:cNvSpPr txBox="1"/>
          <p:nvPr/>
        </p:nvSpPr>
        <p:spPr>
          <a:xfrm>
            <a:off x="5724525" y="5591168"/>
            <a:ext cx="2390775" cy="369332"/>
          </a:xfrm>
          <a:prstGeom prst="rect">
            <a:avLst/>
          </a:prstGeom>
          <a:noFill/>
        </p:spPr>
        <p:txBody>
          <a:bodyPr wrap="square" rtlCol="0">
            <a:spAutoFit/>
          </a:bodyPr>
          <a:lstStyle/>
          <a:p>
            <a:pPr algn="ctr"/>
            <a:r>
              <a:rPr lang="en-US" dirty="0"/>
              <a:t>[Proposed]</a:t>
            </a:r>
          </a:p>
        </p:txBody>
      </p:sp>
      <p:graphicFrame>
        <p:nvGraphicFramePr>
          <p:cNvPr id="10" name="Table 9">
            <a:extLst>
              <a:ext uri="{FF2B5EF4-FFF2-40B4-BE49-F238E27FC236}">
                <a16:creationId xmlns:a16="http://schemas.microsoft.com/office/drawing/2014/main" id="{D5EA2E52-F9DD-7D3F-A656-5195388BD749}"/>
              </a:ext>
            </a:extLst>
          </p:cNvPr>
          <p:cNvGraphicFramePr>
            <a:graphicFrameLocks noGrp="1"/>
          </p:cNvGraphicFramePr>
          <p:nvPr>
            <p:extLst>
              <p:ext uri="{D42A27DB-BD31-4B8C-83A1-F6EECF244321}">
                <p14:modId xmlns:p14="http://schemas.microsoft.com/office/powerpoint/2010/main" val="2279913970"/>
              </p:ext>
            </p:extLst>
          </p:nvPr>
        </p:nvGraphicFramePr>
        <p:xfrm>
          <a:off x="575410" y="949318"/>
          <a:ext cx="3891013" cy="4641840"/>
        </p:xfrm>
        <a:graphic>
          <a:graphicData uri="http://schemas.openxmlformats.org/drawingml/2006/table">
            <a:tbl>
              <a:tblPr/>
              <a:tblGrid>
                <a:gridCol w="555859">
                  <a:extLst>
                    <a:ext uri="{9D8B030D-6E8A-4147-A177-3AD203B41FA5}">
                      <a16:colId xmlns:a16="http://schemas.microsoft.com/office/drawing/2014/main" val="884844491"/>
                    </a:ext>
                  </a:extLst>
                </a:gridCol>
                <a:gridCol w="555859">
                  <a:extLst>
                    <a:ext uri="{9D8B030D-6E8A-4147-A177-3AD203B41FA5}">
                      <a16:colId xmlns:a16="http://schemas.microsoft.com/office/drawing/2014/main" val="2223767003"/>
                    </a:ext>
                  </a:extLst>
                </a:gridCol>
                <a:gridCol w="555859">
                  <a:extLst>
                    <a:ext uri="{9D8B030D-6E8A-4147-A177-3AD203B41FA5}">
                      <a16:colId xmlns:a16="http://schemas.microsoft.com/office/drawing/2014/main" val="1950594229"/>
                    </a:ext>
                  </a:extLst>
                </a:gridCol>
                <a:gridCol w="555859">
                  <a:extLst>
                    <a:ext uri="{9D8B030D-6E8A-4147-A177-3AD203B41FA5}">
                      <a16:colId xmlns:a16="http://schemas.microsoft.com/office/drawing/2014/main" val="1994926456"/>
                    </a:ext>
                  </a:extLst>
                </a:gridCol>
                <a:gridCol w="555859">
                  <a:extLst>
                    <a:ext uri="{9D8B030D-6E8A-4147-A177-3AD203B41FA5}">
                      <a16:colId xmlns:a16="http://schemas.microsoft.com/office/drawing/2014/main" val="3474056018"/>
                    </a:ext>
                  </a:extLst>
                </a:gridCol>
                <a:gridCol w="555859">
                  <a:extLst>
                    <a:ext uri="{9D8B030D-6E8A-4147-A177-3AD203B41FA5}">
                      <a16:colId xmlns:a16="http://schemas.microsoft.com/office/drawing/2014/main" val="3493745194"/>
                    </a:ext>
                  </a:extLst>
                </a:gridCol>
                <a:gridCol w="555859">
                  <a:extLst>
                    <a:ext uri="{9D8B030D-6E8A-4147-A177-3AD203B41FA5}">
                      <a16:colId xmlns:a16="http://schemas.microsoft.com/office/drawing/2014/main" val="4247235867"/>
                    </a:ext>
                  </a:extLst>
                </a:gridCol>
              </a:tblGrid>
              <a:tr h="194568">
                <a:tc>
                  <a:txBody>
                    <a:bodyPr/>
                    <a:lstStyle/>
                    <a:p>
                      <a:pPr algn="ctr" fontAlgn="ctr"/>
                      <a:r>
                        <a:rPr lang="en-US" sz="1000" b="1" i="0" u="none" strike="noStrike">
                          <a:solidFill>
                            <a:srgbClr val="000000"/>
                          </a:solidFill>
                          <a:effectLst/>
                          <a:latin typeface="Calibri" panose="020F0502020204030204" pitchFamily="34" charset="0"/>
                        </a:rPr>
                        <a:t>Wind</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Jan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Feb</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Apr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May</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Jun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18305"/>
                  </a:ext>
                </a:extLst>
              </a:tr>
              <a:tr h="185303">
                <a:tc>
                  <a:txBody>
                    <a:bodyPr/>
                    <a:lstStyle/>
                    <a:p>
                      <a:pPr algn="ctr" fontAlgn="ctr"/>
                      <a:r>
                        <a:rPr lang="en-US" sz="1000" b="1" i="0" u="none" strike="noStrike">
                          <a:solidFill>
                            <a:srgbClr val="000000"/>
                          </a:solidFill>
                          <a:effectLst/>
                          <a:latin typeface="Calibri" panose="020F0502020204030204" pitchFamily="34" charset="0"/>
                        </a:rPr>
                        <a:t>H01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17E"/>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880"/>
                    </a:solidFill>
                  </a:tcPr>
                </a:tc>
                <a:extLst>
                  <a:ext uri="{0D108BD9-81ED-4DB2-BD59-A6C34878D82A}">
                    <a16:rowId xmlns:a16="http://schemas.microsoft.com/office/drawing/2014/main" val="3617328224"/>
                  </a:ext>
                </a:extLst>
              </a:tr>
              <a:tr h="185303">
                <a:tc>
                  <a:txBody>
                    <a:bodyPr/>
                    <a:lstStyle/>
                    <a:p>
                      <a:pPr algn="ctr" fontAlgn="ctr"/>
                      <a:r>
                        <a:rPr lang="en-US" sz="1000" b="1" i="0" u="none" strike="noStrike">
                          <a:solidFill>
                            <a:srgbClr val="000000"/>
                          </a:solidFill>
                          <a:effectLst/>
                          <a:latin typeface="Calibri" panose="020F0502020204030204" pitchFamily="34" charset="0"/>
                        </a:rPr>
                        <a:t>H02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F"/>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extLst>
                  <a:ext uri="{0D108BD9-81ED-4DB2-BD59-A6C34878D82A}">
                    <a16:rowId xmlns:a16="http://schemas.microsoft.com/office/drawing/2014/main" val="561151481"/>
                  </a:ext>
                </a:extLst>
              </a:tr>
              <a:tr h="185303">
                <a:tc>
                  <a:txBody>
                    <a:bodyPr/>
                    <a:lstStyle/>
                    <a:p>
                      <a:pPr algn="ctr" fontAlgn="ctr"/>
                      <a:r>
                        <a:rPr lang="en-US" sz="1000" b="1" i="0" u="none" strike="noStrike">
                          <a:solidFill>
                            <a:srgbClr val="000000"/>
                          </a:solidFill>
                          <a:effectLst/>
                          <a:latin typeface="Calibri" panose="020F0502020204030204" pitchFamily="34" charset="0"/>
                        </a:rPr>
                        <a:t>H03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3.8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3453410423"/>
                  </a:ext>
                </a:extLst>
              </a:tr>
              <a:tr h="185303">
                <a:tc>
                  <a:txBody>
                    <a:bodyPr/>
                    <a:lstStyle/>
                    <a:p>
                      <a:pPr algn="ctr" fontAlgn="ctr"/>
                      <a:r>
                        <a:rPr lang="en-US" sz="1000" b="1" i="0" u="none" strike="noStrike">
                          <a:solidFill>
                            <a:srgbClr val="000000"/>
                          </a:solidFill>
                          <a:effectLst/>
                          <a:latin typeface="Calibri" panose="020F0502020204030204" pitchFamily="34" charset="0"/>
                        </a:rPr>
                        <a:t>H04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3.4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extLst>
                  <a:ext uri="{0D108BD9-81ED-4DB2-BD59-A6C34878D82A}">
                    <a16:rowId xmlns:a16="http://schemas.microsoft.com/office/drawing/2014/main" val="4014017487"/>
                  </a:ext>
                </a:extLst>
              </a:tr>
              <a:tr h="185303">
                <a:tc>
                  <a:txBody>
                    <a:bodyPr/>
                    <a:lstStyle/>
                    <a:p>
                      <a:pPr algn="ctr" fontAlgn="ctr"/>
                      <a:r>
                        <a:rPr lang="en-US" sz="1000" b="1" i="0" u="none" strike="noStrike">
                          <a:solidFill>
                            <a:srgbClr val="000000"/>
                          </a:solidFill>
                          <a:effectLst/>
                          <a:latin typeface="Calibri" panose="020F0502020204030204" pitchFamily="34" charset="0"/>
                        </a:rPr>
                        <a:t>H05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ctr" fontAlgn="b"/>
                      <a:r>
                        <a:rPr lang="en-US" sz="1000" b="0" i="0" u="none" strike="noStrike" dirty="0">
                          <a:solidFill>
                            <a:srgbClr val="000000"/>
                          </a:solidFill>
                          <a:effectLst/>
                          <a:latin typeface="Calibri" panose="020F0502020204030204" pitchFamily="34" charset="0"/>
                        </a:rPr>
                        <a:t>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3497033482"/>
                  </a:ext>
                </a:extLst>
              </a:tr>
              <a:tr h="185303">
                <a:tc>
                  <a:txBody>
                    <a:bodyPr/>
                    <a:lstStyle/>
                    <a:p>
                      <a:pPr algn="ctr" fontAlgn="ctr"/>
                      <a:r>
                        <a:rPr lang="en-US" sz="1000" b="1" i="0" u="none" strike="noStrike">
                          <a:solidFill>
                            <a:srgbClr val="000000"/>
                          </a:solidFill>
                          <a:effectLst/>
                          <a:latin typeface="Calibri" panose="020F0502020204030204" pitchFamily="34" charset="0"/>
                        </a:rPr>
                        <a:t>H06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extLst>
                  <a:ext uri="{0D108BD9-81ED-4DB2-BD59-A6C34878D82A}">
                    <a16:rowId xmlns:a16="http://schemas.microsoft.com/office/drawing/2014/main" val="130308295"/>
                  </a:ext>
                </a:extLst>
              </a:tr>
              <a:tr h="185303">
                <a:tc>
                  <a:txBody>
                    <a:bodyPr/>
                    <a:lstStyle/>
                    <a:p>
                      <a:pPr algn="ctr" fontAlgn="ctr"/>
                      <a:r>
                        <a:rPr lang="en-US" sz="1000" b="1" i="0" u="none" strike="noStrike">
                          <a:solidFill>
                            <a:srgbClr val="000000"/>
                          </a:solidFill>
                          <a:effectLst/>
                          <a:latin typeface="Calibri" panose="020F0502020204030204" pitchFamily="34" charset="0"/>
                        </a:rPr>
                        <a:t>H07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4.2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extLst>
                  <a:ext uri="{0D108BD9-81ED-4DB2-BD59-A6C34878D82A}">
                    <a16:rowId xmlns:a16="http://schemas.microsoft.com/office/drawing/2014/main" val="2404027471"/>
                  </a:ext>
                </a:extLst>
              </a:tr>
              <a:tr h="185303">
                <a:tc>
                  <a:txBody>
                    <a:bodyPr/>
                    <a:lstStyle/>
                    <a:p>
                      <a:pPr algn="ctr" fontAlgn="ctr"/>
                      <a:r>
                        <a:rPr lang="en-US" sz="1000" b="1" i="0" u="none" strike="noStrike">
                          <a:solidFill>
                            <a:srgbClr val="000000"/>
                          </a:solidFill>
                          <a:effectLst/>
                          <a:latin typeface="Calibri" panose="020F0502020204030204" pitchFamily="34" charset="0"/>
                        </a:rPr>
                        <a:t>H08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dirty="0">
                          <a:solidFill>
                            <a:srgbClr val="000000"/>
                          </a:solidFill>
                          <a:effectLst/>
                          <a:latin typeface="Calibri" panose="020F0502020204030204" pitchFamily="34" charset="0"/>
                        </a:rPr>
                        <a:t>4.1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US" sz="1000" b="0" i="0" u="none" strike="noStrike">
                          <a:solidFill>
                            <a:srgbClr val="000000"/>
                          </a:solidFill>
                          <a:effectLst/>
                          <a:latin typeface="Calibri" panose="020F0502020204030204" pitchFamily="34" charset="0"/>
                        </a:rPr>
                        <a:t>5.8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ctr" fontAlgn="b"/>
                      <a:r>
                        <a:rPr lang="en-US" sz="1000" b="0" i="0" u="none" strike="noStrike">
                          <a:solidFill>
                            <a:srgbClr val="000000"/>
                          </a:solidFill>
                          <a:effectLst/>
                          <a:latin typeface="Calibri" panose="020F0502020204030204" pitchFamily="34" charset="0"/>
                        </a:rPr>
                        <a:t>6.8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extLst>
                  <a:ext uri="{0D108BD9-81ED-4DB2-BD59-A6C34878D82A}">
                    <a16:rowId xmlns:a16="http://schemas.microsoft.com/office/drawing/2014/main" val="2876247390"/>
                  </a:ext>
                </a:extLst>
              </a:tr>
              <a:tr h="185303">
                <a:tc>
                  <a:txBody>
                    <a:bodyPr/>
                    <a:lstStyle/>
                    <a:p>
                      <a:pPr algn="ctr" fontAlgn="ctr"/>
                      <a:r>
                        <a:rPr lang="en-US" sz="1000" b="1" i="0" u="none" strike="noStrike">
                          <a:solidFill>
                            <a:srgbClr val="000000"/>
                          </a:solidFill>
                          <a:effectLst/>
                          <a:latin typeface="Calibri" panose="020F0502020204030204" pitchFamily="34" charset="0"/>
                        </a:rPr>
                        <a:t>H09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571"/>
                    </a:solidFill>
                  </a:tcPr>
                </a:tc>
                <a:tc>
                  <a:txBody>
                    <a:bodyPr/>
                    <a:lstStyle/>
                    <a:p>
                      <a:pPr algn="ctr" fontAlgn="b"/>
                      <a:r>
                        <a:rPr lang="en-US" sz="1000" b="0" i="0" u="none" strike="noStrike">
                          <a:solidFill>
                            <a:srgbClr val="000000"/>
                          </a:solidFill>
                          <a:effectLst/>
                          <a:latin typeface="Calibri" panose="020F0502020204030204" pitchFamily="34" charset="0"/>
                        </a:rPr>
                        <a:t>3.9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a:solidFill>
                            <a:srgbClr val="000000"/>
                          </a:solidFill>
                          <a:effectLst/>
                          <a:latin typeface="Calibri" panose="020F0502020204030204" pitchFamily="34" charset="0"/>
                        </a:rPr>
                        <a:t>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5.8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ctr" fontAlgn="b"/>
                      <a:r>
                        <a:rPr lang="en-US" sz="1000" b="0" i="0" u="none" strike="noStrike">
                          <a:solidFill>
                            <a:srgbClr val="000000"/>
                          </a:solidFill>
                          <a:effectLst/>
                          <a:latin typeface="Calibri" panose="020F0502020204030204" pitchFamily="34" charset="0"/>
                        </a:rPr>
                        <a:t>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5.8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extLst>
                  <a:ext uri="{0D108BD9-81ED-4DB2-BD59-A6C34878D82A}">
                    <a16:rowId xmlns:a16="http://schemas.microsoft.com/office/drawing/2014/main" val="9870719"/>
                  </a:ext>
                </a:extLst>
              </a:tr>
              <a:tr h="185303">
                <a:tc>
                  <a:txBody>
                    <a:bodyPr/>
                    <a:lstStyle/>
                    <a:p>
                      <a:pPr algn="ctr" fontAlgn="ctr"/>
                      <a:r>
                        <a:rPr lang="en-US" sz="1000" b="1" i="0" u="none" strike="noStrike">
                          <a:solidFill>
                            <a:srgbClr val="000000"/>
                          </a:solidFill>
                          <a:effectLst/>
                          <a:latin typeface="Calibri" panose="020F0502020204030204" pitchFamily="34" charset="0"/>
                        </a:rPr>
                        <a:t>H10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extLst>
                  <a:ext uri="{0D108BD9-81ED-4DB2-BD59-A6C34878D82A}">
                    <a16:rowId xmlns:a16="http://schemas.microsoft.com/office/drawing/2014/main" val="1591255299"/>
                  </a:ext>
                </a:extLst>
              </a:tr>
              <a:tr h="185303">
                <a:tc>
                  <a:txBody>
                    <a:bodyPr/>
                    <a:lstStyle/>
                    <a:p>
                      <a:pPr algn="ctr" fontAlgn="ctr"/>
                      <a:r>
                        <a:rPr lang="en-US" sz="1000" b="1" i="0" u="none" strike="noStrike">
                          <a:solidFill>
                            <a:srgbClr val="000000"/>
                          </a:solidFill>
                          <a:effectLst/>
                          <a:latin typeface="Calibri" panose="020F0502020204030204" pitchFamily="34" charset="0"/>
                        </a:rPr>
                        <a:t>H11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extLst>
                  <a:ext uri="{0D108BD9-81ED-4DB2-BD59-A6C34878D82A}">
                    <a16:rowId xmlns:a16="http://schemas.microsoft.com/office/drawing/2014/main" val="3582467137"/>
                  </a:ext>
                </a:extLst>
              </a:tr>
              <a:tr h="185303">
                <a:tc>
                  <a:txBody>
                    <a:bodyPr/>
                    <a:lstStyle/>
                    <a:p>
                      <a:pPr algn="ctr" fontAlgn="ctr"/>
                      <a:r>
                        <a:rPr lang="en-US" sz="1000" b="1" i="0" u="none" strike="noStrike">
                          <a:solidFill>
                            <a:srgbClr val="000000"/>
                          </a:solidFill>
                          <a:effectLst/>
                          <a:latin typeface="Calibri" panose="020F0502020204030204" pitchFamily="34" charset="0"/>
                        </a:rPr>
                        <a:t>H12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b"/>
                      <a:r>
                        <a:rPr lang="en-US" sz="1000" b="0" i="0" u="none" strike="noStrike">
                          <a:solidFill>
                            <a:srgbClr val="000000"/>
                          </a:solidFill>
                          <a:effectLst/>
                          <a:latin typeface="Calibri" panose="020F0502020204030204" pitchFamily="34" charset="0"/>
                        </a:rPr>
                        <a:t>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extLst>
                  <a:ext uri="{0D108BD9-81ED-4DB2-BD59-A6C34878D82A}">
                    <a16:rowId xmlns:a16="http://schemas.microsoft.com/office/drawing/2014/main" val="1492215363"/>
                  </a:ext>
                </a:extLst>
              </a:tr>
              <a:tr h="185303">
                <a:tc>
                  <a:txBody>
                    <a:bodyPr/>
                    <a:lstStyle/>
                    <a:p>
                      <a:pPr algn="ctr" fontAlgn="ctr"/>
                      <a:r>
                        <a:rPr lang="en-US" sz="1000" b="1" i="0" u="none" strike="noStrike">
                          <a:solidFill>
                            <a:srgbClr val="000000"/>
                          </a:solidFill>
                          <a:effectLst/>
                          <a:latin typeface="Calibri" panose="020F0502020204030204" pitchFamily="34" charset="0"/>
                        </a:rPr>
                        <a:t>H13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ctr" fontAlgn="b"/>
                      <a:r>
                        <a:rPr lang="en-US" sz="1000" b="0" i="0" u="none" strike="noStrike">
                          <a:solidFill>
                            <a:srgbClr val="000000"/>
                          </a:solidFill>
                          <a:effectLst/>
                          <a:latin typeface="Calibri" panose="020F0502020204030204" pitchFamily="34" charset="0"/>
                        </a:rPr>
                        <a:t>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1556894937"/>
                  </a:ext>
                </a:extLst>
              </a:tr>
              <a:tr h="185303">
                <a:tc>
                  <a:txBody>
                    <a:bodyPr/>
                    <a:lstStyle/>
                    <a:p>
                      <a:pPr algn="ctr" fontAlgn="ctr"/>
                      <a:r>
                        <a:rPr lang="en-US" sz="1000" b="1" i="0" u="none" strike="noStrike">
                          <a:solidFill>
                            <a:srgbClr val="000000"/>
                          </a:solidFill>
                          <a:effectLst/>
                          <a:latin typeface="Calibri" panose="020F0502020204030204" pitchFamily="34" charset="0"/>
                        </a:rPr>
                        <a:t>H14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57F"/>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C81"/>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extLst>
                  <a:ext uri="{0D108BD9-81ED-4DB2-BD59-A6C34878D82A}">
                    <a16:rowId xmlns:a16="http://schemas.microsoft.com/office/drawing/2014/main" val="1009800640"/>
                  </a:ext>
                </a:extLst>
              </a:tr>
              <a:tr h="185303">
                <a:tc>
                  <a:txBody>
                    <a:bodyPr/>
                    <a:lstStyle/>
                    <a:p>
                      <a:pPr algn="ctr" fontAlgn="ctr"/>
                      <a:r>
                        <a:rPr lang="en-US" sz="1000" b="1" i="0" u="none" strike="noStrike">
                          <a:solidFill>
                            <a:srgbClr val="000000"/>
                          </a:solidFill>
                          <a:effectLst/>
                          <a:latin typeface="Calibri" panose="020F0502020204030204" pitchFamily="34" charset="0"/>
                        </a:rPr>
                        <a:t>H15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0"/>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extLst>
                  <a:ext uri="{0D108BD9-81ED-4DB2-BD59-A6C34878D82A}">
                    <a16:rowId xmlns:a16="http://schemas.microsoft.com/office/drawing/2014/main" val="2354817149"/>
                  </a:ext>
                </a:extLst>
              </a:tr>
              <a:tr h="185303">
                <a:tc>
                  <a:txBody>
                    <a:bodyPr/>
                    <a:lstStyle/>
                    <a:p>
                      <a:pPr algn="ctr" fontAlgn="ctr"/>
                      <a:r>
                        <a:rPr lang="en-US" sz="1000" b="1" i="0" u="none" strike="noStrike">
                          <a:solidFill>
                            <a:srgbClr val="000000"/>
                          </a:solidFill>
                          <a:effectLst/>
                          <a:latin typeface="Calibri" panose="020F0502020204030204" pitchFamily="34" charset="0"/>
                        </a:rPr>
                        <a:t>H16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DF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1"/>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E"/>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extLst>
                  <a:ext uri="{0D108BD9-81ED-4DB2-BD59-A6C34878D82A}">
                    <a16:rowId xmlns:a16="http://schemas.microsoft.com/office/drawing/2014/main" val="1170667266"/>
                  </a:ext>
                </a:extLst>
              </a:tr>
              <a:tr h="185303">
                <a:tc>
                  <a:txBody>
                    <a:bodyPr/>
                    <a:lstStyle/>
                    <a:p>
                      <a:pPr algn="ctr" fontAlgn="ctr"/>
                      <a:r>
                        <a:rPr lang="en-US" sz="1000" b="1" i="0" u="none" strike="noStrike">
                          <a:solidFill>
                            <a:srgbClr val="000000"/>
                          </a:solidFill>
                          <a:effectLst/>
                          <a:latin typeface="Calibri" panose="020F0502020204030204" pitchFamily="34" charset="0"/>
                        </a:rPr>
                        <a:t>H17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extLst>
                  <a:ext uri="{0D108BD9-81ED-4DB2-BD59-A6C34878D82A}">
                    <a16:rowId xmlns:a16="http://schemas.microsoft.com/office/drawing/2014/main" val="3519054584"/>
                  </a:ext>
                </a:extLst>
              </a:tr>
              <a:tr h="185303">
                <a:tc>
                  <a:txBody>
                    <a:bodyPr/>
                    <a:lstStyle/>
                    <a:p>
                      <a:pPr algn="ctr" fontAlgn="ctr"/>
                      <a:r>
                        <a:rPr lang="en-US" sz="1000" b="1" i="0" u="none" strike="noStrike">
                          <a:solidFill>
                            <a:srgbClr val="000000"/>
                          </a:solidFill>
                          <a:effectLst/>
                          <a:latin typeface="Calibri" panose="020F0502020204030204" pitchFamily="34" charset="0"/>
                        </a:rPr>
                        <a:t>H18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fontAlgn="b"/>
                      <a:r>
                        <a:rPr lang="en-US" sz="1000" b="0" i="0" u="none" strike="noStrike" dirty="0">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87D"/>
                    </a:solidFill>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extLst>
                  <a:ext uri="{0D108BD9-81ED-4DB2-BD59-A6C34878D82A}">
                    <a16:rowId xmlns:a16="http://schemas.microsoft.com/office/drawing/2014/main" val="3694128312"/>
                  </a:ext>
                </a:extLst>
              </a:tr>
              <a:tr h="185303">
                <a:tc>
                  <a:txBody>
                    <a:bodyPr/>
                    <a:lstStyle/>
                    <a:p>
                      <a:pPr algn="ctr" fontAlgn="ctr"/>
                      <a:r>
                        <a:rPr lang="en-US" sz="1000" b="1" i="0" u="none" strike="noStrike">
                          <a:solidFill>
                            <a:srgbClr val="000000"/>
                          </a:solidFill>
                          <a:effectLst/>
                          <a:latin typeface="Calibri" panose="020F0502020204030204" pitchFamily="34" charset="0"/>
                        </a:rPr>
                        <a:t>H19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fontAlgn="b"/>
                      <a:r>
                        <a:rPr lang="en-US" sz="1000" b="0" i="0" u="none" strike="noStrike" dirty="0">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E"/>
                    </a:solidFill>
                  </a:tcPr>
                </a:tc>
                <a:extLst>
                  <a:ext uri="{0D108BD9-81ED-4DB2-BD59-A6C34878D82A}">
                    <a16:rowId xmlns:a16="http://schemas.microsoft.com/office/drawing/2014/main" val="747341135"/>
                  </a:ext>
                </a:extLst>
              </a:tr>
              <a:tr h="185303">
                <a:tc>
                  <a:txBody>
                    <a:bodyPr/>
                    <a:lstStyle/>
                    <a:p>
                      <a:pPr algn="ctr" fontAlgn="ctr"/>
                      <a:r>
                        <a:rPr lang="en-US" sz="1000" b="1" i="0" u="none" strike="noStrike">
                          <a:solidFill>
                            <a:srgbClr val="000000"/>
                          </a:solidFill>
                          <a:effectLst/>
                          <a:latin typeface="Calibri" panose="020F0502020204030204" pitchFamily="34" charset="0"/>
                        </a:rPr>
                        <a:t>H20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E7E"/>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880"/>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482"/>
                    </a:solidFill>
                  </a:tcPr>
                </a:tc>
                <a:tc>
                  <a:txBody>
                    <a:bodyPr/>
                    <a:lstStyle/>
                    <a:p>
                      <a:pPr algn="ctr" fontAlgn="b"/>
                      <a:r>
                        <a:rPr lang="en-US" sz="1000" b="0" i="0" u="none" strike="noStrike" dirty="0">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extLst>
                  <a:ext uri="{0D108BD9-81ED-4DB2-BD59-A6C34878D82A}">
                    <a16:rowId xmlns:a16="http://schemas.microsoft.com/office/drawing/2014/main" val="640016278"/>
                  </a:ext>
                </a:extLst>
              </a:tr>
              <a:tr h="185303">
                <a:tc>
                  <a:txBody>
                    <a:bodyPr/>
                    <a:lstStyle/>
                    <a:p>
                      <a:pPr algn="ctr" fontAlgn="ctr"/>
                      <a:r>
                        <a:rPr lang="en-US" sz="1000" b="1" i="0" u="none" strike="noStrike">
                          <a:solidFill>
                            <a:srgbClr val="000000"/>
                          </a:solidFill>
                          <a:effectLst/>
                          <a:latin typeface="Calibri" panose="020F0502020204030204" pitchFamily="34" charset="0"/>
                        </a:rPr>
                        <a:t>H21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F7E"/>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37F"/>
                    </a:solidFill>
                  </a:tcPr>
                </a:tc>
                <a:extLst>
                  <a:ext uri="{0D108BD9-81ED-4DB2-BD59-A6C34878D82A}">
                    <a16:rowId xmlns:a16="http://schemas.microsoft.com/office/drawing/2014/main" val="884914828"/>
                  </a:ext>
                </a:extLst>
              </a:tr>
              <a:tr h="185303">
                <a:tc>
                  <a:txBody>
                    <a:bodyPr/>
                    <a:lstStyle/>
                    <a:p>
                      <a:pPr algn="ctr" fontAlgn="ctr"/>
                      <a:r>
                        <a:rPr lang="en-US" sz="1000" b="1" i="0" u="none" strike="noStrike">
                          <a:solidFill>
                            <a:srgbClr val="000000"/>
                          </a:solidFill>
                          <a:effectLst/>
                          <a:latin typeface="Calibri" panose="020F0502020204030204" pitchFamily="34" charset="0"/>
                        </a:rPr>
                        <a:t>H22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B7D"/>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D7E"/>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ctr" fontAlgn="b"/>
                      <a:r>
                        <a:rPr lang="en-US" sz="1000" b="0" i="0" u="none" strike="noStrike" dirty="0">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D"/>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extLst>
                  <a:ext uri="{0D108BD9-81ED-4DB2-BD59-A6C34878D82A}">
                    <a16:rowId xmlns:a16="http://schemas.microsoft.com/office/drawing/2014/main" val="4180334766"/>
                  </a:ext>
                </a:extLst>
              </a:tr>
              <a:tr h="185303">
                <a:tc>
                  <a:txBody>
                    <a:bodyPr/>
                    <a:lstStyle/>
                    <a:p>
                      <a:pPr algn="ctr" fontAlgn="ctr"/>
                      <a:r>
                        <a:rPr lang="en-US" sz="1000" b="1" i="0" u="none" strike="noStrike">
                          <a:solidFill>
                            <a:srgbClr val="000000"/>
                          </a:solidFill>
                          <a:effectLst/>
                          <a:latin typeface="Calibri" panose="020F0502020204030204" pitchFamily="34" charset="0"/>
                        </a:rPr>
                        <a:t>H23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7F"/>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fontAlgn="b"/>
                      <a:r>
                        <a:rPr lang="en-US" sz="1000" b="0" i="0" u="none" strike="noStrike" dirty="0">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17E"/>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extLst>
                  <a:ext uri="{0D108BD9-81ED-4DB2-BD59-A6C34878D82A}">
                    <a16:rowId xmlns:a16="http://schemas.microsoft.com/office/drawing/2014/main" val="1163183484"/>
                  </a:ext>
                </a:extLst>
              </a:tr>
              <a:tr h="185303">
                <a:tc>
                  <a:txBody>
                    <a:bodyPr/>
                    <a:lstStyle/>
                    <a:p>
                      <a:pPr algn="ctr" fontAlgn="ctr"/>
                      <a:r>
                        <a:rPr lang="en-US" sz="1000" b="1" i="0" u="none" strike="noStrike">
                          <a:solidFill>
                            <a:srgbClr val="000000"/>
                          </a:solidFill>
                          <a:effectLst/>
                          <a:latin typeface="Calibri" panose="020F0502020204030204" pitchFamily="34" charset="0"/>
                        </a:rPr>
                        <a:t>H24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0"/>
                    </a:solidFill>
                  </a:tcPr>
                </a:tc>
                <a:tc>
                  <a:txBody>
                    <a:bodyPr/>
                    <a:lstStyle/>
                    <a:p>
                      <a:pPr algn="ctr" fontAlgn="b"/>
                      <a:r>
                        <a:rPr lang="en-US" sz="1000" b="0" i="0" u="none" strike="noStrike" dirty="0">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extLst>
                  <a:ext uri="{0D108BD9-81ED-4DB2-BD59-A6C34878D82A}">
                    <a16:rowId xmlns:a16="http://schemas.microsoft.com/office/drawing/2014/main" val="3040813913"/>
                  </a:ext>
                </a:extLst>
              </a:tr>
            </a:tbl>
          </a:graphicData>
        </a:graphic>
      </p:graphicFrame>
    </p:spTree>
    <p:extLst>
      <p:ext uri="{BB962C8B-B14F-4D97-AF65-F5344CB8AC3E}">
        <p14:creationId xmlns:p14="http://schemas.microsoft.com/office/powerpoint/2010/main" val="1242983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D5A-1A2F-4636-9AF4-7C53C71DC721}"/>
              </a:ext>
            </a:extLst>
          </p:cNvPr>
          <p:cNvSpPr>
            <a:spLocks noGrp="1"/>
          </p:cNvSpPr>
          <p:nvPr>
            <p:ph type="title"/>
          </p:nvPr>
        </p:nvSpPr>
        <p:spPr>
          <a:xfrm>
            <a:off x="381000" y="243682"/>
            <a:ext cx="8458200" cy="527843"/>
          </a:xfrm>
        </p:spPr>
        <p:txBody>
          <a:bodyPr/>
          <a:lstStyle/>
          <a:p>
            <a:r>
              <a:rPr lang="en-US" sz="2800" dirty="0"/>
              <a:t>Solar GE Table for Reg-Up</a:t>
            </a:r>
          </a:p>
        </p:txBody>
      </p:sp>
      <p:sp>
        <p:nvSpPr>
          <p:cNvPr id="4" name="Slide Number Placeholder 3">
            <a:extLst>
              <a:ext uri="{FF2B5EF4-FFF2-40B4-BE49-F238E27FC236}">
                <a16:creationId xmlns:a16="http://schemas.microsoft.com/office/drawing/2014/main" id="{CA1ED4E1-3A6B-FF74-EA45-6D3F3C1941E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86BDDF69-7224-DDD7-3706-8F7D4A257542}"/>
              </a:ext>
            </a:extLst>
          </p:cNvPr>
          <p:cNvGraphicFramePr>
            <a:graphicFrameLocks noGrp="1"/>
          </p:cNvGraphicFramePr>
          <p:nvPr>
            <p:extLst>
              <p:ext uri="{D42A27DB-BD31-4B8C-83A1-F6EECF244321}">
                <p14:modId xmlns:p14="http://schemas.microsoft.com/office/powerpoint/2010/main" val="4094664636"/>
              </p:ext>
            </p:extLst>
          </p:nvPr>
        </p:nvGraphicFramePr>
        <p:xfrm>
          <a:off x="4897457" y="1062038"/>
          <a:ext cx="3713143" cy="4557725"/>
        </p:xfrm>
        <a:graphic>
          <a:graphicData uri="http://schemas.openxmlformats.org/drawingml/2006/table">
            <a:tbl>
              <a:tblPr/>
              <a:tblGrid>
                <a:gridCol w="530449">
                  <a:extLst>
                    <a:ext uri="{9D8B030D-6E8A-4147-A177-3AD203B41FA5}">
                      <a16:colId xmlns:a16="http://schemas.microsoft.com/office/drawing/2014/main" val="3566620007"/>
                    </a:ext>
                  </a:extLst>
                </a:gridCol>
                <a:gridCol w="530449">
                  <a:extLst>
                    <a:ext uri="{9D8B030D-6E8A-4147-A177-3AD203B41FA5}">
                      <a16:colId xmlns:a16="http://schemas.microsoft.com/office/drawing/2014/main" val="1229580843"/>
                    </a:ext>
                  </a:extLst>
                </a:gridCol>
                <a:gridCol w="530449">
                  <a:extLst>
                    <a:ext uri="{9D8B030D-6E8A-4147-A177-3AD203B41FA5}">
                      <a16:colId xmlns:a16="http://schemas.microsoft.com/office/drawing/2014/main" val="3307460857"/>
                    </a:ext>
                  </a:extLst>
                </a:gridCol>
                <a:gridCol w="530449">
                  <a:extLst>
                    <a:ext uri="{9D8B030D-6E8A-4147-A177-3AD203B41FA5}">
                      <a16:colId xmlns:a16="http://schemas.microsoft.com/office/drawing/2014/main" val="826445690"/>
                    </a:ext>
                  </a:extLst>
                </a:gridCol>
                <a:gridCol w="530449">
                  <a:extLst>
                    <a:ext uri="{9D8B030D-6E8A-4147-A177-3AD203B41FA5}">
                      <a16:colId xmlns:a16="http://schemas.microsoft.com/office/drawing/2014/main" val="1169745446"/>
                    </a:ext>
                  </a:extLst>
                </a:gridCol>
                <a:gridCol w="530449">
                  <a:extLst>
                    <a:ext uri="{9D8B030D-6E8A-4147-A177-3AD203B41FA5}">
                      <a16:colId xmlns:a16="http://schemas.microsoft.com/office/drawing/2014/main" val="3689734716"/>
                    </a:ext>
                  </a:extLst>
                </a:gridCol>
                <a:gridCol w="530449">
                  <a:extLst>
                    <a:ext uri="{9D8B030D-6E8A-4147-A177-3AD203B41FA5}">
                      <a16:colId xmlns:a16="http://schemas.microsoft.com/office/drawing/2014/main" val="1069846966"/>
                    </a:ext>
                  </a:extLst>
                </a:gridCol>
              </a:tblGrid>
              <a:tr h="182309">
                <a:tc>
                  <a:txBody>
                    <a:bodyPr/>
                    <a:lstStyle/>
                    <a:p>
                      <a:pPr algn="ctr" fontAlgn="ctr"/>
                      <a:r>
                        <a:rPr lang="en-US" sz="1000" b="1" i="0" u="none" strike="noStrike">
                          <a:solidFill>
                            <a:srgbClr val="000000"/>
                          </a:solidFill>
                          <a:effectLst/>
                          <a:latin typeface="Calibri" panose="020F0502020204030204" pitchFamily="34" charset="0"/>
                        </a:rPr>
                        <a:t>Solar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26943"/>
                  </a:ext>
                </a:extLst>
              </a:tr>
              <a:tr h="182309">
                <a:tc>
                  <a:txBody>
                    <a:bodyPr/>
                    <a:lstStyle/>
                    <a:p>
                      <a:pPr algn="ctr" fontAlgn="ctr"/>
                      <a:r>
                        <a:rPr lang="en-US" sz="1000" b="1" i="0" u="none" strike="noStrike">
                          <a:solidFill>
                            <a:srgbClr val="000000"/>
                          </a:solidFill>
                          <a:effectLst/>
                          <a:latin typeface="Calibri" panose="020F0502020204030204" pitchFamily="34" charset="0"/>
                        </a:rPr>
                        <a:t>H01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346106916"/>
                  </a:ext>
                </a:extLst>
              </a:tr>
              <a:tr h="182309">
                <a:tc>
                  <a:txBody>
                    <a:bodyPr/>
                    <a:lstStyle/>
                    <a:p>
                      <a:pPr algn="ctr" fontAlgn="ctr"/>
                      <a:r>
                        <a:rPr lang="en-US" sz="1000" b="1" i="0" u="none" strike="noStrike">
                          <a:solidFill>
                            <a:srgbClr val="000000"/>
                          </a:solidFill>
                          <a:effectLst/>
                          <a:latin typeface="Calibri" panose="020F0502020204030204" pitchFamily="34" charset="0"/>
                        </a:rPr>
                        <a:t>H02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86442906"/>
                  </a:ext>
                </a:extLst>
              </a:tr>
              <a:tr h="182309">
                <a:tc>
                  <a:txBody>
                    <a:bodyPr/>
                    <a:lstStyle/>
                    <a:p>
                      <a:pPr algn="ctr" fontAlgn="ctr"/>
                      <a:r>
                        <a:rPr lang="en-US" sz="1000" b="1" i="0" u="none" strike="noStrike">
                          <a:solidFill>
                            <a:srgbClr val="000000"/>
                          </a:solidFill>
                          <a:effectLst/>
                          <a:latin typeface="Calibri" panose="020F0502020204030204" pitchFamily="34" charset="0"/>
                        </a:rPr>
                        <a:t>H03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874379411"/>
                  </a:ext>
                </a:extLst>
              </a:tr>
              <a:tr h="182309">
                <a:tc>
                  <a:txBody>
                    <a:bodyPr/>
                    <a:lstStyle/>
                    <a:p>
                      <a:pPr algn="ctr" fontAlgn="ctr"/>
                      <a:r>
                        <a:rPr lang="en-US" sz="1000" b="1" i="0" u="none" strike="noStrike">
                          <a:solidFill>
                            <a:srgbClr val="000000"/>
                          </a:solidFill>
                          <a:effectLst/>
                          <a:latin typeface="Calibri" panose="020F0502020204030204" pitchFamily="34" charset="0"/>
                        </a:rPr>
                        <a:t>H04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15777240"/>
                  </a:ext>
                </a:extLst>
              </a:tr>
              <a:tr h="182309">
                <a:tc>
                  <a:txBody>
                    <a:bodyPr/>
                    <a:lstStyle/>
                    <a:p>
                      <a:pPr algn="ctr" fontAlgn="ctr"/>
                      <a:r>
                        <a:rPr lang="en-US" sz="1000" b="1" i="0" u="none" strike="noStrike">
                          <a:solidFill>
                            <a:srgbClr val="000000"/>
                          </a:solidFill>
                          <a:effectLst/>
                          <a:latin typeface="Calibri" panose="020F0502020204030204" pitchFamily="34" charset="0"/>
                        </a:rPr>
                        <a:t>H05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162892280"/>
                  </a:ext>
                </a:extLst>
              </a:tr>
              <a:tr h="182309">
                <a:tc>
                  <a:txBody>
                    <a:bodyPr/>
                    <a:lstStyle/>
                    <a:p>
                      <a:pPr algn="ctr" fontAlgn="ctr"/>
                      <a:r>
                        <a:rPr lang="en-US" sz="1000" b="1" i="0" u="none" strike="noStrike">
                          <a:solidFill>
                            <a:srgbClr val="000000"/>
                          </a:solidFill>
                          <a:effectLst/>
                          <a:latin typeface="Calibri" panose="020F0502020204030204" pitchFamily="34" charset="0"/>
                        </a:rPr>
                        <a:t>H06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918172492"/>
                  </a:ext>
                </a:extLst>
              </a:tr>
              <a:tr h="182309">
                <a:tc>
                  <a:txBody>
                    <a:bodyPr/>
                    <a:lstStyle/>
                    <a:p>
                      <a:pPr algn="ctr" fontAlgn="ctr"/>
                      <a:r>
                        <a:rPr lang="en-US" sz="1000" b="1" i="0" u="none" strike="noStrike">
                          <a:solidFill>
                            <a:srgbClr val="000000"/>
                          </a:solidFill>
                          <a:effectLst/>
                          <a:latin typeface="Calibri" panose="020F0502020204030204" pitchFamily="34" charset="0"/>
                        </a:rPr>
                        <a:t>H07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ctr" fontAlgn="b"/>
                      <a:r>
                        <a:rPr lang="en-US" sz="10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ct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ctr" fontAlgn="b"/>
                      <a:r>
                        <a:rPr lang="en-US" sz="1000" b="0" i="0" u="none" strike="noStrike">
                          <a:solidFill>
                            <a:srgbClr val="000000"/>
                          </a:solidFill>
                          <a:effectLst/>
                          <a:latin typeface="Calibri" panose="020F0502020204030204" pitchFamily="34" charset="0"/>
                        </a:rPr>
                        <a:t>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extLst>
                  <a:ext uri="{0D108BD9-81ED-4DB2-BD59-A6C34878D82A}">
                    <a16:rowId xmlns:a16="http://schemas.microsoft.com/office/drawing/2014/main" val="1168222176"/>
                  </a:ext>
                </a:extLst>
              </a:tr>
              <a:tr h="182309">
                <a:tc>
                  <a:txBody>
                    <a:bodyPr/>
                    <a:lstStyle/>
                    <a:p>
                      <a:pPr algn="ctr" fontAlgn="ctr"/>
                      <a:r>
                        <a:rPr lang="en-US" sz="1000" b="1" i="0" u="none" strike="noStrike">
                          <a:solidFill>
                            <a:srgbClr val="000000"/>
                          </a:solidFill>
                          <a:effectLst/>
                          <a:latin typeface="Calibri" panose="020F0502020204030204" pitchFamily="34" charset="0"/>
                        </a:rPr>
                        <a:t>H08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tc>
                  <a:txBody>
                    <a:bodyPr/>
                    <a:lstStyle/>
                    <a:p>
                      <a:pPr algn="ctr" fontAlgn="b"/>
                      <a:r>
                        <a:rPr lang="en-US" sz="1000" b="0" i="0" u="none" strike="noStrike">
                          <a:solidFill>
                            <a:srgbClr val="000000"/>
                          </a:solidFill>
                          <a:effectLst/>
                          <a:latin typeface="Calibri" panose="020F0502020204030204" pitchFamily="34" charset="0"/>
                        </a:rPr>
                        <a:t>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ctr" fontAlgn="b"/>
                      <a:r>
                        <a:rPr lang="en-US" sz="1000" b="0" i="0" u="none" strike="noStrike">
                          <a:solidFill>
                            <a:srgbClr val="000000"/>
                          </a:solidFill>
                          <a:effectLst/>
                          <a:latin typeface="Calibri" panose="020F0502020204030204" pitchFamily="34" charset="0"/>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2"/>
                    </a:solidFill>
                  </a:tcPr>
                </a:tc>
                <a:tc>
                  <a:txBody>
                    <a:bodyPr/>
                    <a:lstStyle/>
                    <a:p>
                      <a:pPr algn="ctr" fontAlgn="b"/>
                      <a:r>
                        <a:rPr lang="en-US" sz="1000" b="0" i="0" u="none" strike="noStrike">
                          <a:solidFill>
                            <a:srgbClr val="000000"/>
                          </a:solidFill>
                          <a:effectLst/>
                          <a:latin typeface="Calibri" panose="020F0502020204030204" pitchFamily="34" charset="0"/>
                        </a:rPr>
                        <a:t>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ctr" fontAlgn="b"/>
                      <a:r>
                        <a:rPr lang="en-US" sz="1000" b="0" i="0" u="none" strike="noStrike">
                          <a:solidFill>
                            <a:srgbClr val="000000"/>
                          </a:solidFill>
                          <a:effectLst/>
                          <a:latin typeface="Calibri" panose="020F0502020204030204" pitchFamily="34"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extLst>
                  <a:ext uri="{0D108BD9-81ED-4DB2-BD59-A6C34878D82A}">
                    <a16:rowId xmlns:a16="http://schemas.microsoft.com/office/drawing/2014/main" val="3425183032"/>
                  </a:ext>
                </a:extLst>
              </a:tr>
              <a:tr h="182309">
                <a:tc>
                  <a:txBody>
                    <a:bodyPr/>
                    <a:lstStyle/>
                    <a:p>
                      <a:pPr algn="ctr" fontAlgn="ctr"/>
                      <a:r>
                        <a:rPr lang="en-US" sz="1000" b="1" i="0" u="none" strike="noStrike">
                          <a:solidFill>
                            <a:srgbClr val="000000"/>
                          </a:solidFill>
                          <a:effectLst/>
                          <a:latin typeface="Calibri" panose="020F0502020204030204" pitchFamily="34" charset="0"/>
                        </a:rPr>
                        <a:t>H09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fontAlgn="b"/>
                      <a:r>
                        <a:rPr lang="en-US" sz="1000" b="0" i="0" u="none" strike="noStrike">
                          <a:solidFill>
                            <a:srgbClr val="000000"/>
                          </a:solidFill>
                          <a:effectLst/>
                          <a:latin typeface="Calibri" panose="020F0502020204030204" pitchFamily="34" charset="0"/>
                        </a:rPr>
                        <a:t>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883"/>
                    </a:solidFill>
                  </a:tcPr>
                </a:tc>
                <a:tc>
                  <a:txBody>
                    <a:bodyPr/>
                    <a:lstStyle/>
                    <a:p>
                      <a:pPr algn="ctr" fontAlgn="b"/>
                      <a:r>
                        <a:rPr lang="en-US" sz="1000" b="0" i="0" u="none" strike="noStrike" dirty="0">
                          <a:solidFill>
                            <a:srgbClr val="000000"/>
                          </a:solidFill>
                          <a:effectLst/>
                          <a:latin typeface="Calibri" panose="020F0502020204030204" pitchFamily="34" charset="0"/>
                        </a:rPr>
                        <a:t>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extLst>
                  <a:ext uri="{0D108BD9-81ED-4DB2-BD59-A6C34878D82A}">
                    <a16:rowId xmlns:a16="http://schemas.microsoft.com/office/drawing/2014/main" val="2536469461"/>
                  </a:ext>
                </a:extLst>
              </a:tr>
              <a:tr h="182309">
                <a:tc>
                  <a:txBody>
                    <a:bodyPr/>
                    <a:lstStyle/>
                    <a:p>
                      <a:pPr algn="ctr" fontAlgn="ctr"/>
                      <a:r>
                        <a:rPr lang="en-US" sz="1000" b="1" i="0" u="none" strike="noStrike">
                          <a:solidFill>
                            <a:srgbClr val="000000"/>
                          </a:solidFill>
                          <a:effectLst/>
                          <a:latin typeface="Calibri" panose="020F0502020204030204" pitchFamily="34" charset="0"/>
                        </a:rPr>
                        <a:t>H10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ctr" fontAlgn="b"/>
                      <a:r>
                        <a:rPr lang="en-US" sz="1000" b="0" i="0" u="none" strike="noStrike">
                          <a:solidFill>
                            <a:srgbClr val="000000"/>
                          </a:solidFill>
                          <a:effectLst/>
                          <a:latin typeface="Calibri" panose="020F050202020403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extLst>
                  <a:ext uri="{0D108BD9-81ED-4DB2-BD59-A6C34878D82A}">
                    <a16:rowId xmlns:a16="http://schemas.microsoft.com/office/drawing/2014/main" val="1779045741"/>
                  </a:ext>
                </a:extLst>
              </a:tr>
              <a:tr h="182309">
                <a:tc>
                  <a:txBody>
                    <a:bodyPr/>
                    <a:lstStyle/>
                    <a:p>
                      <a:pPr algn="ctr" fontAlgn="ctr"/>
                      <a:r>
                        <a:rPr lang="en-US" sz="1000" b="1" i="0" u="none" strike="noStrike">
                          <a:solidFill>
                            <a:srgbClr val="000000"/>
                          </a:solidFill>
                          <a:effectLst/>
                          <a:latin typeface="Calibri" panose="020F0502020204030204" pitchFamily="34" charset="0"/>
                        </a:rPr>
                        <a:t>H11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extLst>
                  <a:ext uri="{0D108BD9-81ED-4DB2-BD59-A6C34878D82A}">
                    <a16:rowId xmlns:a16="http://schemas.microsoft.com/office/drawing/2014/main" val="153687383"/>
                  </a:ext>
                </a:extLst>
              </a:tr>
              <a:tr h="182309">
                <a:tc>
                  <a:txBody>
                    <a:bodyPr/>
                    <a:lstStyle/>
                    <a:p>
                      <a:pPr algn="ctr" fontAlgn="ctr"/>
                      <a:r>
                        <a:rPr lang="en-US" sz="1000" b="1" i="0" u="none" strike="noStrike">
                          <a:solidFill>
                            <a:srgbClr val="000000"/>
                          </a:solidFill>
                          <a:effectLst/>
                          <a:latin typeface="Calibri" panose="020F0502020204030204" pitchFamily="34" charset="0"/>
                        </a:rPr>
                        <a:t>H12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ctr" fontAlgn="b"/>
                      <a:r>
                        <a:rPr lang="en-US" sz="1000" b="0" i="0" u="none" strike="noStrike" dirty="0">
                          <a:solidFill>
                            <a:srgbClr val="000000"/>
                          </a:solidFill>
                          <a:effectLst/>
                          <a:latin typeface="Calibri" panose="020F0502020204030204" pitchFamily="34" charset="0"/>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extLst>
                  <a:ext uri="{0D108BD9-81ED-4DB2-BD59-A6C34878D82A}">
                    <a16:rowId xmlns:a16="http://schemas.microsoft.com/office/drawing/2014/main" val="2109805652"/>
                  </a:ext>
                </a:extLst>
              </a:tr>
              <a:tr h="182309">
                <a:tc>
                  <a:txBody>
                    <a:bodyPr/>
                    <a:lstStyle/>
                    <a:p>
                      <a:pPr algn="ctr" fontAlgn="ctr"/>
                      <a:r>
                        <a:rPr lang="en-US" sz="1000" b="1" i="0" u="none" strike="noStrike">
                          <a:solidFill>
                            <a:srgbClr val="000000"/>
                          </a:solidFill>
                          <a:effectLst/>
                          <a:latin typeface="Calibri" panose="020F0502020204030204" pitchFamily="34" charset="0"/>
                        </a:rPr>
                        <a:t>H13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ctr" fontAlgn="b"/>
                      <a:r>
                        <a:rPr lang="en-US" sz="1000" b="0" i="0" u="none" strike="noStrike">
                          <a:solidFill>
                            <a:srgbClr val="000000"/>
                          </a:solidFill>
                          <a:effectLst/>
                          <a:latin typeface="Calibri" panose="020F0502020204030204" pitchFamily="34" charset="0"/>
                        </a:rPr>
                        <a:t>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tc>
                  <a:txBody>
                    <a:bodyPr/>
                    <a:lstStyle/>
                    <a:p>
                      <a:pPr algn="ctr" fontAlgn="b"/>
                      <a:r>
                        <a:rPr lang="en-US" sz="1000" b="0" i="0" u="none" strike="noStrike">
                          <a:solidFill>
                            <a:srgbClr val="000000"/>
                          </a:solidFill>
                          <a:effectLst/>
                          <a:latin typeface="Calibri" panose="020F0502020204030204" pitchFamily="34" charset="0"/>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extLst>
                  <a:ext uri="{0D108BD9-81ED-4DB2-BD59-A6C34878D82A}">
                    <a16:rowId xmlns:a16="http://schemas.microsoft.com/office/drawing/2014/main" val="2456348829"/>
                  </a:ext>
                </a:extLst>
              </a:tr>
              <a:tr h="182309">
                <a:tc>
                  <a:txBody>
                    <a:bodyPr/>
                    <a:lstStyle/>
                    <a:p>
                      <a:pPr algn="ctr" fontAlgn="ctr"/>
                      <a:r>
                        <a:rPr lang="en-US" sz="1000" b="1" i="0" u="none" strike="noStrike">
                          <a:solidFill>
                            <a:srgbClr val="000000"/>
                          </a:solidFill>
                          <a:effectLst/>
                          <a:latin typeface="Calibri" panose="020F0502020204030204" pitchFamily="34" charset="0"/>
                        </a:rPr>
                        <a:t>H14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en-US" sz="1000" b="0" i="0" u="none" strike="noStrike">
                          <a:solidFill>
                            <a:srgbClr val="000000"/>
                          </a:solidFill>
                          <a:effectLst/>
                          <a:latin typeface="Calibri" panose="020F0502020204030204" pitchFamily="34"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extLst>
                  <a:ext uri="{0D108BD9-81ED-4DB2-BD59-A6C34878D82A}">
                    <a16:rowId xmlns:a16="http://schemas.microsoft.com/office/drawing/2014/main" val="1659912375"/>
                  </a:ext>
                </a:extLst>
              </a:tr>
              <a:tr h="182309">
                <a:tc>
                  <a:txBody>
                    <a:bodyPr/>
                    <a:lstStyle/>
                    <a:p>
                      <a:pPr algn="ctr" fontAlgn="ctr"/>
                      <a:r>
                        <a:rPr lang="en-US" sz="1000" b="1" i="0" u="none" strike="noStrike">
                          <a:solidFill>
                            <a:srgbClr val="000000"/>
                          </a:solidFill>
                          <a:effectLst/>
                          <a:latin typeface="Calibri" panose="020F0502020204030204" pitchFamily="34" charset="0"/>
                        </a:rPr>
                        <a:t>H15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a:solidFill>
                            <a:srgbClr val="000000"/>
                          </a:solidFill>
                          <a:effectLst/>
                          <a:latin typeface="Calibri" panose="020F0502020204030204" pitchFamily="34" charset="0"/>
                        </a:rPr>
                        <a:t>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dirty="0">
                          <a:solidFill>
                            <a:srgbClr val="000000"/>
                          </a:solidFill>
                          <a:effectLst/>
                          <a:latin typeface="Calibri" panose="020F0502020204030204" pitchFamily="34" charset="0"/>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ctr" fontAlgn="b"/>
                      <a:r>
                        <a:rPr lang="en-US" sz="1000" b="0" i="0" u="none" strike="noStrike">
                          <a:solidFill>
                            <a:srgbClr val="000000"/>
                          </a:solidFill>
                          <a:effectLst/>
                          <a:latin typeface="Calibri" panose="020F0502020204030204" pitchFamily="34" charset="0"/>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extLst>
                  <a:ext uri="{0D108BD9-81ED-4DB2-BD59-A6C34878D82A}">
                    <a16:rowId xmlns:a16="http://schemas.microsoft.com/office/drawing/2014/main" val="1576042046"/>
                  </a:ext>
                </a:extLst>
              </a:tr>
              <a:tr h="182309">
                <a:tc>
                  <a:txBody>
                    <a:bodyPr/>
                    <a:lstStyle/>
                    <a:p>
                      <a:pPr algn="ctr" fontAlgn="ctr"/>
                      <a:r>
                        <a:rPr lang="en-US" sz="1000" b="1" i="0" u="none" strike="noStrike">
                          <a:solidFill>
                            <a:srgbClr val="000000"/>
                          </a:solidFill>
                          <a:effectLst/>
                          <a:latin typeface="Calibri" panose="020F0502020204030204" pitchFamily="34" charset="0"/>
                        </a:rPr>
                        <a:t>H16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ctr" fontAlgn="b"/>
                      <a:r>
                        <a:rPr lang="en-US" sz="1000" b="0" i="0" u="none" strike="noStrike">
                          <a:solidFill>
                            <a:srgbClr val="000000"/>
                          </a:solidFill>
                          <a:effectLst/>
                          <a:latin typeface="Calibri" panose="020F0502020204030204" pitchFamily="34" charset="0"/>
                        </a:rPr>
                        <a:t>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extLst>
                  <a:ext uri="{0D108BD9-81ED-4DB2-BD59-A6C34878D82A}">
                    <a16:rowId xmlns:a16="http://schemas.microsoft.com/office/drawing/2014/main" val="92775315"/>
                  </a:ext>
                </a:extLst>
              </a:tr>
              <a:tr h="182309">
                <a:tc>
                  <a:txBody>
                    <a:bodyPr/>
                    <a:lstStyle/>
                    <a:p>
                      <a:pPr algn="ctr" fontAlgn="ctr"/>
                      <a:r>
                        <a:rPr lang="en-US" sz="1000" b="1" i="0" u="none" strike="noStrike">
                          <a:solidFill>
                            <a:srgbClr val="000000"/>
                          </a:solidFill>
                          <a:effectLst/>
                          <a:latin typeface="Calibri" panose="020F0502020204030204" pitchFamily="34" charset="0"/>
                        </a:rPr>
                        <a:t>H17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tc>
                  <a:txBody>
                    <a:bodyPr/>
                    <a:lstStyle/>
                    <a:p>
                      <a:pPr algn="ctr" fontAlgn="b"/>
                      <a:r>
                        <a:rPr lang="en-US" sz="1000" b="0" i="0" u="none" strike="noStrike">
                          <a:solidFill>
                            <a:srgbClr val="000000"/>
                          </a:solidFill>
                          <a:effectLst/>
                          <a:latin typeface="Calibri" panose="020F0502020204030204" pitchFamily="34" charset="0"/>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a:solidFill>
                            <a:srgbClr val="000000"/>
                          </a:solidFill>
                          <a:effectLst/>
                          <a:latin typeface="Calibri" panose="020F0502020204030204" pitchFamily="34" charset="0"/>
                        </a:rPr>
                        <a:t>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tc>
                  <a:txBody>
                    <a:bodyPr/>
                    <a:lstStyle/>
                    <a:p>
                      <a:pPr algn="ctr" fontAlgn="b"/>
                      <a:r>
                        <a:rPr lang="en-US" sz="1000" b="0" i="0" u="none" strike="noStrike" dirty="0">
                          <a:solidFill>
                            <a:srgbClr val="000000"/>
                          </a:solidFill>
                          <a:effectLst/>
                          <a:latin typeface="Calibri" panose="020F0502020204030204" pitchFamily="34" charset="0"/>
                        </a:rPr>
                        <a:t>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tc>
                  <a:txBody>
                    <a:bodyPr/>
                    <a:lstStyle/>
                    <a:p>
                      <a:pPr algn="ctr" fontAlgn="b"/>
                      <a:r>
                        <a:rPr lang="en-US" sz="1000" b="0" i="0" u="none" strike="noStrike">
                          <a:solidFill>
                            <a:srgbClr val="000000"/>
                          </a:solidFill>
                          <a:effectLst/>
                          <a:latin typeface="Calibri" panose="020F0502020204030204" pitchFamily="34" charset="0"/>
                        </a:rPr>
                        <a:t>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extLst>
                  <a:ext uri="{0D108BD9-81ED-4DB2-BD59-A6C34878D82A}">
                    <a16:rowId xmlns:a16="http://schemas.microsoft.com/office/drawing/2014/main" val="1284546597"/>
                  </a:ext>
                </a:extLst>
              </a:tr>
              <a:tr h="182309">
                <a:tc>
                  <a:txBody>
                    <a:bodyPr/>
                    <a:lstStyle/>
                    <a:p>
                      <a:pPr algn="ctr" fontAlgn="ctr"/>
                      <a:r>
                        <a:rPr lang="en-US" sz="1000" b="1" i="0" u="none" strike="noStrike">
                          <a:solidFill>
                            <a:srgbClr val="000000"/>
                          </a:solidFill>
                          <a:effectLst/>
                          <a:latin typeface="Calibri" panose="020F0502020204030204" pitchFamily="34" charset="0"/>
                        </a:rPr>
                        <a:t>H18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tc>
                  <a:txBody>
                    <a:bodyPr/>
                    <a:lstStyle/>
                    <a:p>
                      <a:pPr algn="ctr" fontAlgn="b"/>
                      <a:r>
                        <a:rPr lang="en-US" sz="1000" b="0" i="0" u="none" strike="noStrike">
                          <a:solidFill>
                            <a:srgbClr val="000000"/>
                          </a:solidFill>
                          <a:effectLst/>
                          <a:latin typeface="Calibri" panose="020F050202020403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120.5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c>
                  <a:txBody>
                    <a:bodyPr/>
                    <a:lstStyle/>
                    <a:p>
                      <a:pPr algn="ctr" fontAlgn="b"/>
                      <a:r>
                        <a:rPr lang="en-US" sz="1000" b="0" i="0" u="none" strike="noStrike">
                          <a:solidFill>
                            <a:srgbClr val="000000"/>
                          </a:solidFill>
                          <a:effectLst/>
                          <a:latin typeface="Calibri" panose="020F0502020204030204" pitchFamily="34" charset="0"/>
                        </a:rPr>
                        <a:t>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fontAlgn="b"/>
                      <a:r>
                        <a:rPr lang="en-US" sz="1000" b="0" i="0" u="none" strike="noStrike">
                          <a:solidFill>
                            <a:srgbClr val="000000"/>
                          </a:solidFill>
                          <a:effectLst/>
                          <a:latin typeface="Calibri" panose="020F0502020204030204" pitchFamily="34" charset="0"/>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extLst>
                  <a:ext uri="{0D108BD9-81ED-4DB2-BD59-A6C34878D82A}">
                    <a16:rowId xmlns:a16="http://schemas.microsoft.com/office/drawing/2014/main" val="1251614529"/>
                  </a:ext>
                </a:extLst>
              </a:tr>
              <a:tr h="182309">
                <a:tc>
                  <a:txBody>
                    <a:bodyPr/>
                    <a:lstStyle/>
                    <a:p>
                      <a:pPr algn="ctr" fontAlgn="ctr"/>
                      <a:r>
                        <a:rPr lang="en-US" sz="1000" b="1" i="0" u="none" strike="noStrike">
                          <a:solidFill>
                            <a:srgbClr val="000000"/>
                          </a:solidFill>
                          <a:effectLst/>
                          <a:latin typeface="Calibri" panose="020F0502020204030204" pitchFamily="34" charset="0"/>
                        </a:rPr>
                        <a:t>H19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dirty="0">
                          <a:solidFill>
                            <a:srgbClr val="000000"/>
                          </a:solidFill>
                          <a:effectLst/>
                          <a:latin typeface="Calibri" panose="020F0502020204030204" pitchFamily="34" charset="0"/>
                        </a:rPr>
                        <a:t>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073"/>
                    </a:solidFill>
                  </a:tcPr>
                </a:tc>
                <a:tc>
                  <a:txBody>
                    <a:bodyPr/>
                    <a:lstStyle/>
                    <a:p>
                      <a:pPr algn="ctr" fontAlgn="b"/>
                      <a:r>
                        <a:rPr lang="en-US" sz="1000" b="0" i="0" u="none" strike="noStrike" dirty="0">
                          <a:solidFill>
                            <a:srgbClr val="000000"/>
                          </a:solidFill>
                          <a:effectLst/>
                          <a:latin typeface="Calibri" panose="020F0502020204030204" pitchFamily="34" charset="0"/>
                        </a:rPr>
                        <a:t>110.8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076"/>
                    </a:solidFill>
                  </a:tcPr>
                </a:tc>
                <a:tc>
                  <a:txBody>
                    <a:bodyPr/>
                    <a:lstStyle/>
                    <a:p>
                      <a:pPr algn="ctr" fontAlgn="b"/>
                      <a:r>
                        <a:rPr lang="en-US" sz="1000" b="0" i="0" u="none" strike="noStrike">
                          <a:solidFill>
                            <a:srgbClr val="000000"/>
                          </a:solidFill>
                          <a:effectLst/>
                          <a:latin typeface="Calibri" panose="020F0502020204030204" pitchFamily="34" charset="0"/>
                        </a:rPr>
                        <a:t>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ctr" fontAlgn="b"/>
                      <a:r>
                        <a:rPr lang="en-US" sz="1000" b="0" i="0" u="none" strike="noStrike">
                          <a:solidFill>
                            <a:srgbClr val="000000"/>
                          </a:solidFill>
                          <a:effectLst/>
                          <a:latin typeface="Calibri" panose="020F0502020204030204" pitchFamily="34" charset="0"/>
                        </a:rPr>
                        <a:t>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B"/>
                    </a:solidFill>
                  </a:tcPr>
                </a:tc>
                <a:extLst>
                  <a:ext uri="{0D108BD9-81ED-4DB2-BD59-A6C34878D82A}">
                    <a16:rowId xmlns:a16="http://schemas.microsoft.com/office/drawing/2014/main" val="327198310"/>
                  </a:ext>
                </a:extLst>
              </a:tr>
              <a:tr h="182309">
                <a:tc>
                  <a:txBody>
                    <a:bodyPr/>
                    <a:lstStyle/>
                    <a:p>
                      <a:pPr algn="ctr" fontAlgn="ctr"/>
                      <a:r>
                        <a:rPr lang="en-US" sz="1000" b="1" i="0" u="none" strike="noStrike">
                          <a:solidFill>
                            <a:srgbClr val="000000"/>
                          </a:solidFill>
                          <a:effectLst/>
                          <a:latin typeface="Calibri" panose="020F0502020204030204" pitchFamily="34" charset="0"/>
                        </a:rPr>
                        <a:t>H20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77C"/>
                    </a:solidFill>
                  </a:tcPr>
                </a:tc>
                <a:tc>
                  <a:txBody>
                    <a:bodyPr/>
                    <a:lstStyle/>
                    <a:p>
                      <a:pPr algn="ctr" fontAlgn="b"/>
                      <a:r>
                        <a:rPr lang="en-US" sz="1000" b="0" i="0" u="none" strike="noStrike">
                          <a:solidFill>
                            <a:srgbClr val="000000"/>
                          </a:solidFill>
                          <a:effectLst/>
                          <a:latin typeface="Calibri" panose="020F0502020204030204" pitchFamily="34" charset="0"/>
                        </a:rPr>
                        <a:t>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fontAlgn="b"/>
                      <a:r>
                        <a:rPr lang="en-US" sz="1000" b="0" i="0" u="none" strike="noStrike">
                          <a:solidFill>
                            <a:srgbClr val="000000"/>
                          </a:solidFill>
                          <a:effectLst/>
                          <a:latin typeface="Calibri" panose="020F0502020204030204" pitchFamily="34" charset="0"/>
                        </a:rPr>
                        <a:t>115.3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C75"/>
                    </a:solidFill>
                  </a:tcPr>
                </a:tc>
                <a:tc>
                  <a:txBody>
                    <a:bodyPr/>
                    <a:lstStyle/>
                    <a:p>
                      <a:pPr algn="ctr" fontAlgn="b"/>
                      <a:r>
                        <a:rPr lang="en-US" sz="1000" b="0" i="0" u="none" strike="noStrike" dirty="0">
                          <a:solidFill>
                            <a:srgbClr val="000000"/>
                          </a:solidFill>
                          <a:effectLst/>
                          <a:latin typeface="Calibri" panose="020F0502020204030204" pitchFamily="34" charset="0"/>
                        </a:rPr>
                        <a:t>117.6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tc>
                  <a:txBody>
                    <a:bodyPr/>
                    <a:lstStyle/>
                    <a:p>
                      <a:pPr algn="ctr" fontAlgn="b"/>
                      <a:r>
                        <a:rPr lang="en-US" sz="1000" b="0" i="0" u="none" strike="noStrike">
                          <a:solidFill>
                            <a:srgbClr val="000000"/>
                          </a:solidFill>
                          <a:effectLst/>
                          <a:latin typeface="Calibri" panose="020F0502020204030204" pitchFamily="34" charset="0"/>
                        </a:rPr>
                        <a:t>132.1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D72"/>
                    </a:solidFill>
                  </a:tcPr>
                </a:tc>
                <a:extLst>
                  <a:ext uri="{0D108BD9-81ED-4DB2-BD59-A6C34878D82A}">
                    <a16:rowId xmlns:a16="http://schemas.microsoft.com/office/drawing/2014/main" val="4084359029"/>
                  </a:ext>
                </a:extLst>
              </a:tr>
              <a:tr h="182309">
                <a:tc>
                  <a:txBody>
                    <a:bodyPr/>
                    <a:lstStyle/>
                    <a:p>
                      <a:pPr algn="ctr" fontAlgn="ctr"/>
                      <a:r>
                        <a:rPr lang="en-US" sz="1000" b="1" i="0" u="none" strike="noStrike">
                          <a:solidFill>
                            <a:srgbClr val="000000"/>
                          </a:solidFill>
                          <a:effectLst/>
                          <a:latin typeface="Calibri" panose="020F0502020204030204" pitchFamily="34" charset="0"/>
                        </a:rPr>
                        <a:t>H21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ctr" fontAlgn="b"/>
                      <a:r>
                        <a:rPr lang="en-US" sz="10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ctr" fontAlgn="b"/>
                      <a:r>
                        <a:rPr lang="en-US" sz="1000" b="0" i="0" u="none" strike="noStrike">
                          <a:solidFill>
                            <a:srgbClr val="000000"/>
                          </a:solidFill>
                          <a:effectLst/>
                          <a:latin typeface="Calibri" panose="020F0502020204030204" pitchFamily="34" charset="0"/>
                        </a:rPr>
                        <a:t>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extLst>
                  <a:ext uri="{0D108BD9-81ED-4DB2-BD59-A6C34878D82A}">
                    <a16:rowId xmlns:a16="http://schemas.microsoft.com/office/drawing/2014/main" val="719476548"/>
                  </a:ext>
                </a:extLst>
              </a:tr>
              <a:tr h="182309">
                <a:tc>
                  <a:txBody>
                    <a:bodyPr/>
                    <a:lstStyle/>
                    <a:p>
                      <a:pPr algn="ctr" fontAlgn="ctr"/>
                      <a:r>
                        <a:rPr lang="en-US" sz="1000" b="1" i="0" u="none" strike="noStrike">
                          <a:solidFill>
                            <a:srgbClr val="000000"/>
                          </a:solidFill>
                          <a:effectLst/>
                          <a:latin typeface="Calibri" panose="020F0502020204030204" pitchFamily="34" charset="0"/>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ctr" fontAlgn="b"/>
                      <a:r>
                        <a:rPr lang="en-US" sz="1000" b="0" i="0" u="none" strike="noStrike">
                          <a:solidFill>
                            <a:srgbClr val="000000"/>
                          </a:solidFill>
                          <a:effectLst/>
                          <a:latin typeface="Calibri" panose="020F0502020204030204" pitchFamily="34" charset="0"/>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DF81"/>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47C"/>
                    </a:solidFill>
                  </a:tcPr>
                </a:tc>
                <a:tc>
                  <a:txBody>
                    <a:bodyPr/>
                    <a:lstStyle/>
                    <a:p>
                      <a:pPr algn="ctr" fontAlgn="b"/>
                      <a:r>
                        <a:rPr lang="en-US" sz="1000" b="0" i="0" u="none" strike="noStrike" dirty="0">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ctr" fontAlgn="b"/>
                      <a:r>
                        <a:rPr lang="en-US" sz="1000" b="0" i="0" u="none" strike="noStrike">
                          <a:solidFill>
                            <a:srgbClr val="000000"/>
                          </a:solidFill>
                          <a:effectLst/>
                          <a:latin typeface="Calibri" panose="020F0502020204030204" pitchFamily="34" charset="0"/>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extLst>
                  <a:ext uri="{0D108BD9-81ED-4DB2-BD59-A6C34878D82A}">
                    <a16:rowId xmlns:a16="http://schemas.microsoft.com/office/drawing/2014/main" val="2250071117"/>
                  </a:ext>
                </a:extLst>
              </a:tr>
              <a:tr h="182309">
                <a:tc>
                  <a:txBody>
                    <a:bodyPr/>
                    <a:lstStyle/>
                    <a:p>
                      <a:pPr algn="ctr" fontAlgn="ctr"/>
                      <a:r>
                        <a:rPr lang="en-US" sz="1000" b="1" i="0" u="none" strike="noStrike">
                          <a:solidFill>
                            <a:srgbClr val="000000"/>
                          </a:solidFill>
                          <a:effectLst/>
                          <a:latin typeface="Calibri" panose="020F0502020204030204" pitchFamily="34" charset="0"/>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17572680"/>
                  </a:ext>
                </a:extLst>
              </a:tr>
              <a:tr h="182309">
                <a:tc>
                  <a:txBody>
                    <a:bodyPr/>
                    <a:lstStyle/>
                    <a:p>
                      <a:pPr algn="ctr" fontAlgn="ctr"/>
                      <a:r>
                        <a:rPr lang="en-US" sz="1000" b="1" i="0" u="none" strike="noStrike">
                          <a:solidFill>
                            <a:srgbClr val="000000"/>
                          </a:solidFill>
                          <a:effectLst/>
                          <a:latin typeface="Calibri" panose="020F0502020204030204" pitchFamily="34" charset="0"/>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84682786"/>
                  </a:ext>
                </a:extLst>
              </a:tr>
            </a:tbl>
          </a:graphicData>
        </a:graphic>
      </p:graphicFrame>
      <p:sp>
        <p:nvSpPr>
          <p:cNvPr id="12" name="TextBox 11">
            <a:extLst>
              <a:ext uri="{FF2B5EF4-FFF2-40B4-BE49-F238E27FC236}">
                <a16:creationId xmlns:a16="http://schemas.microsoft.com/office/drawing/2014/main" id="{AC535371-F2E2-E994-98E4-31B6B170A7C9}"/>
              </a:ext>
            </a:extLst>
          </p:cNvPr>
          <p:cNvSpPr txBox="1"/>
          <p:nvPr/>
        </p:nvSpPr>
        <p:spPr>
          <a:xfrm>
            <a:off x="1495425" y="5725605"/>
            <a:ext cx="2390775" cy="369332"/>
          </a:xfrm>
          <a:prstGeom prst="rect">
            <a:avLst/>
          </a:prstGeom>
          <a:noFill/>
        </p:spPr>
        <p:txBody>
          <a:bodyPr wrap="square" rtlCol="0">
            <a:spAutoFit/>
          </a:bodyPr>
          <a:lstStyle/>
          <a:p>
            <a:pPr algn="ctr"/>
            <a:r>
              <a:rPr lang="en-US" dirty="0"/>
              <a:t>[Current]</a:t>
            </a:r>
          </a:p>
        </p:txBody>
      </p:sp>
      <p:sp>
        <p:nvSpPr>
          <p:cNvPr id="13" name="TextBox 12">
            <a:extLst>
              <a:ext uri="{FF2B5EF4-FFF2-40B4-BE49-F238E27FC236}">
                <a16:creationId xmlns:a16="http://schemas.microsoft.com/office/drawing/2014/main" id="{ACDA78D7-4884-25E4-DDB7-EA8BF10B551F}"/>
              </a:ext>
            </a:extLst>
          </p:cNvPr>
          <p:cNvSpPr txBox="1"/>
          <p:nvPr/>
        </p:nvSpPr>
        <p:spPr>
          <a:xfrm>
            <a:off x="5562600" y="5721118"/>
            <a:ext cx="2390775" cy="369332"/>
          </a:xfrm>
          <a:prstGeom prst="rect">
            <a:avLst/>
          </a:prstGeom>
          <a:noFill/>
        </p:spPr>
        <p:txBody>
          <a:bodyPr wrap="square" rtlCol="0">
            <a:spAutoFit/>
          </a:bodyPr>
          <a:lstStyle/>
          <a:p>
            <a:pPr algn="ctr"/>
            <a:r>
              <a:rPr lang="en-US" dirty="0"/>
              <a:t>[Proposed]</a:t>
            </a:r>
          </a:p>
        </p:txBody>
      </p:sp>
      <p:graphicFrame>
        <p:nvGraphicFramePr>
          <p:cNvPr id="15" name="Table 14">
            <a:extLst>
              <a:ext uri="{FF2B5EF4-FFF2-40B4-BE49-F238E27FC236}">
                <a16:creationId xmlns:a16="http://schemas.microsoft.com/office/drawing/2014/main" id="{10743853-6ABD-6EEF-FF3D-D9F83A4B1B52}"/>
              </a:ext>
            </a:extLst>
          </p:cNvPr>
          <p:cNvGraphicFramePr>
            <a:graphicFrameLocks noGrp="1"/>
          </p:cNvGraphicFramePr>
          <p:nvPr>
            <p:extLst>
              <p:ext uri="{D42A27DB-BD31-4B8C-83A1-F6EECF244321}">
                <p14:modId xmlns:p14="http://schemas.microsoft.com/office/powerpoint/2010/main" val="3226155452"/>
              </p:ext>
            </p:extLst>
          </p:nvPr>
        </p:nvGraphicFramePr>
        <p:xfrm>
          <a:off x="747662" y="1062038"/>
          <a:ext cx="3891013" cy="4557722"/>
        </p:xfrm>
        <a:graphic>
          <a:graphicData uri="http://schemas.openxmlformats.org/drawingml/2006/table">
            <a:tbl>
              <a:tblPr/>
              <a:tblGrid>
                <a:gridCol w="555859">
                  <a:extLst>
                    <a:ext uri="{9D8B030D-6E8A-4147-A177-3AD203B41FA5}">
                      <a16:colId xmlns:a16="http://schemas.microsoft.com/office/drawing/2014/main" val="1570838851"/>
                    </a:ext>
                  </a:extLst>
                </a:gridCol>
                <a:gridCol w="555859">
                  <a:extLst>
                    <a:ext uri="{9D8B030D-6E8A-4147-A177-3AD203B41FA5}">
                      <a16:colId xmlns:a16="http://schemas.microsoft.com/office/drawing/2014/main" val="2445089830"/>
                    </a:ext>
                  </a:extLst>
                </a:gridCol>
                <a:gridCol w="555859">
                  <a:extLst>
                    <a:ext uri="{9D8B030D-6E8A-4147-A177-3AD203B41FA5}">
                      <a16:colId xmlns:a16="http://schemas.microsoft.com/office/drawing/2014/main" val="1843947818"/>
                    </a:ext>
                  </a:extLst>
                </a:gridCol>
                <a:gridCol w="555859">
                  <a:extLst>
                    <a:ext uri="{9D8B030D-6E8A-4147-A177-3AD203B41FA5}">
                      <a16:colId xmlns:a16="http://schemas.microsoft.com/office/drawing/2014/main" val="974273415"/>
                    </a:ext>
                  </a:extLst>
                </a:gridCol>
                <a:gridCol w="555859">
                  <a:extLst>
                    <a:ext uri="{9D8B030D-6E8A-4147-A177-3AD203B41FA5}">
                      <a16:colId xmlns:a16="http://schemas.microsoft.com/office/drawing/2014/main" val="616299026"/>
                    </a:ext>
                  </a:extLst>
                </a:gridCol>
                <a:gridCol w="555859">
                  <a:extLst>
                    <a:ext uri="{9D8B030D-6E8A-4147-A177-3AD203B41FA5}">
                      <a16:colId xmlns:a16="http://schemas.microsoft.com/office/drawing/2014/main" val="4011547411"/>
                    </a:ext>
                  </a:extLst>
                </a:gridCol>
                <a:gridCol w="555859">
                  <a:extLst>
                    <a:ext uri="{9D8B030D-6E8A-4147-A177-3AD203B41FA5}">
                      <a16:colId xmlns:a16="http://schemas.microsoft.com/office/drawing/2014/main" val="3742319622"/>
                    </a:ext>
                  </a:extLst>
                </a:gridCol>
              </a:tblGrid>
              <a:tr h="191042">
                <a:tc>
                  <a:txBody>
                    <a:bodyPr/>
                    <a:lstStyle/>
                    <a:p>
                      <a:pPr algn="ctr" fontAlgn="ctr"/>
                      <a:r>
                        <a:rPr lang="en-US" sz="1000" b="1" i="0" u="none" strike="noStrike">
                          <a:solidFill>
                            <a:srgbClr val="000000"/>
                          </a:solidFill>
                          <a:effectLst/>
                          <a:latin typeface="Calibri" panose="020F0502020204030204" pitchFamily="34" charset="0"/>
                        </a:rPr>
                        <a:t>Solar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Jan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Feb</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Apr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May</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Jun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051817"/>
                  </a:ext>
                </a:extLst>
              </a:tr>
              <a:tr h="181945">
                <a:tc>
                  <a:txBody>
                    <a:bodyPr/>
                    <a:lstStyle/>
                    <a:p>
                      <a:pPr algn="ctr" fontAlgn="ctr"/>
                      <a:r>
                        <a:rPr lang="en-US" sz="1000" b="1" i="0" u="none" strike="noStrike">
                          <a:solidFill>
                            <a:srgbClr val="000000"/>
                          </a:solidFill>
                          <a:effectLst/>
                          <a:latin typeface="Calibri" panose="020F0502020204030204" pitchFamily="34" charset="0"/>
                        </a:rPr>
                        <a:t>H01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497750809"/>
                  </a:ext>
                </a:extLst>
              </a:tr>
              <a:tr h="181945">
                <a:tc>
                  <a:txBody>
                    <a:bodyPr/>
                    <a:lstStyle/>
                    <a:p>
                      <a:pPr algn="ctr" fontAlgn="ctr"/>
                      <a:r>
                        <a:rPr lang="en-US" sz="1000" b="1" i="0" u="none" strike="noStrike">
                          <a:solidFill>
                            <a:srgbClr val="000000"/>
                          </a:solidFill>
                          <a:effectLst/>
                          <a:latin typeface="Calibri" panose="020F0502020204030204" pitchFamily="34" charset="0"/>
                        </a:rPr>
                        <a:t>H02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565350653"/>
                  </a:ext>
                </a:extLst>
              </a:tr>
              <a:tr h="181945">
                <a:tc>
                  <a:txBody>
                    <a:bodyPr/>
                    <a:lstStyle/>
                    <a:p>
                      <a:pPr algn="ctr" fontAlgn="ctr"/>
                      <a:r>
                        <a:rPr lang="en-US" sz="1000" b="1" i="0" u="none" strike="noStrike">
                          <a:solidFill>
                            <a:srgbClr val="000000"/>
                          </a:solidFill>
                          <a:effectLst/>
                          <a:latin typeface="Calibri" panose="020F0502020204030204" pitchFamily="34" charset="0"/>
                        </a:rPr>
                        <a:t>H03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259675735"/>
                  </a:ext>
                </a:extLst>
              </a:tr>
              <a:tr h="181945">
                <a:tc>
                  <a:txBody>
                    <a:bodyPr/>
                    <a:lstStyle/>
                    <a:p>
                      <a:pPr algn="ctr" fontAlgn="ctr"/>
                      <a:r>
                        <a:rPr lang="en-US" sz="1000" b="1" i="0" u="none" strike="noStrike">
                          <a:solidFill>
                            <a:srgbClr val="000000"/>
                          </a:solidFill>
                          <a:effectLst/>
                          <a:latin typeface="Calibri" panose="020F0502020204030204" pitchFamily="34" charset="0"/>
                        </a:rPr>
                        <a:t>H04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32533039"/>
                  </a:ext>
                </a:extLst>
              </a:tr>
              <a:tr h="181945">
                <a:tc>
                  <a:txBody>
                    <a:bodyPr/>
                    <a:lstStyle/>
                    <a:p>
                      <a:pPr algn="ctr" fontAlgn="ctr"/>
                      <a:r>
                        <a:rPr lang="en-US" sz="1000" b="1" i="0" u="none" strike="noStrike">
                          <a:solidFill>
                            <a:srgbClr val="000000"/>
                          </a:solidFill>
                          <a:effectLst/>
                          <a:latin typeface="Calibri" panose="020F0502020204030204" pitchFamily="34" charset="0"/>
                        </a:rPr>
                        <a:t>H05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34189439"/>
                  </a:ext>
                </a:extLst>
              </a:tr>
              <a:tr h="181945">
                <a:tc>
                  <a:txBody>
                    <a:bodyPr/>
                    <a:lstStyle/>
                    <a:p>
                      <a:pPr algn="ctr" fontAlgn="ctr"/>
                      <a:r>
                        <a:rPr lang="en-US" sz="1000" b="1" i="0" u="none" strike="noStrike">
                          <a:solidFill>
                            <a:srgbClr val="000000"/>
                          </a:solidFill>
                          <a:effectLst/>
                          <a:latin typeface="Calibri" panose="020F0502020204030204" pitchFamily="34" charset="0"/>
                        </a:rPr>
                        <a:t>H06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897170718"/>
                  </a:ext>
                </a:extLst>
              </a:tr>
              <a:tr h="181945">
                <a:tc>
                  <a:txBody>
                    <a:bodyPr/>
                    <a:lstStyle/>
                    <a:p>
                      <a:pPr algn="ctr" fontAlgn="ctr"/>
                      <a:r>
                        <a:rPr lang="en-US" sz="1000" b="1" i="0" u="none" strike="noStrike">
                          <a:solidFill>
                            <a:srgbClr val="000000"/>
                          </a:solidFill>
                          <a:effectLst/>
                          <a:latin typeface="Calibri" panose="020F0502020204030204" pitchFamily="34" charset="0"/>
                        </a:rPr>
                        <a:t>H07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394476370"/>
                  </a:ext>
                </a:extLst>
              </a:tr>
              <a:tr h="181945">
                <a:tc>
                  <a:txBody>
                    <a:bodyPr/>
                    <a:lstStyle/>
                    <a:p>
                      <a:pPr algn="ctr" fontAlgn="ctr"/>
                      <a:r>
                        <a:rPr lang="en-US" sz="1000" b="1" i="0" u="none" strike="noStrike">
                          <a:solidFill>
                            <a:srgbClr val="000000"/>
                          </a:solidFill>
                          <a:effectLst/>
                          <a:latin typeface="Calibri" panose="020F0502020204030204" pitchFamily="34" charset="0"/>
                        </a:rPr>
                        <a:t>H08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94.2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78.5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ctr" fontAlgn="b"/>
                      <a:r>
                        <a:rPr lang="en-US" sz="1000" b="0" i="0" u="none" strike="noStrike" dirty="0">
                          <a:solidFill>
                            <a:srgbClr val="000000"/>
                          </a:solidFill>
                          <a:effectLst/>
                          <a:latin typeface="Calibri" panose="020F0502020204030204" pitchFamily="34" charset="0"/>
                        </a:rPr>
                        <a:t>85.1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b"/>
                      <a:r>
                        <a:rPr lang="en-US" sz="1000" b="0" i="0" u="none" strike="noStrike">
                          <a:solidFill>
                            <a:srgbClr val="000000"/>
                          </a:solidFill>
                          <a:effectLst/>
                          <a:latin typeface="Calibri" panose="020F0502020204030204" pitchFamily="34" charset="0"/>
                        </a:rPr>
                        <a:t>76.0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ctr" fontAlgn="b"/>
                      <a:r>
                        <a:rPr lang="en-US" sz="1000" b="0" i="0" u="none" strike="noStrike">
                          <a:solidFill>
                            <a:srgbClr val="000000"/>
                          </a:solidFill>
                          <a:effectLst/>
                          <a:latin typeface="Calibri" panose="020F0502020204030204" pitchFamily="34" charset="0"/>
                        </a:rPr>
                        <a:t>74.5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3"/>
                    </a:solidFill>
                  </a:tcPr>
                </a:tc>
                <a:tc>
                  <a:txBody>
                    <a:bodyPr/>
                    <a:lstStyle/>
                    <a:p>
                      <a:pPr algn="ctr" fontAlgn="b"/>
                      <a:r>
                        <a:rPr lang="en-US" sz="1000" b="0" i="0" u="none" strike="noStrike">
                          <a:solidFill>
                            <a:srgbClr val="000000"/>
                          </a:solidFill>
                          <a:effectLst/>
                          <a:latin typeface="Calibri" panose="020F0502020204030204" pitchFamily="34" charset="0"/>
                        </a:rPr>
                        <a:t>55.6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extLst>
                  <a:ext uri="{0D108BD9-81ED-4DB2-BD59-A6C34878D82A}">
                    <a16:rowId xmlns:a16="http://schemas.microsoft.com/office/drawing/2014/main" val="432843006"/>
                  </a:ext>
                </a:extLst>
              </a:tr>
              <a:tr h="181945">
                <a:tc>
                  <a:txBody>
                    <a:bodyPr/>
                    <a:lstStyle/>
                    <a:p>
                      <a:pPr algn="ctr" fontAlgn="ctr"/>
                      <a:r>
                        <a:rPr lang="en-US" sz="1000" b="1" i="0" u="none" strike="noStrike">
                          <a:solidFill>
                            <a:srgbClr val="000000"/>
                          </a:solidFill>
                          <a:effectLst/>
                          <a:latin typeface="Calibri" panose="020F0502020204030204" pitchFamily="34" charset="0"/>
                        </a:rPr>
                        <a:t>H09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81.0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64.4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US" sz="1000" b="0" i="0" u="none" strike="noStrike">
                          <a:solidFill>
                            <a:srgbClr val="000000"/>
                          </a:solidFill>
                          <a:effectLst/>
                          <a:latin typeface="Calibri" panose="020F0502020204030204" pitchFamily="34" charset="0"/>
                        </a:rPr>
                        <a:t>67.7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ctr" fontAlgn="b"/>
                      <a:r>
                        <a:rPr lang="en-US" sz="1000" b="0" i="0" u="none" strike="noStrike">
                          <a:solidFill>
                            <a:srgbClr val="000000"/>
                          </a:solidFill>
                          <a:effectLst/>
                          <a:latin typeface="Calibri" panose="020F0502020204030204" pitchFamily="34" charset="0"/>
                        </a:rPr>
                        <a:t>85.8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74.0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783"/>
                    </a:solidFill>
                  </a:tcPr>
                </a:tc>
                <a:extLst>
                  <a:ext uri="{0D108BD9-81ED-4DB2-BD59-A6C34878D82A}">
                    <a16:rowId xmlns:a16="http://schemas.microsoft.com/office/drawing/2014/main" val="2964828203"/>
                  </a:ext>
                </a:extLst>
              </a:tr>
              <a:tr h="181945">
                <a:tc>
                  <a:txBody>
                    <a:bodyPr/>
                    <a:lstStyle/>
                    <a:p>
                      <a:pPr algn="ctr" fontAlgn="ctr"/>
                      <a:r>
                        <a:rPr lang="en-US" sz="1000" b="1" i="0" u="none" strike="noStrike">
                          <a:solidFill>
                            <a:srgbClr val="000000"/>
                          </a:solidFill>
                          <a:effectLst/>
                          <a:latin typeface="Calibri" panose="020F0502020204030204" pitchFamily="34" charset="0"/>
                        </a:rPr>
                        <a:t>H10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103.1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120.4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US" sz="1000" b="0" i="0" u="none" strike="noStrike">
                          <a:solidFill>
                            <a:srgbClr val="000000"/>
                          </a:solidFill>
                          <a:effectLst/>
                          <a:latin typeface="Calibri" panose="020F0502020204030204" pitchFamily="34" charset="0"/>
                        </a:rPr>
                        <a:t>84.4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US" sz="1000" b="0" i="0" u="none" strike="noStrike">
                          <a:solidFill>
                            <a:srgbClr val="000000"/>
                          </a:solidFill>
                          <a:effectLst/>
                          <a:latin typeface="Calibri" panose="020F0502020204030204" pitchFamily="34" charset="0"/>
                        </a:rPr>
                        <a:t>81.2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89.9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123.2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extLst>
                  <a:ext uri="{0D108BD9-81ED-4DB2-BD59-A6C34878D82A}">
                    <a16:rowId xmlns:a16="http://schemas.microsoft.com/office/drawing/2014/main" val="1044389986"/>
                  </a:ext>
                </a:extLst>
              </a:tr>
              <a:tr h="181945">
                <a:tc>
                  <a:txBody>
                    <a:bodyPr/>
                    <a:lstStyle/>
                    <a:p>
                      <a:pPr algn="ctr" fontAlgn="ctr"/>
                      <a:r>
                        <a:rPr lang="en-US" sz="1000" b="1" i="0" u="none" strike="noStrike">
                          <a:solidFill>
                            <a:srgbClr val="000000"/>
                          </a:solidFill>
                          <a:effectLst/>
                          <a:latin typeface="Calibri" panose="020F0502020204030204" pitchFamily="34" charset="0"/>
                        </a:rPr>
                        <a:t>H11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116.6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a:solidFill>
                            <a:srgbClr val="000000"/>
                          </a:solidFill>
                          <a:effectLst/>
                          <a:latin typeface="Calibri" panose="020F0502020204030204" pitchFamily="34" charset="0"/>
                        </a:rPr>
                        <a:t>112.7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113.9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ctr" fontAlgn="b"/>
                      <a:r>
                        <a:rPr lang="en-US" sz="1000" b="0" i="0" u="none" strike="noStrike">
                          <a:solidFill>
                            <a:srgbClr val="000000"/>
                          </a:solidFill>
                          <a:effectLst/>
                          <a:latin typeface="Calibri" panose="020F0502020204030204" pitchFamily="34" charset="0"/>
                        </a:rPr>
                        <a:t>102.3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128.2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fontAlgn="b"/>
                      <a:r>
                        <a:rPr lang="en-US" sz="1000" b="0" i="0" u="none" strike="noStrike">
                          <a:solidFill>
                            <a:srgbClr val="000000"/>
                          </a:solidFill>
                          <a:effectLst/>
                          <a:latin typeface="Calibri" panose="020F0502020204030204" pitchFamily="34" charset="0"/>
                        </a:rPr>
                        <a:t>157.9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extLst>
                  <a:ext uri="{0D108BD9-81ED-4DB2-BD59-A6C34878D82A}">
                    <a16:rowId xmlns:a16="http://schemas.microsoft.com/office/drawing/2014/main" val="3964800785"/>
                  </a:ext>
                </a:extLst>
              </a:tr>
              <a:tr h="181945">
                <a:tc>
                  <a:txBody>
                    <a:bodyPr/>
                    <a:lstStyle/>
                    <a:p>
                      <a:pPr algn="ctr" fontAlgn="ctr"/>
                      <a:r>
                        <a:rPr lang="en-US" sz="1000" b="1" i="0" u="none" strike="noStrike">
                          <a:solidFill>
                            <a:srgbClr val="000000"/>
                          </a:solidFill>
                          <a:effectLst/>
                          <a:latin typeface="Calibri" panose="020F0502020204030204" pitchFamily="34" charset="0"/>
                        </a:rPr>
                        <a:t>H12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138.6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ctr" fontAlgn="b"/>
                      <a:r>
                        <a:rPr lang="en-US" sz="1000" b="0" i="0" u="none" strike="noStrike">
                          <a:solidFill>
                            <a:srgbClr val="000000"/>
                          </a:solidFill>
                          <a:effectLst/>
                          <a:latin typeface="Calibri" panose="020F0502020204030204" pitchFamily="34" charset="0"/>
                        </a:rPr>
                        <a:t>115.1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ctr" fontAlgn="b"/>
                      <a:r>
                        <a:rPr lang="en-US" sz="1000" b="0" i="0" u="none" strike="noStrike">
                          <a:solidFill>
                            <a:srgbClr val="000000"/>
                          </a:solidFill>
                          <a:effectLst/>
                          <a:latin typeface="Calibri" panose="020F0502020204030204" pitchFamily="34" charset="0"/>
                        </a:rPr>
                        <a:t>105.9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121.2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000" b="0" i="0" u="none" strike="noStrike">
                          <a:solidFill>
                            <a:srgbClr val="000000"/>
                          </a:solidFill>
                          <a:effectLst/>
                          <a:latin typeface="Calibri" panose="020F0502020204030204" pitchFamily="34" charset="0"/>
                        </a:rPr>
                        <a:t>125.3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a:solidFill>
                            <a:srgbClr val="000000"/>
                          </a:solidFill>
                          <a:effectLst/>
                          <a:latin typeface="Calibri" panose="020F0502020204030204" pitchFamily="34" charset="0"/>
                        </a:rPr>
                        <a:t>162.6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574"/>
                    </a:solidFill>
                  </a:tcPr>
                </a:tc>
                <a:extLst>
                  <a:ext uri="{0D108BD9-81ED-4DB2-BD59-A6C34878D82A}">
                    <a16:rowId xmlns:a16="http://schemas.microsoft.com/office/drawing/2014/main" val="3287328628"/>
                  </a:ext>
                </a:extLst>
              </a:tr>
              <a:tr h="181945">
                <a:tc>
                  <a:txBody>
                    <a:bodyPr/>
                    <a:lstStyle/>
                    <a:p>
                      <a:pPr algn="ctr" fontAlgn="ctr"/>
                      <a:r>
                        <a:rPr lang="en-US" sz="1000" b="1" i="0" u="none" strike="noStrike">
                          <a:solidFill>
                            <a:srgbClr val="000000"/>
                          </a:solidFill>
                          <a:effectLst/>
                          <a:latin typeface="Calibri" panose="020F0502020204030204" pitchFamily="34" charset="0"/>
                        </a:rPr>
                        <a:t>H13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116.5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a:solidFill>
                            <a:srgbClr val="000000"/>
                          </a:solidFill>
                          <a:effectLst/>
                          <a:latin typeface="Calibri" panose="020F0502020204030204" pitchFamily="34" charset="0"/>
                        </a:rPr>
                        <a:t>125.9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n-US" sz="1000" b="0" i="0" u="none" strike="noStrike">
                          <a:solidFill>
                            <a:srgbClr val="000000"/>
                          </a:solidFill>
                          <a:effectLst/>
                          <a:latin typeface="Calibri" panose="020F0502020204030204" pitchFamily="34" charset="0"/>
                        </a:rPr>
                        <a:t>121.9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F7C"/>
                    </a:solidFill>
                  </a:tcPr>
                </a:tc>
                <a:tc>
                  <a:txBody>
                    <a:bodyPr/>
                    <a:lstStyle/>
                    <a:p>
                      <a:pPr algn="ctr" fontAlgn="b"/>
                      <a:r>
                        <a:rPr lang="en-US" sz="1000" b="0" i="0" u="none" strike="noStrike" dirty="0">
                          <a:solidFill>
                            <a:srgbClr val="000000"/>
                          </a:solidFill>
                          <a:effectLst/>
                          <a:latin typeface="Calibri" panose="020F0502020204030204" pitchFamily="34" charset="0"/>
                        </a:rPr>
                        <a:t>133.1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A"/>
                    </a:solidFill>
                  </a:tcPr>
                </a:tc>
                <a:tc>
                  <a:txBody>
                    <a:bodyPr/>
                    <a:lstStyle/>
                    <a:p>
                      <a:pPr algn="ctr" fontAlgn="b"/>
                      <a:r>
                        <a:rPr lang="en-US" sz="1000" b="0" i="0" u="none" strike="noStrike">
                          <a:solidFill>
                            <a:srgbClr val="000000"/>
                          </a:solidFill>
                          <a:effectLst/>
                          <a:latin typeface="Calibri" panose="020F0502020204030204" pitchFamily="34" charset="0"/>
                        </a:rPr>
                        <a:t>131.3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151.2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6"/>
                    </a:solidFill>
                  </a:tcPr>
                </a:tc>
                <a:extLst>
                  <a:ext uri="{0D108BD9-81ED-4DB2-BD59-A6C34878D82A}">
                    <a16:rowId xmlns:a16="http://schemas.microsoft.com/office/drawing/2014/main" val="1592118613"/>
                  </a:ext>
                </a:extLst>
              </a:tr>
              <a:tr h="181945">
                <a:tc>
                  <a:txBody>
                    <a:bodyPr/>
                    <a:lstStyle/>
                    <a:p>
                      <a:pPr algn="ctr" fontAlgn="ctr"/>
                      <a:r>
                        <a:rPr lang="en-US" sz="1000" b="1" i="0" u="none" strike="noStrike">
                          <a:solidFill>
                            <a:srgbClr val="000000"/>
                          </a:solidFill>
                          <a:effectLst/>
                          <a:latin typeface="Calibri" panose="020F0502020204030204" pitchFamily="34" charset="0"/>
                        </a:rPr>
                        <a:t>H14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A"/>
                    </a:solidFill>
                  </a:tcPr>
                </a:tc>
                <a:tc>
                  <a:txBody>
                    <a:bodyPr/>
                    <a:lstStyle/>
                    <a:p>
                      <a:pPr algn="ctr" fontAlgn="b"/>
                      <a:r>
                        <a:rPr lang="en-US" sz="1000" b="0" i="0" u="none" strike="noStrike">
                          <a:solidFill>
                            <a:srgbClr val="000000"/>
                          </a:solidFill>
                          <a:effectLst/>
                          <a:latin typeface="Calibri" panose="020F0502020204030204" pitchFamily="34" charset="0"/>
                        </a:rPr>
                        <a:t>134.3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A"/>
                    </a:solidFill>
                  </a:tcPr>
                </a:tc>
                <a:tc>
                  <a:txBody>
                    <a:bodyPr/>
                    <a:lstStyle/>
                    <a:p>
                      <a:pPr algn="ctr" fontAlgn="b"/>
                      <a:r>
                        <a:rPr lang="en-US" sz="1000" b="0" i="0" u="none" strike="noStrike">
                          <a:solidFill>
                            <a:srgbClr val="000000"/>
                          </a:solidFill>
                          <a:effectLst/>
                          <a:latin typeface="Calibri" panose="020F0502020204030204" pitchFamily="34" charset="0"/>
                        </a:rPr>
                        <a:t>115.6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en-US" sz="1000" b="0" i="0" u="none" strike="noStrike">
                          <a:solidFill>
                            <a:srgbClr val="000000"/>
                          </a:solidFill>
                          <a:effectLst/>
                          <a:latin typeface="Calibri" panose="020F0502020204030204" pitchFamily="34" charset="0"/>
                        </a:rPr>
                        <a:t>126.0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n-US" sz="1000" b="0" i="0" u="none" strike="noStrike">
                          <a:solidFill>
                            <a:srgbClr val="000000"/>
                          </a:solidFill>
                          <a:effectLst/>
                          <a:latin typeface="Calibri" panose="020F0502020204030204" pitchFamily="34" charset="0"/>
                        </a:rPr>
                        <a:t>136.8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079"/>
                    </a:solidFill>
                  </a:tcPr>
                </a:tc>
                <a:tc>
                  <a:txBody>
                    <a:bodyPr/>
                    <a:lstStyle/>
                    <a:p>
                      <a:pPr algn="ctr" fontAlgn="b"/>
                      <a:r>
                        <a:rPr lang="en-US" sz="1000" b="0" i="0" u="none" strike="noStrike">
                          <a:solidFill>
                            <a:srgbClr val="000000"/>
                          </a:solidFill>
                          <a:effectLst/>
                          <a:latin typeface="Calibri" panose="020F0502020204030204" pitchFamily="34" charset="0"/>
                        </a:rPr>
                        <a:t>150.5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176"/>
                    </a:solidFill>
                  </a:tcPr>
                </a:tc>
                <a:extLst>
                  <a:ext uri="{0D108BD9-81ED-4DB2-BD59-A6C34878D82A}">
                    <a16:rowId xmlns:a16="http://schemas.microsoft.com/office/drawing/2014/main" val="954842095"/>
                  </a:ext>
                </a:extLst>
              </a:tr>
              <a:tr h="181945">
                <a:tc>
                  <a:txBody>
                    <a:bodyPr/>
                    <a:lstStyle/>
                    <a:p>
                      <a:pPr algn="ctr" fontAlgn="ctr"/>
                      <a:r>
                        <a:rPr lang="en-US" sz="1000" b="1" i="0" u="none" strike="noStrike">
                          <a:solidFill>
                            <a:srgbClr val="000000"/>
                          </a:solidFill>
                          <a:effectLst/>
                          <a:latin typeface="Calibri" panose="020F0502020204030204" pitchFamily="34" charset="0"/>
                        </a:rPr>
                        <a:t>H15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fontAlgn="b"/>
                      <a:r>
                        <a:rPr lang="en-US" sz="1000" b="0" i="0" u="none" strike="noStrike">
                          <a:solidFill>
                            <a:srgbClr val="000000"/>
                          </a:solidFill>
                          <a:effectLst/>
                          <a:latin typeface="Calibri" panose="020F0502020204030204" pitchFamily="34" charset="0"/>
                        </a:rPr>
                        <a:t>145.6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ctr" fontAlgn="b"/>
                      <a:r>
                        <a:rPr lang="en-US" sz="1000" b="0" i="0" u="none" strike="noStrike">
                          <a:solidFill>
                            <a:srgbClr val="000000"/>
                          </a:solidFill>
                          <a:effectLst/>
                          <a:latin typeface="Calibri" panose="020F0502020204030204" pitchFamily="34" charset="0"/>
                        </a:rPr>
                        <a:t>130.6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118.8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ctr" fontAlgn="b"/>
                      <a:r>
                        <a:rPr lang="en-US" sz="1000" b="0" i="0" u="none" strike="noStrike">
                          <a:solidFill>
                            <a:srgbClr val="000000"/>
                          </a:solidFill>
                          <a:effectLst/>
                          <a:latin typeface="Calibri" panose="020F0502020204030204" pitchFamily="34" charset="0"/>
                        </a:rPr>
                        <a:t>142.5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ctr" fontAlgn="b"/>
                      <a:r>
                        <a:rPr lang="en-US" sz="1000" b="0" i="0" u="none" strike="noStrike">
                          <a:solidFill>
                            <a:srgbClr val="000000"/>
                          </a:solidFill>
                          <a:effectLst/>
                          <a:latin typeface="Calibri" panose="020F0502020204030204" pitchFamily="34" charset="0"/>
                        </a:rPr>
                        <a:t>141.7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B78"/>
                    </a:solidFill>
                  </a:tcPr>
                </a:tc>
                <a:extLst>
                  <a:ext uri="{0D108BD9-81ED-4DB2-BD59-A6C34878D82A}">
                    <a16:rowId xmlns:a16="http://schemas.microsoft.com/office/drawing/2014/main" val="3736971458"/>
                  </a:ext>
                </a:extLst>
              </a:tr>
              <a:tr h="181945">
                <a:tc>
                  <a:txBody>
                    <a:bodyPr/>
                    <a:lstStyle/>
                    <a:p>
                      <a:pPr algn="ctr" fontAlgn="ctr"/>
                      <a:r>
                        <a:rPr lang="en-US" sz="1000" b="1" i="0" u="none" strike="noStrike">
                          <a:solidFill>
                            <a:srgbClr val="000000"/>
                          </a:solidFill>
                          <a:effectLst/>
                          <a:latin typeface="Calibri" panose="020F0502020204030204" pitchFamily="34" charset="0"/>
                        </a:rPr>
                        <a:t>H16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155.3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C75"/>
                    </a:solidFill>
                  </a:tcPr>
                </a:tc>
                <a:tc>
                  <a:txBody>
                    <a:bodyPr/>
                    <a:lstStyle/>
                    <a:p>
                      <a:pPr algn="ctr" fontAlgn="b"/>
                      <a:r>
                        <a:rPr lang="en-US" sz="1000" b="0" i="0" u="none" strike="noStrike">
                          <a:solidFill>
                            <a:srgbClr val="000000"/>
                          </a:solidFill>
                          <a:effectLst/>
                          <a:latin typeface="Calibri" panose="020F0502020204030204" pitchFamily="34" charset="0"/>
                        </a:rPr>
                        <a:t>128.1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fontAlgn="b"/>
                      <a:r>
                        <a:rPr lang="en-US" sz="1000" b="0" i="0" u="none" strike="noStrike">
                          <a:solidFill>
                            <a:srgbClr val="000000"/>
                          </a:solidFill>
                          <a:effectLst/>
                          <a:latin typeface="Calibri" panose="020F0502020204030204" pitchFamily="34" charset="0"/>
                        </a:rPr>
                        <a:t>121.7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000" b="0" i="0" u="none" strike="noStrike">
                          <a:solidFill>
                            <a:srgbClr val="000000"/>
                          </a:solidFill>
                          <a:effectLst/>
                          <a:latin typeface="Calibri" panose="020F0502020204030204" pitchFamily="34" charset="0"/>
                        </a:rPr>
                        <a:t>137.5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ctr" fontAlgn="b"/>
                      <a:r>
                        <a:rPr lang="en-US" sz="1000" b="0" i="0" u="none" strike="noStrike">
                          <a:solidFill>
                            <a:srgbClr val="000000"/>
                          </a:solidFill>
                          <a:effectLst/>
                          <a:latin typeface="Calibri" panose="020F0502020204030204" pitchFamily="34" charset="0"/>
                        </a:rPr>
                        <a:t>130.8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extLst>
                  <a:ext uri="{0D108BD9-81ED-4DB2-BD59-A6C34878D82A}">
                    <a16:rowId xmlns:a16="http://schemas.microsoft.com/office/drawing/2014/main" val="3299520852"/>
                  </a:ext>
                </a:extLst>
              </a:tr>
              <a:tr h="181945">
                <a:tc>
                  <a:txBody>
                    <a:bodyPr/>
                    <a:lstStyle/>
                    <a:p>
                      <a:pPr algn="ctr" fontAlgn="ctr"/>
                      <a:r>
                        <a:rPr lang="en-US" sz="1000" b="1" i="0" u="none" strike="noStrike">
                          <a:solidFill>
                            <a:srgbClr val="000000"/>
                          </a:solidFill>
                          <a:effectLst/>
                          <a:latin typeface="Calibri" panose="020F0502020204030204" pitchFamily="34" charset="0"/>
                        </a:rPr>
                        <a:t>H17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204.0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176.3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671"/>
                    </a:solidFill>
                  </a:tcPr>
                </a:tc>
                <a:tc>
                  <a:txBody>
                    <a:bodyPr/>
                    <a:lstStyle/>
                    <a:p>
                      <a:pPr algn="ctr" fontAlgn="b"/>
                      <a:r>
                        <a:rPr lang="en-US" sz="1000" b="0" i="0" u="none" strike="noStrike">
                          <a:solidFill>
                            <a:srgbClr val="000000"/>
                          </a:solidFill>
                          <a:effectLst/>
                          <a:latin typeface="Calibri" panose="020F0502020204030204" pitchFamily="34" charset="0"/>
                        </a:rPr>
                        <a:t>136.2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079"/>
                    </a:solidFill>
                  </a:tcPr>
                </a:tc>
                <a:tc>
                  <a:txBody>
                    <a:bodyPr/>
                    <a:lstStyle/>
                    <a:p>
                      <a:pPr algn="ctr" fontAlgn="b"/>
                      <a:r>
                        <a:rPr lang="en-US" sz="1000" b="0" i="0" u="none" strike="noStrike">
                          <a:solidFill>
                            <a:srgbClr val="000000"/>
                          </a:solidFill>
                          <a:effectLst/>
                          <a:latin typeface="Calibri" panose="020F0502020204030204" pitchFamily="34" charset="0"/>
                        </a:rPr>
                        <a:t>132.2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tc>
                  <a:txBody>
                    <a:bodyPr/>
                    <a:lstStyle/>
                    <a:p>
                      <a:pPr algn="ctr" fontAlgn="b"/>
                      <a:r>
                        <a:rPr lang="en-US" sz="1000" b="0" i="0" u="none" strike="noStrike" dirty="0">
                          <a:solidFill>
                            <a:srgbClr val="000000"/>
                          </a:solidFill>
                          <a:effectLst/>
                          <a:latin typeface="Calibri" panose="020F0502020204030204" pitchFamily="34" charset="0"/>
                        </a:rPr>
                        <a:t>152.5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ctr" fontAlgn="b"/>
                      <a:r>
                        <a:rPr lang="en-US" sz="1000" b="0" i="0" u="none" strike="noStrike">
                          <a:solidFill>
                            <a:srgbClr val="000000"/>
                          </a:solidFill>
                          <a:effectLst/>
                          <a:latin typeface="Calibri" panose="020F0502020204030204" pitchFamily="34" charset="0"/>
                        </a:rPr>
                        <a:t>133.2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A"/>
                    </a:solidFill>
                  </a:tcPr>
                </a:tc>
                <a:extLst>
                  <a:ext uri="{0D108BD9-81ED-4DB2-BD59-A6C34878D82A}">
                    <a16:rowId xmlns:a16="http://schemas.microsoft.com/office/drawing/2014/main" val="3728088850"/>
                  </a:ext>
                </a:extLst>
              </a:tr>
              <a:tr h="181945">
                <a:tc>
                  <a:txBody>
                    <a:bodyPr/>
                    <a:lstStyle/>
                    <a:p>
                      <a:pPr algn="ctr" fontAlgn="ctr"/>
                      <a:r>
                        <a:rPr lang="en-US" sz="1000" b="1" i="0" u="none" strike="noStrike">
                          <a:solidFill>
                            <a:srgbClr val="000000"/>
                          </a:solidFill>
                          <a:effectLst/>
                          <a:latin typeface="Calibri" panose="020F0502020204030204" pitchFamily="34" charset="0"/>
                        </a:rPr>
                        <a:t>H18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B6C"/>
                    </a:solidFill>
                  </a:tcPr>
                </a:tc>
                <a:tc>
                  <a:txBody>
                    <a:bodyPr/>
                    <a:lstStyle/>
                    <a:p>
                      <a:pPr algn="ctr" fontAlgn="b"/>
                      <a:r>
                        <a:rPr lang="en-US" sz="1000" b="0" i="0" u="none" strike="noStrike">
                          <a:solidFill>
                            <a:srgbClr val="000000"/>
                          </a:solidFill>
                          <a:effectLst/>
                          <a:latin typeface="Calibri" panose="020F0502020204030204" pitchFamily="34" charset="0"/>
                        </a:rPr>
                        <a:t>197.8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06D"/>
                    </a:solidFill>
                  </a:tcPr>
                </a:tc>
                <a:tc>
                  <a:txBody>
                    <a:bodyPr/>
                    <a:lstStyle/>
                    <a:p>
                      <a:pPr algn="ctr" fontAlgn="b"/>
                      <a:r>
                        <a:rPr lang="en-US" sz="1000" b="0" i="0" u="none" strike="noStrike">
                          <a:solidFill>
                            <a:srgbClr val="000000"/>
                          </a:solidFill>
                          <a:effectLst/>
                          <a:latin typeface="Calibri" panose="020F0502020204030204" pitchFamily="34" charset="0"/>
                        </a:rPr>
                        <a:t>161.8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ctr" fontAlgn="b"/>
                      <a:r>
                        <a:rPr lang="en-US" sz="1000" b="0" i="0" u="none" strike="noStrike">
                          <a:solidFill>
                            <a:srgbClr val="000000"/>
                          </a:solidFill>
                          <a:effectLst/>
                          <a:latin typeface="Calibri" panose="020F0502020204030204" pitchFamily="34" charset="0"/>
                        </a:rPr>
                        <a:t>134.3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A"/>
                    </a:solidFill>
                  </a:tcPr>
                </a:tc>
                <a:tc>
                  <a:txBody>
                    <a:bodyPr/>
                    <a:lstStyle/>
                    <a:p>
                      <a:pPr algn="ctr" fontAlgn="b"/>
                      <a:r>
                        <a:rPr lang="en-US" sz="1000" b="0" i="0" u="none" strike="noStrike">
                          <a:solidFill>
                            <a:srgbClr val="000000"/>
                          </a:solidFill>
                          <a:effectLst/>
                          <a:latin typeface="Calibri" panose="020F0502020204030204" pitchFamily="34" charset="0"/>
                        </a:rPr>
                        <a:t>132.3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tc>
                  <a:txBody>
                    <a:bodyPr/>
                    <a:lstStyle/>
                    <a:p>
                      <a:pPr algn="ctr" fontAlgn="b"/>
                      <a:r>
                        <a:rPr lang="en-US" sz="1000" b="0" i="0" u="none" strike="noStrike">
                          <a:solidFill>
                            <a:srgbClr val="000000"/>
                          </a:solidFill>
                          <a:effectLst/>
                          <a:latin typeface="Calibri" panose="020F0502020204030204" pitchFamily="34" charset="0"/>
                        </a:rPr>
                        <a:t>132.5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47A"/>
                    </a:solidFill>
                  </a:tcPr>
                </a:tc>
                <a:extLst>
                  <a:ext uri="{0D108BD9-81ED-4DB2-BD59-A6C34878D82A}">
                    <a16:rowId xmlns:a16="http://schemas.microsoft.com/office/drawing/2014/main" val="166260144"/>
                  </a:ext>
                </a:extLst>
              </a:tr>
              <a:tr h="181945">
                <a:tc>
                  <a:txBody>
                    <a:bodyPr/>
                    <a:lstStyle/>
                    <a:p>
                      <a:pPr algn="ctr" fontAlgn="ctr"/>
                      <a:r>
                        <a:rPr lang="en-US" sz="1000" b="1" i="0" u="none" strike="noStrike">
                          <a:solidFill>
                            <a:srgbClr val="000000"/>
                          </a:solidFill>
                          <a:effectLst/>
                          <a:latin typeface="Calibri" panose="020F0502020204030204" pitchFamily="34" charset="0"/>
                        </a:rPr>
                        <a:t>H19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92.4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153.2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ctr" fontAlgn="b"/>
                      <a:r>
                        <a:rPr lang="en-US" sz="1000" b="0" i="0" u="none" strike="noStrike">
                          <a:solidFill>
                            <a:srgbClr val="000000"/>
                          </a:solidFill>
                          <a:effectLst/>
                          <a:latin typeface="Calibri" panose="020F0502020204030204" pitchFamily="34" charset="0"/>
                        </a:rPr>
                        <a:t>165.2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tc>
                  <a:txBody>
                    <a:bodyPr/>
                    <a:lstStyle/>
                    <a:p>
                      <a:pPr algn="ctr" fontAlgn="b"/>
                      <a:r>
                        <a:rPr lang="en-US" sz="1000" b="0" i="0" u="none" strike="noStrike">
                          <a:solidFill>
                            <a:srgbClr val="000000"/>
                          </a:solidFill>
                          <a:effectLst/>
                          <a:latin typeface="Calibri" panose="020F0502020204030204" pitchFamily="34" charset="0"/>
                        </a:rPr>
                        <a:t>160.9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c>
                  <a:txBody>
                    <a:bodyPr/>
                    <a:lstStyle/>
                    <a:p>
                      <a:pPr algn="ctr" fontAlgn="b"/>
                      <a:r>
                        <a:rPr lang="en-US" sz="1000" b="0" i="0" u="none" strike="noStrike" dirty="0">
                          <a:solidFill>
                            <a:srgbClr val="000000"/>
                          </a:solidFill>
                          <a:effectLst/>
                          <a:latin typeface="Calibri" panose="020F0502020204030204" pitchFamily="34" charset="0"/>
                        </a:rPr>
                        <a:t>143.5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ctr" fontAlgn="b"/>
                      <a:r>
                        <a:rPr lang="en-US" sz="1000" b="0" i="0" u="none" strike="noStrike">
                          <a:solidFill>
                            <a:srgbClr val="000000"/>
                          </a:solidFill>
                          <a:effectLst/>
                          <a:latin typeface="Calibri" panose="020F0502020204030204" pitchFamily="34" charset="0"/>
                        </a:rPr>
                        <a:t>155.2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extLst>
                  <a:ext uri="{0D108BD9-81ED-4DB2-BD59-A6C34878D82A}">
                    <a16:rowId xmlns:a16="http://schemas.microsoft.com/office/drawing/2014/main" val="4067321065"/>
                  </a:ext>
                </a:extLst>
              </a:tr>
              <a:tr h="181945">
                <a:tc>
                  <a:txBody>
                    <a:bodyPr/>
                    <a:lstStyle/>
                    <a:p>
                      <a:pPr algn="ctr" fontAlgn="ctr"/>
                      <a:r>
                        <a:rPr lang="en-US" sz="1000" b="1" i="0" u="none" strike="noStrike">
                          <a:solidFill>
                            <a:srgbClr val="000000"/>
                          </a:solidFill>
                          <a:effectLst/>
                          <a:latin typeface="Calibri" panose="020F0502020204030204" pitchFamily="34" charset="0"/>
                        </a:rPr>
                        <a:t>H20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68.1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b"/>
                      <a:r>
                        <a:rPr lang="en-US" sz="1000" b="0" i="0" u="none" strike="noStrike">
                          <a:solidFill>
                            <a:srgbClr val="000000"/>
                          </a:solidFill>
                          <a:effectLst/>
                          <a:latin typeface="Calibri" panose="020F0502020204030204" pitchFamily="34" charset="0"/>
                        </a:rPr>
                        <a:t>77.3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ctr" fontAlgn="b"/>
                      <a:r>
                        <a:rPr lang="en-US" sz="1000" b="0" i="0" u="none" strike="noStrike">
                          <a:solidFill>
                            <a:srgbClr val="000000"/>
                          </a:solidFill>
                          <a:effectLst/>
                          <a:latin typeface="Calibri" panose="020F0502020204030204" pitchFamily="34" charset="0"/>
                        </a:rPr>
                        <a:t>131.1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167.7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F73"/>
                    </a:solidFill>
                  </a:tcPr>
                </a:tc>
                <a:tc>
                  <a:txBody>
                    <a:bodyPr/>
                    <a:lstStyle/>
                    <a:p>
                      <a:pPr algn="ctr" fontAlgn="b"/>
                      <a:r>
                        <a:rPr lang="en-US" sz="1000" b="0" i="0" u="none" strike="noStrike" dirty="0">
                          <a:solidFill>
                            <a:srgbClr val="000000"/>
                          </a:solidFill>
                          <a:effectLst/>
                          <a:latin typeface="Calibri" panose="020F0502020204030204" pitchFamily="34" charset="0"/>
                        </a:rPr>
                        <a:t>149.6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fontAlgn="b"/>
                      <a:r>
                        <a:rPr lang="en-US" sz="1000" b="0" i="0" u="none" strike="noStrike">
                          <a:solidFill>
                            <a:srgbClr val="000000"/>
                          </a:solidFill>
                          <a:effectLst/>
                          <a:latin typeface="Calibri" panose="020F0502020204030204" pitchFamily="34" charset="0"/>
                        </a:rPr>
                        <a:t>165.5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extLst>
                  <a:ext uri="{0D108BD9-81ED-4DB2-BD59-A6C34878D82A}">
                    <a16:rowId xmlns:a16="http://schemas.microsoft.com/office/drawing/2014/main" val="158184139"/>
                  </a:ext>
                </a:extLst>
              </a:tr>
              <a:tr h="181945">
                <a:tc>
                  <a:txBody>
                    <a:bodyPr/>
                    <a:lstStyle/>
                    <a:p>
                      <a:pPr algn="ctr" fontAlgn="ctr"/>
                      <a:r>
                        <a:rPr lang="en-US" sz="1000" b="1" i="0" u="none" strike="noStrike">
                          <a:solidFill>
                            <a:srgbClr val="000000"/>
                          </a:solidFill>
                          <a:effectLst/>
                          <a:latin typeface="Calibri" panose="020F0502020204030204" pitchFamily="34" charset="0"/>
                        </a:rPr>
                        <a:t>H21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75.4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ctr" fontAlgn="b"/>
                      <a:r>
                        <a:rPr lang="en-US" sz="1000" b="0" i="0" u="none" strike="noStrike">
                          <a:solidFill>
                            <a:srgbClr val="000000"/>
                          </a:solidFill>
                          <a:effectLst/>
                          <a:latin typeface="Calibri" panose="020F0502020204030204" pitchFamily="34" charset="0"/>
                        </a:rPr>
                        <a:t>72.7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83"/>
                    </a:solidFill>
                  </a:tcPr>
                </a:tc>
                <a:tc>
                  <a:txBody>
                    <a:bodyPr/>
                    <a:lstStyle/>
                    <a:p>
                      <a:pPr algn="ctr" fontAlgn="b"/>
                      <a:r>
                        <a:rPr lang="en-US" sz="1000" b="0" i="0" u="none" strike="noStrike">
                          <a:solidFill>
                            <a:srgbClr val="000000"/>
                          </a:solidFill>
                          <a:effectLst/>
                          <a:latin typeface="Calibri" panose="020F0502020204030204" pitchFamily="34" charset="0"/>
                        </a:rPr>
                        <a:t>69.5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86.4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dirty="0">
                          <a:solidFill>
                            <a:srgbClr val="000000"/>
                          </a:solidFill>
                          <a:effectLst/>
                          <a:latin typeface="Calibri" panose="020F0502020204030204" pitchFamily="34" charset="0"/>
                        </a:rPr>
                        <a:t>103.1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dirty="0">
                          <a:solidFill>
                            <a:srgbClr val="000000"/>
                          </a:solidFill>
                          <a:effectLst/>
                          <a:latin typeface="Calibri" panose="020F0502020204030204" pitchFamily="34" charset="0"/>
                        </a:rPr>
                        <a:t>125.8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extLst>
                  <a:ext uri="{0D108BD9-81ED-4DB2-BD59-A6C34878D82A}">
                    <a16:rowId xmlns:a16="http://schemas.microsoft.com/office/drawing/2014/main" val="3014730456"/>
                  </a:ext>
                </a:extLst>
              </a:tr>
              <a:tr h="181945">
                <a:tc>
                  <a:txBody>
                    <a:bodyPr/>
                    <a:lstStyle/>
                    <a:p>
                      <a:pPr algn="ctr" fontAlgn="ctr"/>
                      <a:r>
                        <a:rPr lang="en-US" sz="1000" b="1" i="0" u="none" strike="noStrike">
                          <a:solidFill>
                            <a:srgbClr val="000000"/>
                          </a:solidFill>
                          <a:effectLst/>
                          <a:latin typeface="Calibri" panose="020F0502020204030204" pitchFamily="34" charset="0"/>
                        </a:rPr>
                        <a:t>H22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218259762"/>
                  </a:ext>
                </a:extLst>
              </a:tr>
              <a:tr h="181945">
                <a:tc>
                  <a:txBody>
                    <a:bodyPr/>
                    <a:lstStyle/>
                    <a:p>
                      <a:pPr algn="ctr" fontAlgn="ctr"/>
                      <a:r>
                        <a:rPr lang="en-US" sz="1000" b="1" i="0" u="none" strike="noStrike">
                          <a:solidFill>
                            <a:srgbClr val="000000"/>
                          </a:solidFill>
                          <a:effectLst/>
                          <a:latin typeface="Calibri" panose="020F0502020204030204" pitchFamily="34" charset="0"/>
                        </a:rPr>
                        <a:t>H23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54311362"/>
                  </a:ext>
                </a:extLst>
              </a:tr>
              <a:tr h="181945">
                <a:tc>
                  <a:txBody>
                    <a:bodyPr/>
                    <a:lstStyle/>
                    <a:p>
                      <a:pPr algn="ctr" fontAlgn="ctr"/>
                      <a:r>
                        <a:rPr lang="en-US" sz="1000" b="1" i="0" u="none" strike="noStrike">
                          <a:solidFill>
                            <a:srgbClr val="000000"/>
                          </a:solidFill>
                          <a:effectLst/>
                          <a:latin typeface="Calibri" panose="020F0502020204030204" pitchFamily="34" charset="0"/>
                        </a:rPr>
                        <a:t>H24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781094503"/>
                  </a:ext>
                </a:extLst>
              </a:tr>
            </a:tbl>
          </a:graphicData>
        </a:graphic>
      </p:graphicFrame>
    </p:spTree>
    <p:extLst>
      <p:ext uri="{BB962C8B-B14F-4D97-AF65-F5344CB8AC3E}">
        <p14:creationId xmlns:p14="http://schemas.microsoft.com/office/powerpoint/2010/main" val="216727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D5A-1A2F-4636-9AF4-7C53C71DC721}"/>
              </a:ext>
            </a:extLst>
          </p:cNvPr>
          <p:cNvSpPr>
            <a:spLocks noGrp="1"/>
          </p:cNvSpPr>
          <p:nvPr>
            <p:ph type="title"/>
          </p:nvPr>
        </p:nvSpPr>
        <p:spPr>
          <a:xfrm>
            <a:off x="381000" y="243682"/>
            <a:ext cx="8458200" cy="527843"/>
          </a:xfrm>
        </p:spPr>
        <p:txBody>
          <a:bodyPr/>
          <a:lstStyle/>
          <a:p>
            <a:r>
              <a:rPr lang="en-US" sz="2800" dirty="0"/>
              <a:t>Wind GE Table for Reg-Down</a:t>
            </a:r>
          </a:p>
        </p:txBody>
      </p:sp>
      <p:sp>
        <p:nvSpPr>
          <p:cNvPr id="4" name="Slide Number Placeholder 3">
            <a:extLst>
              <a:ext uri="{FF2B5EF4-FFF2-40B4-BE49-F238E27FC236}">
                <a16:creationId xmlns:a16="http://schemas.microsoft.com/office/drawing/2014/main" id="{CA1ED4E1-3A6B-FF74-EA45-6D3F3C1941E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8F975F8-6D51-DE5B-0163-948522FEC34A}"/>
              </a:ext>
            </a:extLst>
          </p:cNvPr>
          <p:cNvSpPr txBox="1"/>
          <p:nvPr/>
        </p:nvSpPr>
        <p:spPr>
          <a:xfrm>
            <a:off x="1276350" y="5725605"/>
            <a:ext cx="2390775" cy="369332"/>
          </a:xfrm>
          <a:prstGeom prst="rect">
            <a:avLst/>
          </a:prstGeom>
          <a:noFill/>
        </p:spPr>
        <p:txBody>
          <a:bodyPr wrap="square" rtlCol="0">
            <a:spAutoFit/>
          </a:bodyPr>
          <a:lstStyle/>
          <a:p>
            <a:pPr algn="ctr"/>
            <a:r>
              <a:rPr lang="en-US" dirty="0"/>
              <a:t>[Current]</a:t>
            </a:r>
          </a:p>
        </p:txBody>
      </p:sp>
      <p:sp>
        <p:nvSpPr>
          <p:cNvPr id="6" name="TextBox 5">
            <a:extLst>
              <a:ext uri="{FF2B5EF4-FFF2-40B4-BE49-F238E27FC236}">
                <a16:creationId xmlns:a16="http://schemas.microsoft.com/office/drawing/2014/main" id="{917A5FD1-970A-0C96-8DE2-DCFB00D866AE}"/>
              </a:ext>
            </a:extLst>
          </p:cNvPr>
          <p:cNvSpPr txBox="1"/>
          <p:nvPr/>
        </p:nvSpPr>
        <p:spPr>
          <a:xfrm>
            <a:off x="5438775" y="5721118"/>
            <a:ext cx="2390775" cy="369332"/>
          </a:xfrm>
          <a:prstGeom prst="rect">
            <a:avLst/>
          </a:prstGeom>
          <a:noFill/>
        </p:spPr>
        <p:txBody>
          <a:bodyPr wrap="square" rtlCol="0">
            <a:spAutoFit/>
          </a:bodyPr>
          <a:lstStyle/>
          <a:p>
            <a:pPr algn="ctr"/>
            <a:r>
              <a:rPr lang="en-US" dirty="0"/>
              <a:t>[Proposed]</a:t>
            </a:r>
          </a:p>
        </p:txBody>
      </p:sp>
      <p:graphicFrame>
        <p:nvGraphicFramePr>
          <p:cNvPr id="8" name="Table 7">
            <a:extLst>
              <a:ext uri="{FF2B5EF4-FFF2-40B4-BE49-F238E27FC236}">
                <a16:creationId xmlns:a16="http://schemas.microsoft.com/office/drawing/2014/main" id="{AD538AF6-D139-216E-992F-C9E71A3CAA99}"/>
              </a:ext>
            </a:extLst>
          </p:cNvPr>
          <p:cNvGraphicFramePr>
            <a:graphicFrameLocks noGrp="1"/>
          </p:cNvGraphicFramePr>
          <p:nvPr>
            <p:extLst>
              <p:ext uri="{D42A27DB-BD31-4B8C-83A1-F6EECF244321}">
                <p14:modId xmlns:p14="http://schemas.microsoft.com/office/powerpoint/2010/main" val="3890575844"/>
              </p:ext>
            </p:extLst>
          </p:nvPr>
        </p:nvGraphicFramePr>
        <p:xfrm>
          <a:off x="4676775" y="1070646"/>
          <a:ext cx="3933825" cy="4650475"/>
        </p:xfrm>
        <a:graphic>
          <a:graphicData uri="http://schemas.openxmlformats.org/drawingml/2006/table">
            <a:tbl>
              <a:tblPr/>
              <a:tblGrid>
                <a:gridCol w="561975">
                  <a:extLst>
                    <a:ext uri="{9D8B030D-6E8A-4147-A177-3AD203B41FA5}">
                      <a16:colId xmlns:a16="http://schemas.microsoft.com/office/drawing/2014/main" val="1812588068"/>
                    </a:ext>
                  </a:extLst>
                </a:gridCol>
                <a:gridCol w="561975">
                  <a:extLst>
                    <a:ext uri="{9D8B030D-6E8A-4147-A177-3AD203B41FA5}">
                      <a16:colId xmlns:a16="http://schemas.microsoft.com/office/drawing/2014/main" val="3757885951"/>
                    </a:ext>
                  </a:extLst>
                </a:gridCol>
                <a:gridCol w="561975">
                  <a:extLst>
                    <a:ext uri="{9D8B030D-6E8A-4147-A177-3AD203B41FA5}">
                      <a16:colId xmlns:a16="http://schemas.microsoft.com/office/drawing/2014/main" val="2870835809"/>
                    </a:ext>
                  </a:extLst>
                </a:gridCol>
                <a:gridCol w="561975">
                  <a:extLst>
                    <a:ext uri="{9D8B030D-6E8A-4147-A177-3AD203B41FA5}">
                      <a16:colId xmlns:a16="http://schemas.microsoft.com/office/drawing/2014/main" val="4136740983"/>
                    </a:ext>
                  </a:extLst>
                </a:gridCol>
                <a:gridCol w="561975">
                  <a:extLst>
                    <a:ext uri="{9D8B030D-6E8A-4147-A177-3AD203B41FA5}">
                      <a16:colId xmlns:a16="http://schemas.microsoft.com/office/drawing/2014/main" val="2552876564"/>
                    </a:ext>
                  </a:extLst>
                </a:gridCol>
                <a:gridCol w="561975">
                  <a:extLst>
                    <a:ext uri="{9D8B030D-6E8A-4147-A177-3AD203B41FA5}">
                      <a16:colId xmlns:a16="http://schemas.microsoft.com/office/drawing/2014/main" val="2529738094"/>
                    </a:ext>
                  </a:extLst>
                </a:gridCol>
                <a:gridCol w="561975">
                  <a:extLst>
                    <a:ext uri="{9D8B030D-6E8A-4147-A177-3AD203B41FA5}">
                      <a16:colId xmlns:a16="http://schemas.microsoft.com/office/drawing/2014/main" val="2729062384"/>
                    </a:ext>
                  </a:extLst>
                </a:gridCol>
              </a:tblGrid>
              <a:tr h="186019">
                <a:tc>
                  <a:txBody>
                    <a:bodyPr/>
                    <a:lstStyle/>
                    <a:p>
                      <a:pPr algn="ctr" fontAlgn="ctr"/>
                      <a:r>
                        <a:rPr lang="en-US" sz="1000" b="1" i="0" u="none" strike="noStrike">
                          <a:solidFill>
                            <a:srgbClr val="000000"/>
                          </a:solidFill>
                          <a:effectLst/>
                          <a:latin typeface="Calibri" panose="020F0502020204030204" pitchFamily="34" charset="0"/>
                        </a:rPr>
                        <a:t>Wind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628459"/>
                  </a:ext>
                </a:extLst>
              </a:tr>
              <a:tr h="186019">
                <a:tc>
                  <a:txBody>
                    <a:bodyPr/>
                    <a:lstStyle/>
                    <a:p>
                      <a:pPr algn="ctr" fontAlgn="ctr"/>
                      <a:r>
                        <a:rPr lang="en-US" sz="1000" b="1" i="0" u="none" strike="noStrike">
                          <a:solidFill>
                            <a:srgbClr val="000000"/>
                          </a:solidFill>
                          <a:effectLst/>
                          <a:latin typeface="Calibri" panose="020F0502020204030204" pitchFamily="34" charset="0"/>
                        </a:rPr>
                        <a:t>H01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80"/>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B7D"/>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1084408266"/>
                  </a:ext>
                </a:extLst>
              </a:tr>
              <a:tr h="186019">
                <a:tc>
                  <a:txBody>
                    <a:bodyPr/>
                    <a:lstStyle/>
                    <a:p>
                      <a:pPr algn="ctr" fontAlgn="ctr"/>
                      <a:r>
                        <a:rPr lang="en-US" sz="1000" b="1" i="0" u="none" strike="noStrike">
                          <a:solidFill>
                            <a:srgbClr val="000000"/>
                          </a:solidFill>
                          <a:effectLst/>
                          <a:latin typeface="Calibri" panose="020F0502020204030204" pitchFamily="34" charset="0"/>
                        </a:rPr>
                        <a:t>H02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17E"/>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extLst>
                  <a:ext uri="{0D108BD9-81ED-4DB2-BD59-A6C34878D82A}">
                    <a16:rowId xmlns:a16="http://schemas.microsoft.com/office/drawing/2014/main" val="266759324"/>
                  </a:ext>
                </a:extLst>
              </a:tr>
              <a:tr h="186019">
                <a:tc>
                  <a:txBody>
                    <a:bodyPr/>
                    <a:lstStyle/>
                    <a:p>
                      <a:pPr algn="ctr" fontAlgn="ctr"/>
                      <a:r>
                        <a:rPr lang="en-US" sz="1000" b="1" i="0" u="none" strike="noStrike">
                          <a:solidFill>
                            <a:srgbClr val="000000"/>
                          </a:solidFill>
                          <a:effectLst/>
                          <a:latin typeface="Calibri" panose="020F0502020204030204" pitchFamily="34" charset="0"/>
                        </a:rPr>
                        <a:t>H03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extLst>
                  <a:ext uri="{0D108BD9-81ED-4DB2-BD59-A6C34878D82A}">
                    <a16:rowId xmlns:a16="http://schemas.microsoft.com/office/drawing/2014/main" val="691874723"/>
                  </a:ext>
                </a:extLst>
              </a:tr>
              <a:tr h="186019">
                <a:tc>
                  <a:txBody>
                    <a:bodyPr/>
                    <a:lstStyle/>
                    <a:p>
                      <a:pPr algn="ctr" fontAlgn="ctr"/>
                      <a:r>
                        <a:rPr lang="en-US" sz="1000" b="1" i="0" u="none" strike="noStrike">
                          <a:solidFill>
                            <a:srgbClr val="000000"/>
                          </a:solidFill>
                          <a:effectLst/>
                          <a:latin typeface="Calibri" panose="020F0502020204030204" pitchFamily="34" charset="0"/>
                        </a:rPr>
                        <a:t>H04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B7D"/>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4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extLst>
                  <a:ext uri="{0D108BD9-81ED-4DB2-BD59-A6C34878D82A}">
                    <a16:rowId xmlns:a16="http://schemas.microsoft.com/office/drawing/2014/main" val="320229336"/>
                  </a:ext>
                </a:extLst>
              </a:tr>
              <a:tr h="186019">
                <a:tc>
                  <a:txBody>
                    <a:bodyPr/>
                    <a:lstStyle/>
                    <a:p>
                      <a:pPr algn="ctr" fontAlgn="ctr"/>
                      <a:r>
                        <a:rPr lang="en-US" sz="1000" b="1" i="0" u="none" strike="noStrike">
                          <a:solidFill>
                            <a:srgbClr val="000000"/>
                          </a:solidFill>
                          <a:effectLst/>
                          <a:latin typeface="Calibri" panose="020F0502020204030204" pitchFamily="34" charset="0"/>
                        </a:rPr>
                        <a:t>H05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7E"/>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E"/>
                    </a:solidFill>
                  </a:tcPr>
                </a:tc>
                <a:extLst>
                  <a:ext uri="{0D108BD9-81ED-4DB2-BD59-A6C34878D82A}">
                    <a16:rowId xmlns:a16="http://schemas.microsoft.com/office/drawing/2014/main" val="2968099944"/>
                  </a:ext>
                </a:extLst>
              </a:tr>
              <a:tr h="186019">
                <a:tc>
                  <a:txBody>
                    <a:bodyPr/>
                    <a:lstStyle/>
                    <a:p>
                      <a:pPr algn="ctr" fontAlgn="ctr"/>
                      <a:r>
                        <a:rPr lang="en-US" sz="1000" b="1" i="0" u="none" strike="noStrike">
                          <a:solidFill>
                            <a:srgbClr val="000000"/>
                          </a:solidFill>
                          <a:effectLst/>
                          <a:latin typeface="Calibri" panose="020F0502020204030204" pitchFamily="34" charset="0"/>
                        </a:rPr>
                        <a:t>H06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extLst>
                  <a:ext uri="{0D108BD9-81ED-4DB2-BD59-A6C34878D82A}">
                    <a16:rowId xmlns:a16="http://schemas.microsoft.com/office/drawing/2014/main" val="635576911"/>
                  </a:ext>
                </a:extLst>
              </a:tr>
              <a:tr h="186019">
                <a:tc>
                  <a:txBody>
                    <a:bodyPr/>
                    <a:lstStyle/>
                    <a:p>
                      <a:pPr algn="ctr" fontAlgn="ctr"/>
                      <a:r>
                        <a:rPr lang="en-US" sz="1000" b="1" i="0" u="none" strike="noStrike">
                          <a:solidFill>
                            <a:srgbClr val="000000"/>
                          </a:solidFill>
                          <a:effectLst/>
                          <a:latin typeface="Calibri" panose="020F0502020204030204" pitchFamily="34" charset="0"/>
                        </a:rPr>
                        <a:t>H07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67F"/>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extLst>
                  <a:ext uri="{0D108BD9-81ED-4DB2-BD59-A6C34878D82A}">
                    <a16:rowId xmlns:a16="http://schemas.microsoft.com/office/drawing/2014/main" val="1929042592"/>
                  </a:ext>
                </a:extLst>
              </a:tr>
              <a:tr h="186019">
                <a:tc>
                  <a:txBody>
                    <a:bodyPr/>
                    <a:lstStyle/>
                    <a:p>
                      <a:pPr algn="ctr" fontAlgn="ctr"/>
                      <a:r>
                        <a:rPr lang="en-US" sz="1000" b="1" i="0" u="none" strike="noStrike">
                          <a:solidFill>
                            <a:srgbClr val="000000"/>
                          </a:solidFill>
                          <a:effectLst/>
                          <a:latin typeface="Calibri" panose="020F0502020204030204" pitchFamily="34" charset="0"/>
                        </a:rPr>
                        <a:t>H08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77C"/>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1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extLst>
                  <a:ext uri="{0D108BD9-81ED-4DB2-BD59-A6C34878D82A}">
                    <a16:rowId xmlns:a16="http://schemas.microsoft.com/office/drawing/2014/main" val="2554007236"/>
                  </a:ext>
                </a:extLst>
              </a:tr>
              <a:tr h="186019">
                <a:tc>
                  <a:txBody>
                    <a:bodyPr/>
                    <a:lstStyle/>
                    <a:p>
                      <a:pPr algn="ctr" fontAlgn="ctr"/>
                      <a:r>
                        <a:rPr lang="en-US" sz="1000" b="1" i="0" u="none" strike="noStrike">
                          <a:solidFill>
                            <a:srgbClr val="000000"/>
                          </a:solidFill>
                          <a:effectLst/>
                          <a:latin typeface="Calibri" panose="020F0502020204030204" pitchFamily="34" charset="0"/>
                        </a:rPr>
                        <a:t>H09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980"/>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B"/>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179"/>
                    </a:solidFill>
                  </a:tcPr>
                </a:tc>
                <a:extLst>
                  <a:ext uri="{0D108BD9-81ED-4DB2-BD59-A6C34878D82A}">
                    <a16:rowId xmlns:a16="http://schemas.microsoft.com/office/drawing/2014/main" val="2866976351"/>
                  </a:ext>
                </a:extLst>
              </a:tr>
              <a:tr h="186019">
                <a:tc>
                  <a:txBody>
                    <a:bodyPr/>
                    <a:lstStyle/>
                    <a:p>
                      <a:pPr algn="ctr" fontAlgn="ctr"/>
                      <a:r>
                        <a:rPr lang="en-US" sz="1000" b="1" i="0" u="none" strike="noStrike">
                          <a:solidFill>
                            <a:srgbClr val="000000"/>
                          </a:solidFill>
                          <a:effectLst/>
                          <a:latin typeface="Calibri" panose="020F0502020204030204" pitchFamily="34" charset="0"/>
                        </a:rPr>
                        <a:t>H10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871"/>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extLst>
                  <a:ext uri="{0D108BD9-81ED-4DB2-BD59-A6C34878D82A}">
                    <a16:rowId xmlns:a16="http://schemas.microsoft.com/office/drawing/2014/main" val="1842712587"/>
                  </a:ext>
                </a:extLst>
              </a:tr>
              <a:tr h="186019">
                <a:tc>
                  <a:txBody>
                    <a:bodyPr/>
                    <a:lstStyle/>
                    <a:p>
                      <a:pPr algn="ctr" fontAlgn="ctr"/>
                      <a:r>
                        <a:rPr lang="en-US" sz="1000" b="1" i="0" u="none" strike="noStrike">
                          <a:solidFill>
                            <a:srgbClr val="000000"/>
                          </a:solidFill>
                          <a:effectLst/>
                          <a:latin typeface="Calibri" panose="020F0502020204030204" pitchFamily="34" charset="0"/>
                        </a:rPr>
                        <a:t>H11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87D"/>
                    </a:solidFill>
                  </a:tcPr>
                </a:tc>
                <a:extLst>
                  <a:ext uri="{0D108BD9-81ED-4DB2-BD59-A6C34878D82A}">
                    <a16:rowId xmlns:a16="http://schemas.microsoft.com/office/drawing/2014/main" val="1393894687"/>
                  </a:ext>
                </a:extLst>
              </a:tr>
              <a:tr h="186019">
                <a:tc>
                  <a:txBody>
                    <a:bodyPr/>
                    <a:lstStyle/>
                    <a:p>
                      <a:pPr algn="ctr" fontAlgn="ctr"/>
                      <a:r>
                        <a:rPr lang="en-US" sz="1000" b="1" i="0" u="none" strike="noStrike">
                          <a:solidFill>
                            <a:srgbClr val="000000"/>
                          </a:solidFill>
                          <a:effectLst/>
                          <a:latin typeface="Calibri" panose="020F0502020204030204" pitchFamily="34" charset="0"/>
                        </a:rPr>
                        <a:t>H12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extLst>
                  <a:ext uri="{0D108BD9-81ED-4DB2-BD59-A6C34878D82A}">
                    <a16:rowId xmlns:a16="http://schemas.microsoft.com/office/drawing/2014/main" val="862236861"/>
                  </a:ext>
                </a:extLst>
              </a:tr>
              <a:tr h="186019">
                <a:tc>
                  <a:txBody>
                    <a:bodyPr/>
                    <a:lstStyle/>
                    <a:p>
                      <a:pPr algn="ctr" fontAlgn="ctr"/>
                      <a:r>
                        <a:rPr lang="en-US" sz="1000" b="1" i="0" u="none" strike="noStrike">
                          <a:solidFill>
                            <a:srgbClr val="000000"/>
                          </a:solidFill>
                          <a:effectLst/>
                          <a:latin typeface="Calibri" panose="020F0502020204030204" pitchFamily="34" charset="0"/>
                        </a:rPr>
                        <a:t>H13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0"/>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extLst>
                  <a:ext uri="{0D108BD9-81ED-4DB2-BD59-A6C34878D82A}">
                    <a16:rowId xmlns:a16="http://schemas.microsoft.com/office/drawing/2014/main" val="998688669"/>
                  </a:ext>
                </a:extLst>
              </a:tr>
              <a:tr h="186019">
                <a:tc>
                  <a:txBody>
                    <a:bodyPr/>
                    <a:lstStyle/>
                    <a:p>
                      <a:pPr algn="ctr" fontAlgn="ctr"/>
                      <a:r>
                        <a:rPr lang="en-US" sz="1000" b="1" i="0" u="none" strike="noStrike">
                          <a:solidFill>
                            <a:srgbClr val="000000"/>
                          </a:solidFill>
                          <a:effectLst/>
                          <a:latin typeface="Calibri" panose="020F0502020204030204" pitchFamily="34" charset="0"/>
                        </a:rPr>
                        <a:t>H14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83"/>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extLst>
                  <a:ext uri="{0D108BD9-81ED-4DB2-BD59-A6C34878D82A}">
                    <a16:rowId xmlns:a16="http://schemas.microsoft.com/office/drawing/2014/main" val="3495096959"/>
                  </a:ext>
                </a:extLst>
              </a:tr>
              <a:tr h="186019">
                <a:tc>
                  <a:txBody>
                    <a:bodyPr/>
                    <a:lstStyle/>
                    <a:p>
                      <a:pPr algn="ctr" fontAlgn="ctr"/>
                      <a:r>
                        <a:rPr lang="en-US" sz="1000" b="1" i="0" u="none" strike="noStrike">
                          <a:solidFill>
                            <a:srgbClr val="000000"/>
                          </a:solidFill>
                          <a:effectLst/>
                          <a:latin typeface="Calibri" panose="020F0502020204030204" pitchFamily="34" charset="0"/>
                        </a:rPr>
                        <a:t>H15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382"/>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47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828546723"/>
                  </a:ext>
                </a:extLst>
              </a:tr>
              <a:tr h="186019">
                <a:tc>
                  <a:txBody>
                    <a:bodyPr/>
                    <a:lstStyle/>
                    <a:p>
                      <a:pPr algn="ctr" fontAlgn="ctr"/>
                      <a:r>
                        <a:rPr lang="en-US" sz="1000" b="1" i="0" u="none" strike="noStrike">
                          <a:solidFill>
                            <a:srgbClr val="000000"/>
                          </a:solidFill>
                          <a:effectLst/>
                          <a:latin typeface="Calibri" panose="020F0502020204030204" pitchFamily="34" charset="0"/>
                        </a:rPr>
                        <a:t>H16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extLst>
                  <a:ext uri="{0D108BD9-81ED-4DB2-BD59-A6C34878D82A}">
                    <a16:rowId xmlns:a16="http://schemas.microsoft.com/office/drawing/2014/main" val="1041249432"/>
                  </a:ext>
                </a:extLst>
              </a:tr>
              <a:tr h="186019">
                <a:tc>
                  <a:txBody>
                    <a:bodyPr/>
                    <a:lstStyle/>
                    <a:p>
                      <a:pPr algn="ctr" fontAlgn="ctr"/>
                      <a:r>
                        <a:rPr lang="en-US" sz="1000" b="1" i="0" u="none" strike="noStrike">
                          <a:solidFill>
                            <a:srgbClr val="000000"/>
                          </a:solidFill>
                          <a:effectLst/>
                          <a:latin typeface="Calibri" panose="020F0502020204030204" pitchFamily="34" charset="0"/>
                        </a:rPr>
                        <a:t>H17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081"/>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extLst>
                  <a:ext uri="{0D108BD9-81ED-4DB2-BD59-A6C34878D82A}">
                    <a16:rowId xmlns:a16="http://schemas.microsoft.com/office/drawing/2014/main" val="148321974"/>
                  </a:ext>
                </a:extLst>
              </a:tr>
              <a:tr h="186019">
                <a:tc>
                  <a:txBody>
                    <a:bodyPr/>
                    <a:lstStyle/>
                    <a:p>
                      <a:pPr algn="ctr" fontAlgn="ctr"/>
                      <a:r>
                        <a:rPr lang="en-US" sz="1000" b="1" i="0" u="none" strike="noStrike">
                          <a:solidFill>
                            <a:srgbClr val="000000"/>
                          </a:solidFill>
                          <a:effectLst/>
                          <a:latin typeface="Calibri" panose="020F0502020204030204" pitchFamily="34" charset="0"/>
                        </a:rPr>
                        <a:t>H18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DF81"/>
                    </a:solidFill>
                  </a:tcPr>
                </a:tc>
                <a:tc>
                  <a:txBody>
                    <a:bodyPr/>
                    <a:lstStyle/>
                    <a:p>
                      <a:pPr algn="ctr" fontAlgn="b"/>
                      <a:r>
                        <a:rPr lang="en-US" sz="10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671"/>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extLst>
                  <a:ext uri="{0D108BD9-81ED-4DB2-BD59-A6C34878D82A}">
                    <a16:rowId xmlns:a16="http://schemas.microsoft.com/office/drawing/2014/main" val="4022326243"/>
                  </a:ext>
                </a:extLst>
              </a:tr>
              <a:tr h="186019">
                <a:tc>
                  <a:txBody>
                    <a:bodyPr/>
                    <a:lstStyle/>
                    <a:p>
                      <a:pPr algn="ctr" fontAlgn="ctr"/>
                      <a:r>
                        <a:rPr lang="en-US" sz="1000" b="1" i="0" u="none" strike="noStrike">
                          <a:solidFill>
                            <a:srgbClr val="000000"/>
                          </a:solidFill>
                          <a:effectLst/>
                          <a:latin typeface="Calibri" panose="020F0502020204030204" pitchFamily="34" charset="0"/>
                        </a:rPr>
                        <a:t>H19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975"/>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extLst>
                  <a:ext uri="{0D108BD9-81ED-4DB2-BD59-A6C34878D82A}">
                    <a16:rowId xmlns:a16="http://schemas.microsoft.com/office/drawing/2014/main" val="3012924147"/>
                  </a:ext>
                </a:extLst>
              </a:tr>
              <a:tr h="186019">
                <a:tc>
                  <a:txBody>
                    <a:bodyPr/>
                    <a:lstStyle/>
                    <a:p>
                      <a:pPr algn="ctr" fontAlgn="ctr"/>
                      <a:r>
                        <a:rPr lang="en-US" sz="1000" b="1" i="0" u="none" strike="noStrike">
                          <a:solidFill>
                            <a:srgbClr val="000000"/>
                          </a:solidFill>
                          <a:effectLst/>
                          <a:latin typeface="Calibri" panose="020F0502020204030204" pitchFamily="34" charset="0"/>
                        </a:rPr>
                        <a:t>H20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extLst>
                  <a:ext uri="{0D108BD9-81ED-4DB2-BD59-A6C34878D82A}">
                    <a16:rowId xmlns:a16="http://schemas.microsoft.com/office/drawing/2014/main" val="929293048"/>
                  </a:ext>
                </a:extLst>
              </a:tr>
              <a:tr h="186019">
                <a:tc>
                  <a:txBody>
                    <a:bodyPr/>
                    <a:lstStyle/>
                    <a:p>
                      <a:pPr algn="ctr" fontAlgn="ctr"/>
                      <a:r>
                        <a:rPr lang="en-US" sz="1000" b="1" i="0" u="none" strike="noStrike">
                          <a:solidFill>
                            <a:srgbClr val="000000"/>
                          </a:solidFill>
                          <a:effectLst/>
                          <a:latin typeface="Calibri" panose="020F0502020204030204" pitchFamily="34" charset="0"/>
                        </a:rPr>
                        <a:t>H21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extLst>
                  <a:ext uri="{0D108BD9-81ED-4DB2-BD59-A6C34878D82A}">
                    <a16:rowId xmlns:a16="http://schemas.microsoft.com/office/drawing/2014/main" val="2112466424"/>
                  </a:ext>
                </a:extLst>
              </a:tr>
              <a:tr h="186019">
                <a:tc>
                  <a:txBody>
                    <a:bodyPr/>
                    <a:lstStyle/>
                    <a:p>
                      <a:pPr algn="ctr" fontAlgn="ctr"/>
                      <a:r>
                        <a:rPr lang="en-US" sz="1000" b="1" i="0" u="none" strike="noStrike">
                          <a:solidFill>
                            <a:srgbClr val="000000"/>
                          </a:solidFill>
                          <a:effectLst/>
                          <a:latin typeface="Calibri" panose="020F0502020204030204" pitchFamily="34" charset="0"/>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46D"/>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474"/>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6"/>
                    </a:solidFill>
                  </a:tcPr>
                </a:tc>
                <a:extLst>
                  <a:ext uri="{0D108BD9-81ED-4DB2-BD59-A6C34878D82A}">
                    <a16:rowId xmlns:a16="http://schemas.microsoft.com/office/drawing/2014/main" val="3947730904"/>
                  </a:ext>
                </a:extLst>
              </a:tr>
              <a:tr h="186019">
                <a:tc>
                  <a:txBody>
                    <a:bodyPr/>
                    <a:lstStyle/>
                    <a:p>
                      <a:pPr algn="ctr" fontAlgn="ctr"/>
                      <a:r>
                        <a:rPr lang="en-US" sz="1000" b="1" i="0" u="none" strike="noStrike">
                          <a:solidFill>
                            <a:srgbClr val="000000"/>
                          </a:solidFill>
                          <a:effectLst/>
                          <a:latin typeface="Calibri" panose="020F0502020204030204" pitchFamily="34" charset="0"/>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ctr" fontAlgn="b"/>
                      <a:r>
                        <a:rPr lang="en-US" sz="1000" b="0" i="0" u="none" strike="noStrike" dirty="0">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extLst>
                  <a:ext uri="{0D108BD9-81ED-4DB2-BD59-A6C34878D82A}">
                    <a16:rowId xmlns:a16="http://schemas.microsoft.com/office/drawing/2014/main" val="39117116"/>
                  </a:ext>
                </a:extLst>
              </a:tr>
              <a:tr h="186019">
                <a:tc>
                  <a:txBody>
                    <a:bodyPr/>
                    <a:lstStyle/>
                    <a:p>
                      <a:pPr algn="ctr" fontAlgn="ctr"/>
                      <a:r>
                        <a:rPr lang="en-US" sz="1000" b="1" i="0" u="none" strike="noStrike">
                          <a:solidFill>
                            <a:srgbClr val="000000"/>
                          </a:solidFill>
                          <a:effectLst/>
                          <a:latin typeface="Calibri" panose="020F0502020204030204" pitchFamily="34" charset="0"/>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582"/>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880"/>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extLst>
                  <a:ext uri="{0D108BD9-81ED-4DB2-BD59-A6C34878D82A}">
                    <a16:rowId xmlns:a16="http://schemas.microsoft.com/office/drawing/2014/main" val="2974733011"/>
                  </a:ext>
                </a:extLst>
              </a:tr>
            </a:tbl>
          </a:graphicData>
        </a:graphic>
      </p:graphicFrame>
      <p:graphicFrame>
        <p:nvGraphicFramePr>
          <p:cNvPr id="10" name="Table 9">
            <a:extLst>
              <a:ext uri="{FF2B5EF4-FFF2-40B4-BE49-F238E27FC236}">
                <a16:creationId xmlns:a16="http://schemas.microsoft.com/office/drawing/2014/main" id="{48D3F65E-B7F5-8F7F-AECC-9A1E448D8DAE}"/>
              </a:ext>
            </a:extLst>
          </p:cNvPr>
          <p:cNvGraphicFramePr>
            <a:graphicFrameLocks noGrp="1"/>
          </p:cNvGraphicFramePr>
          <p:nvPr>
            <p:extLst>
              <p:ext uri="{D42A27DB-BD31-4B8C-83A1-F6EECF244321}">
                <p14:modId xmlns:p14="http://schemas.microsoft.com/office/powerpoint/2010/main" val="1439391341"/>
              </p:ext>
            </p:extLst>
          </p:nvPr>
        </p:nvGraphicFramePr>
        <p:xfrm>
          <a:off x="533400" y="1070646"/>
          <a:ext cx="3891013" cy="4650482"/>
        </p:xfrm>
        <a:graphic>
          <a:graphicData uri="http://schemas.openxmlformats.org/drawingml/2006/table">
            <a:tbl>
              <a:tblPr/>
              <a:tblGrid>
                <a:gridCol w="555859">
                  <a:extLst>
                    <a:ext uri="{9D8B030D-6E8A-4147-A177-3AD203B41FA5}">
                      <a16:colId xmlns:a16="http://schemas.microsoft.com/office/drawing/2014/main" val="1588230647"/>
                    </a:ext>
                  </a:extLst>
                </a:gridCol>
                <a:gridCol w="555859">
                  <a:extLst>
                    <a:ext uri="{9D8B030D-6E8A-4147-A177-3AD203B41FA5}">
                      <a16:colId xmlns:a16="http://schemas.microsoft.com/office/drawing/2014/main" val="2258723353"/>
                    </a:ext>
                  </a:extLst>
                </a:gridCol>
                <a:gridCol w="555859">
                  <a:extLst>
                    <a:ext uri="{9D8B030D-6E8A-4147-A177-3AD203B41FA5}">
                      <a16:colId xmlns:a16="http://schemas.microsoft.com/office/drawing/2014/main" val="3500456163"/>
                    </a:ext>
                  </a:extLst>
                </a:gridCol>
                <a:gridCol w="555859">
                  <a:extLst>
                    <a:ext uri="{9D8B030D-6E8A-4147-A177-3AD203B41FA5}">
                      <a16:colId xmlns:a16="http://schemas.microsoft.com/office/drawing/2014/main" val="2663382030"/>
                    </a:ext>
                  </a:extLst>
                </a:gridCol>
                <a:gridCol w="555859">
                  <a:extLst>
                    <a:ext uri="{9D8B030D-6E8A-4147-A177-3AD203B41FA5}">
                      <a16:colId xmlns:a16="http://schemas.microsoft.com/office/drawing/2014/main" val="2768213931"/>
                    </a:ext>
                  </a:extLst>
                </a:gridCol>
                <a:gridCol w="555859">
                  <a:extLst>
                    <a:ext uri="{9D8B030D-6E8A-4147-A177-3AD203B41FA5}">
                      <a16:colId xmlns:a16="http://schemas.microsoft.com/office/drawing/2014/main" val="1024566726"/>
                    </a:ext>
                  </a:extLst>
                </a:gridCol>
                <a:gridCol w="555859">
                  <a:extLst>
                    <a:ext uri="{9D8B030D-6E8A-4147-A177-3AD203B41FA5}">
                      <a16:colId xmlns:a16="http://schemas.microsoft.com/office/drawing/2014/main" val="378295750"/>
                    </a:ext>
                  </a:extLst>
                </a:gridCol>
              </a:tblGrid>
              <a:tr h="194930">
                <a:tc>
                  <a:txBody>
                    <a:bodyPr/>
                    <a:lstStyle/>
                    <a:p>
                      <a:pPr algn="ctr" fontAlgn="ctr"/>
                      <a:r>
                        <a:rPr lang="en-US" sz="1000" b="1" i="0" u="none" strike="noStrike">
                          <a:solidFill>
                            <a:srgbClr val="000000"/>
                          </a:solidFill>
                          <a:effectLst/>
                          <a:latin typeface="Calibri" panose="020F0502020204030204" pitchFamily="34" charset="0"/>
                        </a:rPr>
                        <a:t>Wind</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Jan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Feb</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Apr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May</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Jun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45287"/>
                  </a:ext>
                </a:extLst>
              </a:tr>
              <a:tr h="185648">
                <a:tc>
                  <a:txBody>
                    <a:bodyPr/>
                    <a:lstStyle/>
                    <a:p>
                      <a:pPr algn="ctr" fontAlgn="ctr"/>
                      <a:r>
                        <a:rPr lang="en-US" sz="1000" b="1" i="0" u="none" strike="noStrike">
                          <a:solidFill>
                            <a:srgbClr val="000000"/>
                          </a:solidFill>
                          <a:effectLst/>
                          <a:latin typeface="Calibri" panose="020F0502020204030204" pitchFamily="34" charset="0"/>
                        </a:rPr>
                        <a:t>H01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737192833"/>
                  </a:ext>
                </a:extLst>
              </a:tr>
              <a:tr h="185648">
                <a:tc>
                  <a:txBody>
                    <a:bodyPr/>
                    <a:lstStyle/>
                    <a:p>
                      <a:pPr algn="ctr" fontAlgn="ctr"/>
                      <a:r>
                        <a:rPr lang="en-US" sz="1000" b="1" i="0" u="none" strike="noStrike">
                          <a:solidFill>
                            <a:srgbClr val="000000"/>
                          </a:solidFill>
                          <a:effectLst/>
                          <a:latin typeface="Calibri" panose="020F0502020204030204" pitchFamily="34" charset="0"/>
                        </a:rPr>
                        <a:t>H02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ctr" fontAlgn="b"/>
                      <a:r>
                        <a:rPr lang="en-US" sz="1000" b="0" i="0" u="none" strike="noStrike" dirty="0">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83"/>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783"/>
                    </a:solidFill>
                  </a:tcPr>
                </a:tc>
                <a:extLst>
                  <a:ext uri="{0D108BD9-81ED-4DB2-BD59-A6C34878D82A}">
                    <a16:rowId xmlns:a16="http://schemas.microsoft.com/office/drawing/2014/main" val="3926002463"/>
                  </a:ext>
                </a:extLst>
              </a:tr>
              <a:tr h="185648">
                <a:tc>
                  <a:txBody>
                    <a:bodyPr/>
                    <a:lstStyle/>
                    <a:p>
                      <a:pPr algn="ctr" fontAlgn="ctr"/>
                      <a:r>
                        <a:rPr lang="en-US" sz="1000" b="1" i="0" u="none" strike="noStrike">
                          <a:solidFill>
                            <a:srgbClr val="000000"/>
                          </a:solidFill>
                          <a:effectLst/>
                          <a:latin typeface="Calibri" panose="020F0502020204030204" pitchFamily="34" charset="0"/>
                        </a:rPr>
                        <a:t>H03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extLst>
                  <a:ext uri="{0D108BD9-81ED-4DB2-BD59-A6C34878D82A}">
                    <a16:rowId xmlns:a16="http://schemas.microsoft.com/office/drawing/2014/main" val="1242139590"/>
                  </a:ext>
                </a:extLst>
              </a:tr>
              <a:tr h="185648">
                <a:tc>
                  <a:txBody>
                    <a:bodyPr/>
                    <a:lstStyle/>
                    <a:p>
                      <a:pPr algn="ctr" fontAlgn="ctr"/>
                      <a:r>
                        <a:rPr lang="en-US" sz="1000" b="1" i="0" u="none" strike="noStrike">
                          <a:solidFill>
                            <a:srgbClr val="000000"/>
                          </a:solidFill>
                          <a:effectLst/>
                          <a:latin typeface="Calibri" panose="020F0502020204030204" pitchFamily="34" charset="0"/>
                        </a:rPr>
                        <a:t>H04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fontAlgn="b"/>
                      <a:r>
                        <a:rPr lang="en-US" sz="1000" b="0" i="0" u="none" strike="noStrike" dirty="0">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80"/>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0"/>
                    </a:solidFill>
                  </a:tcPr>
                </a:tc>
                <a:extLst>
                  <a:ext uri="{0D108BD9-81ED-4DB2-BD59-A6C34878D82A}">
                    <a16:rowId xmlns:a16="http://schemas.microsoft.com/office/drawing/2014/main" val="2687844047"/>
                  </a:ext>
                </a:extLst>
              </a:tr>
              <a:tr h="185648">
                <a:tc>
                  <a:txBody>
                    <a:bodyPr/>
                    <a:lstStyle/>
                    <a:p>
                      <a:pPr algn="ctr" fontAlgn="ctr"/>
                      <a:r>
                        <a:rPr lang="en-US" sz="1000" b="1" i="0" u="none" strike="noStrike">
                          <a:solidFill>
                            <a:srgbClr val="000000"/>
                          </a:solidFill>
                          <a:effectLst/>
                          <a:latin typeface="Calibri" panose="020F0502020204030204" pitchFamily="34" charset="0"/>
                        </a:rPr>
                        <a:t>H05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1"/>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980"/>
                    </a:solidFill>
                  </a:tcPr>
                </a:tc>
                <a:tc>
                  <a:txBody>
                    <a:bodyPr/>
                    <a:lstStyle/>
                    <a:p>
                      <a:pPr algn="ctr" fontAlgn="b"/>
                      <a:r>
                        <a:rPr lang="en-US" sz="1000" b="0" i="0" u="none" strike="noStrike">
                          <a:solidFill>
                            <a:srgbClr val="000000"/>
                          </a:solidFill>
                          <a:effectLst/>
                          <a:latin typeface="Calibri" panose="020F0502020204030204" pitchFamily="34" charset="0"/>
                        </a:rPr>
                        <a:t>-0.9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extLst>
                  <a:ext uri="{0D108BD9-81ED-4DB2-BD59-A6C34878D82A}">
                    <a16:rowId xmlns:a16="http://schemas.microsoft.com/office/drawing/2014/main" val="2230288229"/>
                  </a:ext>
                </a:extLst>
              </a:tr>
              <a:tr h="185648">
                <a:tc>
                  <a:txBody>
                    <a:bodyPr/>
                    <a:lstStyle/>
                    <a:p>
                      <a:pPr algn="ctr" fontAlgn="ctr"/>
                      <a:r>
                        <a:rPr lang="en-US" sz="1000" b="1" i="0" u="none" strike="noStrike">
                          <a:solidFill>
                            <a:srgbClr val="000000"/>
                          </a:solidFill>
                          <a:effectLst/>
                          <a:latin typeface="Calibri" panose="020F0502020204030204" pitchFamily="34" charset="0"/>
                        </a:rPr>
                        <a:t>H06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081"/>
                    </a:solidFill>
                  </a:tcPr>
                </a:tc>
                <a:extLst>
                  <a:ext uri="{0D108BD9-81ED-4DB2-BD59-A6C34878D82A}">
                    <a16:rowId xmlns:a16="http://schemas.microsoft.com/office/drawing/2014/main" val="2156543133"/>
                  </a:ext>
                </a:extLst>
              </a:tr>
              <a:tr h="185648">
                <a:tc>
                  <a:txBody>
                    <a:bodyPr/>
                    <a:lstStyle/>
                    <a:p>
                      <a:pPr algn="ctr" fontAlgn="ctr"/>
                      <a:r>
                        <a:rPr lang="en-US" sz="1000" b="1" i="0" u="none" strike="noStrike">
                          <a:solidFill>
                            <a:srgbClr val="000000"/>
                          </a:solidFill>
                          <a:effectLst/>
                          <a:latin typeface="Calibri" panose="020F0502020204030204" pitchFamily="34" charset="0"/>
                        </a:rPr>
                        <a:t>H07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1"/>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extLst>
                  <a:ext uri="{0D108BD9-81ED-4DB2-BD59-A6C34878D82A}">
                    <a16:rowId xmlns:a16="http://schemas.microsoft.com/office/drawing/2014/main" val="3377125425"/>
                  </a:ext>
                </a:extLst>
              </a:tr>
              <a:tr h="185648">
                <a:tc>
                  <a:txBody>
                    <a:bodyPr/>
                    <a:lstStyle/>
                    <a:p>
                      <a:pPr algn="ctr" fontAlgn="ctr"/>
                      <a:r>
                        <a:rPr lang="en-US" sz="1000" b="1" i="0" u="none" strike="noStrike">
                          <a:solidFill>
                            <a:srgbClr val="000000"/>
                          </a:solidFill>
                          <a:effectLst/>
                          <a:latin typeface="Calibri" panose="020F0502020204030204" pitchFamily="34" charset="0"/>
                        </a:rPr>
                        <a:t>H08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081"/>
                    </a:solidFill>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ctr" fontAlgn="b"/>
                      <a:r>
                        <a:rPr lang="en-US" sz="1000" b="0" i="0" u="none" strike="noStrike" dirty="0">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E81"/>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fontAlgn="b"/>
                      <a:r>
                        <a:rPr lang="en-US" sz="1000" b="0" i="0" u="none" strike="noStrike">
                          <a:solidFill>
                            <a:srgbClr val="000000"/>
                          </a:solidFill>
                          <a:effectLst/>
                          <a:latin typeface="Calibri" panose="020F0502020204030204" pitchFamily="34" charset="0"/>
                        </a:rPr>
                        <a:t>-0.5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extLst>
                  <a:ext uri="{0D108BD9-81ED-4DB2-BD59-A6C34878D82A}">
                    <a16:rowId xmlns:a16="http://schemas.microsoft.com/office/drawing/2014/main" val="1514424141"/>
                  </a:ext>
                </a:extLst>
              </a:tr>
              <a:tr h="185648">
                <a:tc>
                  <a:txBody>
                    <a:bodyPr/>
                    <a:lstStyle/>
                    <a:p>
                      <a:pPr algn="ctr" fontAlgn="ctr"/>
                      <a:r>
                        <a:rPr lang="en-US" sz="1000" b="1" i="0" u="none" strike="noStrike">
                          <a:solidFill>
                            <a:srgbClr val="000000"/>
                          </a:solidFill>
                          <a:effectLst/>
                          <a:latin typeface="Calibri" panose="020F0502020204030204" pitchFamily="34" charset="0"/>
                        </a:rPr>
                        <a:t>H09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07E"/>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extLst>
                  <a:ext uri="{0D108BD9-81ED-4DB2-BD59-A6C34878D82A}">
                    <a16:rowId xmlns:a16="http://schemas.microsoft.com/office/drawing/2014/main" val="2246585812"/>
                  </a:ext>
                </a:extLst>
              </a:tr>
              <a:tr h="185648">
                <a:tc>
                  <a:txBody>
                    <a:bodyPr/>
                    <a:lstStyle/>
                    <a:p>
                      <a:pPr algn="ctr" fontAlgn="ctr"/>
                      <a:r>
                        <a:rPr lang="en-US" sz="1000" b="1" i="0" u="none" strike="noStrike">
                          <a:solidFill>
                            <a:srgbClr val="000000"/>
                          </a:solidFill>
                          <a:effectLst/>
                          <a:latin typeface="Calibri" panose="020F0502020204030204" pitchFamily="34" charset="0"/>
                        </a:rPr>
                        <a:t>H10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582"/>
                    </a:solidFill>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extLst>
                  <a:ext uri="{0D108BD9-81ED-4DB2-BD59-A6C34878D82A}">
                    <a16:rowId xmlns:a16="http://schemas.microsoft.com/office/drawing/2014/main" val="4024841521"/>
                  </a:ext>
                </a:extLst>
              </a:tr>
              <a:tr h="185648">
                <a:tc>
                  <a:txBody>
                    <a:bodyPr/>
                    <a:lstStyle/>
                    <a:p>
                      <a:pPr algn="ctr" fontAlgn="ctr"/>
                      <a:r>
                        <a:rPr lang="en-US" sz="1000" b="1" i="0" u="none" strike="noStrike">
                          <a:solidFill>
                            <a:srgbClr val="000000"/>
                          </a:solidFill>
                          <a:effectLst/>
                          <a:latin typeface="Calibri" panose="020F0502020204030204" pitchFamily="34" charset="0"/>
                        </a:rPr>
                        <a:t>H11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dirty="0">
                          <a:solidFill>
                            <a:srgbClr val="000000"/>
                          </a:solidFill>
                          <a:effectLst/>
                          <a:latin typeface="Calibri" panose="020F0502020204030204" pitchFamily="34" charset="0"/>
                        </a:rPr>
                        <a:t>0.9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282"/>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extLst>
                  <a:ext uri="{0D108BD9-81ED-4DB2-BD59-A6C34878D82A}">
                    <a16:rowId xmlns:a16="http://schemas.microsoft.com/office/drawing/2014/main" val="2877459718"/>
                  </a:ext>
                </a:extLst>
              </a:tr>
              <a:tr h="185648">
                <a:tc>
                  <a:txBody>
                    <a:bodyPr/>
                    <a:lstStyle/>
                    <a:p>
                      <a:pPr algn="ctr" fontAlgn="ctr"/>
                      <a:r>
                        <a:rPr lang="en-US" sz="1000" b="1" i="0" u="none" strike="noStrike">
                          <a:solidFill>
                            <a:srgbClr val="000000"/>
                          </a:solidFill>
                          <a:effectLst/>
                          <a:latin typeface="Calibri" panose="020F0502020204030204" pitchFamily="34" charset="0"/>
                        </a:rPr>
                        <a:t>H12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83"/>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1"/>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extLst>
                  <a:ext uri="{0D108BD9-81ED-4DB2-BD59-A6C34878D82A}">
                    <a16:rowId xmlns:a16="http://schemas.microsoft.com/office/drawing/2014/main" val="2832324640"/>
                  </a:ext>
                </a:extLst>
              </a:tr>
              <a:tr h="185648">
                <a:tc>
                  <a:txBody>
                    <a:bodyPr/>
                    <a:lstStyle/>
                    <a:p>
                      <a:pPr algn="ctr" fontAlgn="ctr"/>
                      <a:r>
                        <a:rPr lang="en-US" sz="1000" b="1" i="0" u="none" strike="noStrike">
                          <a:solidFill>
                            <a:srgbClr val="000000"/>
                          </a:solidFill>
                          <a:effectLst/>
                          <a:latin typeface="Calibri" panose="020F0502020204030204" pitchFamily="34" charset="0"/>
                        </a:rPr>
                        <a:t>H13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ctr" fontAlgn="b"/>
                      <a:r>
                        <a:rPr lang="en-US" sz="1000" b="0" i="0" u="none" strike="noStrike">
                          <a:solidFill>
                            <a:srgbClr val="000000"/>
                          </a:solidFill>
                          <a:effectLst/>
                          <a:latin typeface="Calibri" panose="020F0502020204030204" pitchFamily="34" charset="0"/>
                        </a:rPr>
                        <a:t>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2"/>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extLst>
                  <a:ext uri="{0D108BD9-81ED-4DB2-BD59-A6C34878D82A}">
                    <a16:rowId xmlns:a16="http://schemas.microsoft.com/office/drawing/2014/main" val="3352582074"/>
                  </a:ext>
                </a:extLst>
              </a:tr>
              <a:tr h="185648">
                <a:tc>
                  <a:txBody>
                    <a:bodyPr/>
                    <a:lstStyle/>
                    <a:p>
                      <a:pPr algn="ctr" fontAlgn="ctr"/>
                      <a:r>
                        <a:rPr lang="en-US" sz="1000" b="1" i="0" u="none" strike="noStrike">
                          <a:solidFill>
                            <a:srgbClr val="000000"/>
                          </a:solidFill>
                          <a:effectLst/>
                          <a:latin typeface="Calibri" panose="020F0502020204030204" pitchFamily="34" charset="0"/>
                        </a:rPr>
                        <a:t>H14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ctr" fontAlgn="b"/>
                      <a:r>
                        <a:rPr lang="en-US" sz="1000" b="0" i="0" u="none" strike="noStrike" dirty="0">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0.8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extLst>
                  <a:ext uri="{0D108BD9-81ED-4DB2-BD59-A6C34878D82A}">
                    <a16:rowId xmlns:a16="http://schemas.microsoft.com/office/drawing/2014/main" val="1178224539"/>
                  </a:ext>
                </a:extLst>
              </a:tr>
              <a:tr h="185648">
                <a:tc>
                  <a:txBody>
                    <a:bodyPr/>
                    <a:lstStyle/>
                    <a:p>
                      <a:pPr algn="ctr" fontAlgn="ctr"/>
                      <a:r>
                        <a:rPr lang="en-US" sz="1000" b="1" i="0" u="none" strike="noStrike">
                          <a:solidFill>
                            <a:srgbClr val="000000"/>
                          </a:solidFill>
                          <a:effectLst/>
                          <a:latin typeface="Calibri" panose="020F0502020204030204" pitchFamily="34" charset="0"/>
                        </a:rPr>
                        <a:t>H15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4059166870"/>
                  </a:ext>
                </a:extLst>
              </a:tr>
              <a:tr h="185648">
                <a:tc>
                  <a:txBody>
                    <a:bodyPr/>
                    <a:lstStyle/>
                    <a:p>
                      <a:pPr algn="ctr" fontAlgn="ctr"/>
                      <a:r>
                        <a:rPr lang="en-US" sz="1000" b="1" i="0" u="none" strike="noStrike">
                          <a:solidFill>
                            <a:srgbClr val="000000"/>
                          </a:solidFill>
                          <a:effectLst/>
                          <a:latin typeface="Calibri" panose="020F0502020204030204" pitchFamily="34" charset="0"/>
                        </a:rPr>
                        <a:t>H16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2"/>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3.4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extLst>
                  <a:ext uri="{0D108BD9-81ED-4DB2-BD59-A6C34878D82A}">
                    <a16:rowId xmlns:a16="http://schemas.microsoft.com/office/drawing/2014/main" val="2838743534"/>
                  </a:ext>
                </a:extLst>
              </a:tr>
              <a:tr h="185648">
                <a:tc>
                  <a:txBody>
                    <a:bodyPr/>
                    <a:lstStyle/>
                    <a:p>
                      <a:pPr algn="ctr" fontAlgn="ctr"/>
                      <a:r>
                        <a:rPr lang="en-US" sz="1000" b="1" i="0" u="none" strike="noStrike">
                          <a:solidFill>
                            <a:srgbClr val="000000"/>
                          </a:solidFill>
                          <a:effectLst/>
                          <a:latin typeface="Calibri" panose="020F0502020204030204" pitchFamily="34" charset="0"/>
                        </a:rPr>
                        <a:t>H17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3.8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dirty="0">
                          <a:solidFill>
                            <a:srgbClr val="000000"/>
                          </a:solidFill>
                          <a:effectLst/>
                          <a:latin typeface="Calibri" panose="020F0502020204030204" pitchFamily="34" charset="0"/>
                        </a:rPr>
                        <a:t>4.5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extLst>
                  <a:ext uri="{0D108BD9-81ED-4DB2-BD59-A6C34878D82A}">
                    <a16:rowId xmlns:a16="http://schemas.microsoft.com/office/drawing/2014/main" val="3319571801"/>
                  </a:ext>
                </a:extLst>
              </a:tr>
              <a:tr h="185648">
                <a:tc>
                  <a:txBody>
                    <a:bodyPr/>
                    <a:lstStyle/>
                    <a:p>
                      <a:pPr algn="ctr" fontAlgn="ctr"/>
                      <a:r>
                        <a:rPr lang="en-US" sz="1000" b="1" i="0" u="none" strike="noStrike">
                          <a:solidFill>
                            <a:srgbClr val="000000"/>
                          </a:solidFill>
                          <a:effectLst/>
                          <a:latin typeface="Calibri" panose="020F0502020204030204" pitchFamily="34" charset="0"/>
                        </a:rPr>
                        <a:t>H18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83"/>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a:solidFill>
                            <a:srgbClr val="000000"/>
                          </a:solidFill>
                          <a:effectLst/>
                          <a:latin typeface="Calibri" panose="020F0502020204030204" pitchFamily="34" charset="0"/>
                        </a:rPr>
                        <a:t>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en-US" sz="1000" b="0" i="0" u="none" strike="noStrike" dirty="0">
                          <a:solidFill>
                            <a:srgbClr val="000000"/>
                          </a:solidFill>
                          <a:effectLst/>
                          <a:latin typeface="Calibri" panose="020F0502020204030204" pitchFamily="34" charset="0"/>
                        </a:rPr>
                        <a:t>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extLst>
                  <a:ext uri="{0D108BD9-81ED-4DB2-BD59-A6C34878D82A}">
                    <a16:rowId xmlns:a16="http://schemas.microsoft.com/office/drawing/2014/main" val="510655719"/>
                  </a:ext>
                </a:extLst>
              </a:tr>
              <a:tr h="185648">
                <a:tc>
                  <a:txBody>
                    <a:bodyPr/>
                    <a:lstStyle/>
                    <a:p>
                      <a:pPr algn="ctr" fontAlgn="ctr"/>
                      <a:r>
                        <a:rPr lang="en-US" sz="1000" b="1" i="0" u="none" strike="noStrike">
                          <a:solidFill>
                            <a:srgbClr val="000000"/>
                          </a:solidFill>
                          <a:effectLst/>
                          <a:latin typeface="Calibri" panose="020F0502020204030204" pitchFamily="34" charset="0"/>
                        </a:rPr>
                        <a:t>H19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US" sz="1000" b="0" i="0" u="none" strike="noStrike">
                          <a:solidFill>
                            <a:srgbClr val="000000"/>
                          </a:solidFill>
                          <a:effectLst/>
                          <a:latin typeface="Calibri" panose="020F0502020204030204" pitchFamily="34" charset="0"/>
                        </a:rPr>
                        <a:t>5.0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ctr" fontAlgn="b"/>
                      <a:r>
                        <a:rPr lang="en-US" sz="1000" b="0" i="0" u="none" strike="noStrike">
                          <a:solidFill>
                            <a:srgbClr val="000000"/>
                          </a:solidFill>
                          <a:effectLst/>
                          <a:latin typeface="Calibri" panose="020F0502020204030204" pitchFamily="34" charset="0"/>
                        </a:rPr>
                        <a:t>4.5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fontAlgn="b"/>
                      <a:r>
                        <a:rPr lang="en-US" sz="1000" b="0" i="0" u="none" strike="noStrike">
                          <a:solidFill>
                            <a:srgbClr val="000000"/>
                          </a:solidFill>
                          <a:effectLst/>
                          <a:latin typeface="Calibri" panose="020F0502020204030204" pitchFamily="34" charset="0"/>
                        </a:rPr>
                        <a:t>5.7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5.0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extLst>
                  <a:ext uri="{0D108BD9-81ED-4DB2-BD59-A6C34878D82A}">
                    <a16:rowId xmlns:a16="http://schemas.microsoft.com/office/drawing/2014/main" val="3029887914"/>
                  </a:ext>
                </a:extLst>
              </a:tr>
              <a:tr h="185648">
                <a:tc>
                  <a:txBody>
                    <a:bodyPr/>
                    <a:lstStyle/>
                    <a:p>
                      <a:pPr algn="ctr" fontAlgn="ctr"/>
                      <a:r>
                        <a:rPr lang="en-US" sz="1000" b="1" i="0" u="none" strike="noStrike">
                          <a:solidFill>
                            <a:srgbClr val="000000"/>
                          </a:solidFill>
                          <a:effectLst/>
                          <a:latin typeface="Calibri" panose="020F0502020204030204" pitchFamily="34" charset="0"/>
                        </a:rPr>
                        <a:t>H20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070"/>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ctr" fontAlgn="b"/>
                      <a:r>
                        <a:rPr lang="en-US" sz="1000" b="0" i="0" u="none" strike="noStrike">
                          <a:solidFill>
                            <a:srgbClr val="000000"/>
                          </a:solidFill>
                          <a:effectLst/>
                          <a:latin typeface="Calibri" panose="020F0502020204030204" pitchFamily="34" charset="0"/>
                        </a:rPr>
                        <a:t>6.2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E76"/>
                    </a:solidFill>
                  </a:tcPr>
                </a:tc>
                <a:tc>
                  <a:txBody>
                    <a:bodyPr/>
                    <a:lstStyle/>
                    <a:p>
                      <a:pPr algn="ctr" fontAlgn="b"/>
                      <a:r>
                        <a:rPr lang="en-US" sz="1000" b="0" i="0" u="none" strike="noStrike">
                          <a:solidFill>
                            <a:srgbClr val="000000"/>
                          </a:solidFill>
                          <a:effectLst/>
                          <a:latin typeface="Calibri" panose="020F0502020204030204" pitchFamily="34" charset="0"/>
                        </a:rPr>
                        <a:t>4.5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fontAlgn="b"/>
                      <a:r>
                        <a:rPr lang="en-US" sz="1000" b="0" i="0" u="none" strike="noStrike" dirty="0">
                          <a:solidFill>
                            <a:srgbClr val="000000"/>
                          </a:solidFill>
                          <a:effectLst/>
                          <a:latin typeface="Calibri" panose="020F0502020204030204" pitchFamily="34" charset="0"/>
                        </a:rPr>
                        <a:t>4.1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US" sz="1000" b="0" i="0" u="none" strike="noStrike">
                          <a:solidFill>
                            <a:srgbClr val="000000"/>
                          </a:solidFill>
                          <a:effectLst/>
                          <a:latin typeface="Calibri" panose="020F0502020204030204" pitchFamily="34" charset="0"/>
                        </a:rPr>
                        <a:t>4.8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extLst>
                  <a:ext uri="{0D108BD9-81ED-4DB2-BD59-A6C34878D82A}">
                    <a16:rowId xmlns:a16="http://schemas.microsoft.com/office/drawing/2014/main" val="3793502135"/>
                  </a:ext>
                </a:extLst>
              </a:tr>
              <a:tr h="185648">
                <a:tc>
                  <a:txBody>
                    <a:bodyPr/>
                    <a:lstStyle/>
                    <a:p>
                      <a:pPr algn="ctr" fontAlgn="ctr"/>
                      <a:r>
                        <a:rPr lang="en-US" sz="1000" b="1" i="0" u="none" strike="noStrike">
                          <a:solidFill>
                            <a:srgbClr val="000000"/>
                          </a:solidFill>
                          <a:effectLst/>
                          <a:latin typeface="Calibri" panose="020F0502020204030204" pitchFamily="34" charset="0"/>
                        </a:rPr>
                        <a:t>H21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77A"/>
                    </a:solidFill>
                  </a:tcPr>
                </a:tc>
                <a:tc>
                  <a:txBody>
                    <a:bodyPr/>
                    <a:lstStyle/>
                    <a:p>
                      <a:pPr algn="ctr" fontAlgn="b"/>
                      <a:r>
                        <a:rPr lang="en-US" sz="1000" b="0" i="0" u="none" strike="noStrike">
                          <a:solidFill>
                            <a:srgbClr val="000000"/>
                          </a:solidFill>
                          <a:effectLst/>
                          <a:latin typeface="Calibri" panose="020F0502020204030204" pitchFamily="34" charset="0"/>
                        </a:rPr>
                        <a:t>3.6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ctr" fontAlgn="b"/>
                      <a:r>
                        <a:rPr lang="en-US" sz="1000" b="0" i="0" u="none" strike="noStrike">
                          <a:solidFill>
                            <a:srgbClr val="000000"/>
                          </a:solidFill>
                          <a:effectLst/>
                          <a:latin typeface="Calibri" panose="020F0502020204030204" pitchFamily="34" charset="0"/>
                        </a:rPr>
                        <a:t>6.5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tc>
                  <a:txBody>
                    <a:bodyPr/>
                    <a:lstStyle/>
                    <a:p>
                      <a:pPr algn="ctr" fontAlgn="b"/>
                      <a:r>
                        <a:rPr lang="en-US" sz="1000" b="0" i="0" u="none" strike="noStrike">
                          <a:solidFill>
                            <a:srgbClr val="000000"/>
                          </a:solidFill>
                          <a:effectLst/>
                          <a:latin typeface="Calibri" panose="020F0502020204030204" pitchFamily="34" charset="0"/>
                        </a:rPr>
                        <a:t>6.6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c>
                  <a:txBody>
                    <a:bodyPr/>
                    <a:lstStyle/>
                    <a:p>
                      <a:pPr algn="ctr" fontAlgn="b"/>
                      <a:r>
                        <a:rPr lang="en-US" sz="1000" b="0" i="0" u="none" strike="noStrike" dirty="0">
                          <a:solidFill>
                            <a:srgbClr val="000000"/>
                          </a:solidFill>
                          <a:effectLst/>
                          <a:latin typeface="Calibri" panose="020F0502020204030204" pitchFamily="34" charset="0"/>
                        </a:rPr>
                        <a:t>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ctr" fontAlgn="b"/>
                      <a:r>
                        <a:rPr lang="en-US" sz="1000" b="0" i="0" u="none" strike="noStrike">
                          <a:solidFill>
                            <a:srgbClr val="000000"/>
                          </a:solidFill>
                          <a:effectLst/>
                          <a:latin typeface="Calibri" panose="020F0502020204030204" pitchFamily="34" charset="0"/>
                        </a:rPr>
                        <a:t>5.1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079"/>
                    </a:solidFill>
                  </a:tcPr>
                </a:tc>
                <a:extLst>
                  <a:ext uri="{0D108BD9-81ED-4DB2-BD59-A6C34878D82A}">
                    <a16:rowId xmlns:a16="http://schemas.microsoft.com/office/drawing/2014/main" val="3631586963"/>
                  </a:ext>
                </a:extLst>
              </a:tr>
              <a:tr h="185648">
                <a:tc>
                  <a:txBody>
                    <a:bodyPr/>
                    <a:lstStyle/>
                    <a:p>
                      <a:pPr algn="ctr" fontAlgn="ctr"/>
                      <a:r>
                        <a:rPr lang="en-US" sz="1000" b="1" i="0" u="none" strike="noStrike">
                          <a:solidFill>
                            <a:srgbClr val="000000"/>
                          </a:solidFill>
                          <a:effectLst/>
                          <a:latin typeface="Calibri" panose="020F0502020204030204" pitchFamily="34" charset="0"/>
                        </a:rPr>
                        <a:t>H22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5.6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ctr" fontAlgn="b"/>
                      <a:r>
                        <a:rPr lang="en-US" sz="1000" b="0" i="0" u="none" strike="noStrike">
                          <a:solidFill>
                            <a:srgbClr val="000000"/>
                          </a:solidFill>
                          <a:effectLst/>
                          <a:latin typeface="Calibri" panose="020F0502020204030204" pitchFamily="34" charset="0"/>
                        </a:rPr>
                        <a:t>6.9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tc>
                  <a:txBody>
                    <a:bodyPr/>
                    <a:lstStyle/>
                    <a:p>
                      <a:pPr algn="ctr" fontAlgn="b"/>
                      <a:r>
                        <a:rPr lang="en-US" sz="1000" b="0" i="0" u="none" strike="noStrike">
                          <a:solidFill>
                            <a:srgbClr val="000000"/>
                          </a:solidFill>
                          <a:effectLst/>
                          <a:latin typeface="Calibri" panose="020F0502020204030204" pitchFamily="34" charset="0"/>
                        </a:rPr>
                        <a:t>6.4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tc>
                  <a:txBody>
                    <a:bodyPr/>
                    <a:lstStyle/>
                    <a:p>
                      <a:pPr algn="ctr" fontAlgn="b"/>
                      <a:r>
                        <a:rPr lang="en-US" sz="1000" b="0" i="0" u="none" strike="noStrike" dirty="0">
                          <a:solidFill>
                            <a:srgbClr val="000000"/>
                          </a:solidFill>
                          <a:effectLst/>
                          <a:latin typeface="Calibri" panose="020F0502020204030204" pitchFamily="34" charset="0"/>
                        </a:rPr>
                        <a:t>6.6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extLst>
                  <a:ext uri="{0D108BD9-81ED-4DB2-BD59-A6C34878D82A}">
                    <a16:rowId xmlns:a16="http://schemas.microsoft.com/office/drawing/2014/main" val="3760615357"/>
                  </a:ext>
                </a:extLst>
              </a:tr>
              <a:tr h="185648">
                <a:tc>
                  <a:txBody>
                    <a:bodyPr/>
                    <a:lstStyle/>
                    <a:p>
                      <a:pPr algn="ctr" fontAlgn="ctr"/>
                      <a:r>
                        <a:rPr lang="en-US" sz="1000" b="1" i="0" u="none" strike="noStrike">
                          <a:solidFill>
                            <a:srgbClr val="000000"/>
                          </a:solidFill>
                          <a:effectLst/>
                          <a:latin typeface="Calibri" panose="020F0502020204030204" pitchFamily="34" charset="0"/>
                        </a:rPr>
                        <a:t>H23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a:solidFill>
                            <a:srgbClr val="000000"/>
                          </a:solidFill>
                          <a:effectLst/>
                          <a:latin typeface="Calibri" panose="020F0502020204030204" pitchFamily="34" charset="0"/>
                        </a:rPr>
                        <a:t>5.4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C78"/>
                    </a:solidFill>
                  </a:tcPr>
                </a:tc>
                <a:tc>
                  <a:txBody>
                    <a:bodyPr/>
                    <a:lstStyle/>
                    <a:p>
                      <a:pPr algn="ctr" fontAlgn="b"/>
                      <a:r>
                        <a:rPr lang="en-US" sz="1000" b="0" i="0" u="none" strike="noStrike">
                          <a:solidFill>
                            <a:srgbClr val="000000"/>
                          </a:solidFill>
                          <a:effectLst/>
                          <a:latin typeface="Calibri" panose="020F0502020204030204" pitchFamily="34" charset="0"/>
                        </a:rPr>
                        <a:t>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dirty="0">
                          <a:solidFill>
                            <a:srgbClr val="000000"/>
                          </a:solidFill>
                          <a:effectLst/>
                          <a:latin typeface="Calibri" panose="020F0502020204030204" pitchFamily="34" charset="0"/>
                        </a:rPr>
                        <a:t>4.8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extLst>
                  <a:ext uri="{0D108BD9-81ED-4DB2-BD59-A6C34878D82A}">
                    <a16:rowId xmlns:a16="http://schemas.microsoft.com/office/drawing/2014/main" val="538605876"/>
                  </a:ext>
                </a:extLst>
              </a:tr>
              <a:tr h="185648">
                <a:tc>
                  <a:txBody>
                    <a:bodyPr/>
                    <a:lstStyle/>
                    <a:p>
                      <a:pPr algn="ctr" fontAlgn="ctr"/>
                      <a:r>
                        <a:rPr lang="en-US" sz="1000" b="1" i="0" u="none" strike="noStrike">
                          <a:solidFill>
                            <a:srgbClr val="000000"/>
                          </a:solidFill>
                          <a:effectLst/>
                          <a:latin typeface="Calibri" panose="020F0502020204030204" pitchFamily="34" charset="0"/>
                        </a:rPr>
                        <a:t>H24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726120282"/>
                  </a:ext>
                </a:extLst>
              </a:tr>
            </a:tbl>
          </a:graphicData>
        </a:graphic>
      </p:graphicFrame>
    </p:spTree>
    <p:extLst>
      <p:ext uri="{BB962C8B-B14F-4D97-AF65-F5344CB8AC3E}">
        <p14:creationId xmlns:p14="http://schemas.microsoft.com/office/powerpoint/2010/main" val="3635423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D5A-1A2F-4636-9AF4-7C53C71DC721}"/>
              </a:ext>
            </a:extLst>
          </p:cNvPr>
          <p:cNvSpPr>
            <a:spLocks noGrp="1"/>
          </p:cNvSpPr>
          <p:nvPr>
            <p:ph type="title"/>
          </p:nvPr>
        </p:nvSpPr>
        <p:spPr>
          <a:xfrm>
            <a:off x="381000" y="243682"/>
            <a:ext cx="8458200" cy="527843"/>
          </a:xfrm>
        </p:spPr>
        <p:txBody>
          <a:bodyPr/>
          <a:lstStyle/>
          <a:p>
            <a:r>
              <a:rPr lang="en-US" sz="2800" dirty="0"/>
              <a:t>Solar GE Table for Reg-Down</a:t>
            </a:r>
          </a:p>
        </p:txBody>
      </p:sp>
      <p:sp>
        <p:nvSpPr>
          <p:cNvPr id="4" name="Slide Number Placeholder 3">
            <a:extLst>
              <a:ext uri="{FF2B5EF4-FFF2-40B4-BE49-F238E27FC236}">
                <a16:creationId xmlns:a16="http://schemas.microsoft.com/office/drawing/2014/main" id="{CA1ED4E1-3A6B-FF74-EA45-6D3F3C1941E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81CCA4C8-31C1-4789-441D-1566E78065E5}"/>
              </a:ext>
            </a:extLst>
          </p:cNvPr>
          <p:cNvSpPr txBox="1"/>
          <p:nvPr/>
        </p:nvSpPr>
        <p:spPr>
          <a:xfrm>
            <a:off x="1266825" y="5725605"/>
            <a:ext cx="2390775" cy="369332"/>
          </a:xfrm>
          <a:prstGeom prst="rect">
            <a:avLst/>
          </a:prstGeom>
          <a:noFill/>
        </p:spPr>
        <p:txBody>
          <a:bodyPr wrap="square" rtlCol="0">
            <a:spAutoFit/>
          </a:bodyPr>
          <a:lstStyle/>
          <a:p>
            <a:pPr algn="ctr"/>
            <a:r>
              <a:rPr lang="en-US" dirty="0"/>
              <a:t>[Current]</a:t>
            </a:r>
          </a:p>
        </p:txBody>
      </p:sp>
      <p:sp>
        <p:nvSpPr>
          <p:cNvPr id="6" name="TextBox 5">
            <a:extLst>
              <a:ext uri="{FF2B5EF4-FFF2-40B4-BE49-F238E27FC236}">
                <a16:creationId xmlns:a16="http://schemas.microsoft.com/office/drawing/2014/main" id="{1978316F-C32D-789E-3739-5AC2996A3E99}"/>
              </a:ext>
            </a:extLst>
          </p:cNvPr>
          <p:cNvSpPr txBox="1"/>
          <p:nvPr/>
        </p:nvSpPr>
        <p:spPr>
          <a:xfrm>
            <a:off x="5372100" y="5721118"/>
            <a:ext cx="2390775" cy="369332"/>
          </a:xfrm>
          <a:prstGeom prst="rect">
            <a:avLst/>
          </a:prstGeom>
          <a:noFill/>
        </p:spPr>
        <p:txBody>
          <a:bodyPr wrap="square" rtlCol="0">
            <a:spAutoFit/>
          </a:bodyPr>
          <a:lstStyle/>
          <a:p>
            <a:pPr algn="ctr"/>
            <a:r>
              <a:rPr lang="en-US" dirty="0"/>
              <a:t>[Proposed]</a:t>
            </a:r>
          </a:p>
        </p:txBody>
      </p:sp>
      <p:graphicFrame>
        <p:nvGraphicFramePr>
          <p:cNvPr id="8" name="Table 7">
            <a:extLst>
              <a:ext uri="{FF2B5EF4-FFF2-40B4-BE49-F238E27FC236}">
                <a16:creationId xmlns:a16="http://schemas.microsoft.com/office/drawing/2014/main" id="{811C2C94-FDD9-3599-508B-2B11DE7F5466}"/>
              </a:ext>
            </a:extLst>
          </p:cNvPr>
          <p:cNvGraphicFramePr>
            <a:graphicFrameLocks noGrp="1"/>
          </p:cNvGraphicFramePr>
          <p:nvPr>
            <p:extLst>
              <p:ext uri="{D42A27DB-BD31-4B8C-83A1-F6EECF244321}">
                <p14:modId xmlns:p14="http://schemas.microsoft.com/office/powerpoint/2010/main" val="3684845544"/>
              </p:ext>
            </p:extLst>
          </p:nvPr>
        </p:nvGraphicFramePr>
        <p:xfrm>
          <a:off x="4571999" y="1070646"/>
          <a:ext cx="3971926" cy="4650475"/>
        </p:xfrm>
        <a:graphic>
          <a:graphicData uri="http://schemas.openxmlformats.org/drawingml/2006/table">
            <a:tbl>
              <a:tblPr/>
              <a:tblGrid>
                <a:gridCol w="567418">
                  <a:extLst>
                    <a:ext uri="{9D8B030D-6E8A-4147-A177-3AD203B41FA5}">
                      <a16:colId xmlns:a16="http://schemas.microsoft.com/office/drawing/2014/main" val="3782820742"/>
                    </a:ext>
                  </a:extLst>
                </a:gridCol>
                <a:gridCol w="567418">
                  <a:extLst>
                    <a:ext uri="{9D8B030D-6E8A-4147-A177-3AD203B41FA5}">
                      <a16:colId xmlns:a16="http://schemas.microsoft.com/office/drawing/2014/main" val="1417688985"/>
                    </a:ext>
                  </a:extLst>
                </a:gridCol>
                <a:gridCol w="567418">
                  <a:extLst>
                    <a:ext uri="{9D8B030D-6E8A-4147-A177-3AD203B41FA5}">
                      <a16:colId xmlns:a16="http://schemas.microsoft.com/office/drawing/2014/main" val="3329286732"/>
                    </a:ext>
                  </a:extLst>
                </a:gridCol>
                <a:gridCol w="567418">
                  <a:extLst>
                    <a:ext uri="{9D8B030D-6E8A-4147-A177-3AD203B41FA5}">
                      <a16:colId xmlns:a16="http://schemas.microsoft.com/office/drawing/2014/main" val="4027228710"/>
                    </a:ext>
                  </a:extLst>
                </a:gridCol>
                <a:gridCol w="567418">
                  <a:extLst>
                    <a:ext uri="{9D8B030D-6E8A-4147-A177-3AD203B41FA5}">
                      <a16:colId xmlns:a16="http://schemas.microsoft.com/office/drawing/2014/main" val="238055903"/>
                    </a:ext>
                  </a:extLst>
                </a:gridCol>
                <a:gridCol w="567418">
                  <a:extLst>
                    <a:ext uri="{9D8B030D-6E8A-4147-A177-3AD203B41FA5}">
                      <a16:colId xmlns:a16="http://schemas.microsoft.com/office/drawing/2014/main" val="3642474472"/>
                    </a:ext>
                  </a:extLst>
                </a:gridCol>
                <a:gridCol w="567418">
                  <a:extLst>
                    <a:ext uri="{9D8B030D-6E8A-4147-A177-3AD203B41FA5}">
                      <a16:colId xmlns:a16="http://schemas.microsoft.com/office/drawing/2014/main" val="2192129019"/>
                    </a:ext>
                  </a:extLst>
                </a:gridCol>
              </a:tblGrid>
              <a:tr h="186019">
                <a:tc>
                  <a:txBody>
                    <a:bodyPr/>
                    <a:lstStyle/>
                    <a:p>
                      <a:pPr algn="ctr" fontAlgn="ctr"/>
                      <a:r>
                        <a:rPr lang="en-US" sz="1000" b="1" i="0" u="none" strike="noStrike">
                          <a:solidFill>
                            <a:srgbClr val="000000"/>
                          </a:solidFill>
                          <a:effectLst/>
                          <a:latin typeface="Calibri" panose="020F0502020204030204" pitchFamily="34" charset="0"/>
                        </a:rPr>
                        <a:t>Solar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369610"/>
                  </a:ext>
                </a:extLst>
              </a:tr>
              <a:tr h="186019">
                <a:tc>
                  <a:txBody>
                    <a:bodyPr/>
                    <a:lstStyle/>
                    <a:p>
                      <a:pPr algn="ctr" fontAlgn="ctr"/>
                      <a:r>
                        <a:rPr lang="en-US" sz="1000" b="1" i="0" u="none" strike="noStrike">
                          <a:solidFill>
                            <a:srgbClr val="000000"/>
                          </a:solidFill>
                          <a:effectLst/>
                          <a:latin typeface="Calibri" panose="020F0502020204030204" pitchFamily="34" charset="0"/>
                        </a:rPr>
                        <a:t>H01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087458142"/>
                  </a:ext>
                </a:extLst>
              </a:tr>
              <a:tr h="186019">
                <a:tc>
                  <a:txBody>
                    <a:bodyPr/>
                    <a:lstStyle/>
                    <a:p>
                      <a:pPr algn="ctr" fontAlgn="ctr"/>
                      <a:r>
                        <a:rPr lang="en-US" sz="1000" b="1" i="0" u="none" strike="noStrike">
                          <a:solidFill>
                            <a:srgbClr val="000000"/>
                          </a:solidFill>
                          <a:effectLst/>
                          <a:latin typeface="Calibri" panose="020F0502020204030204" pitchFamily="34" charset="0"/>
                        </a:rPr>
                        <a:t>H02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423344376"/>
                  </a:ext>
                </a:extLst>
              </a:tr>
              <a:tr h="186019">
                <a:tc>
                  <a:txBody>
                    <a:bodyPr/>
                    <a:lstStyle/>
                    <a:p>
                      <a:pPr algn="ctr" fontAlgn="ctr"/>
                      <a:r>
                        <a:rPr lang="en-US" sz="1000" b="1" i="0" u="none" strike="noStrike">
                          <a:solidFill>
                            <a:srgbClr val="000000"/>
                          </a:solidFill>
                          <a:effectLst/>
                          <a:latin typeface="Calibri" panose="020F0502020204030204" pitchFamily="34" charset="0"/>
                        </a:rPr>
                        <a:t>H03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584207813"/>
                  </a:ext>
                </a:extLst>
              </a:tr>
              <a:tr h="186019">
                <a:tc>
                  <a:txBody>
                    <a:bodyPr/>
                    <a:lstStyle/>
                    <a:p>
                      <a:pPr algn="ctr" fontAlgn="ctr"/>
                      <a:r>
                        <a:rPr lang="en-US" sz="1000" b="1" i="0" u="none" strike="noStrike">
                          <a:solidFill>
                            <a:srgbClr val="000000"/>
                          </a:solidFill>
                          <a:effectLst/>
                          <a:latin typeface="Calibri" panose="020F0502020204030204" pitchFamily="34" charset="0"/>
                        </a:rPr>
                        <a:t>H04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478434104"/>
                  </a:ext>
                </a:extLst>
              </a:tr>
              <a:tr h="186019">
                <a:tc>
                  <a:txBody>
                    <a:bodyPr/>
                    <a:lstStyle/>
                    <a:p>
                      <a:pPr algn="ctr" fontAlgn="ctr"/>
                      <a:r>
                        <a:rPr lang="en-US" sz="1000" b="1" i="0" u="none" strike="noStrike">
                          <a:solidFill>
                            <a:srgbClr val="000000"/>
                          </a:solidFill>
                          <a:effectLst/>
                          <a:latin typeface="Calibri" panose="020F0502020204030204" pitchFamily="34" charset="0"/>
                        </a:rPr>
                        <a:t>H05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274923636"/>
                  </a:ext>
                </a:extLst>
              </a:tr>
              <a:tr h="186019">
                <a:tc>
                  <a:txBody>
                    <a:bodyPr/>
                    <a:lstStyle/>
                    <a:p>
                      <a:pPr algn="ctr" fontAlgn="ctr"/>
                      <a:r>
                        <a:rPr lang="en-US" sz="1000" b="1" i="0" u="none" strike="noStrike">
                          <a:solidFill>
                            <a:srgbClr val="000000"/>
                          </a:solidFill>
                          <a:effectLst/>
                          <a:latin typeface="Calibri" panose="020F0502020204030204" pitchFamily="34" charset="0"/>
                        </a:rPr>
                        <a:t>H06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196853445"/>
                  </a:ext>
                </a:extLst>
              </a:tr>
              <a:tr h="186019">
                <a:tc>
                  <a:txBody>
                    <a:bodyPr/>
                    <a:lstStyle/>
                    <a:p>
                      <a:pPr algn="ctr" fontAlgn="ctr"/>
                      <a:r>
                        <a:rPr lang="en-US" sz="1000" b="1" i="0" u="none" strike="noStrike">
                          <a:solidFill>
                            <a:srgbClr val="000000"/>
                          </a:solidFill>
                          <a:effectLst/>
                          <a:latin typeface="Calibri" panose="020F0502020204030204" pitchFamily="34" charset="0"/>
                        </a:rPr>
                        <a:t>H07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ctr" fontAlgn="b"/>
                      <a:r>
                        <a:rPr lang="en-US" sz="10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ct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A7D"/>
                    </a:solidFill>
                  </a:tcPr>
                </a:tc>
                <a:extLst>
                  <a:ext uri="{0D108BD9-81ED-4DB2-BD59-A6C34878D82A}">
                    <a16:rowId xmlns:a16="http://schemas.microsoft.com/office/drawing/2014/main" val="756102163"/>
                  </a:ext>
                </a:extLst>
              </a:tr>
              <a:tr h="186019">
                <a:tc>
                  <a:txBody>
                    <a:bodyPr/>
                    <a:lstStyle/>
                    <a:p>
                      <a:pPr algn="ctr" fontAlgn="ctr"/>
                      <a:r>
                        <a:rPr lang="en-US" sz="1000" b="1" i="0" u="none" strike="noStrike">
                          <a:solidFill>
                            <a:srgbClr val="000000"/>
                          </a:solidFill>
                          <a:effectLst/>
                          <a:latin typeface="Calibri" panose="020F0502020204030204" pitchFamily="34" charset="0"/>
                        </a:rPr>
                        <a:t>H08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ctr" fontAlgn="b"/>
                      <a:r>
                        <a:rPr lang="en-US" sz="1000" b="0" i="0" u="none" strike="noStrike">
                          <a:solidFill>
                            <a:srgbClr val="000000"/>
                          </a:solidFill>
                          <a:effectLst/>
                          <a:latin typeface="Calibri" panose="020F0502020204030204" pitchFamily="34" charset="0"/>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tc>
                  <a:txBody>
                    <a:bodyPr/>
                    <a:lstStyle/>
                    <a:p>
                      <a:pPr algn="ctr" fontAlgn="b"/>
                      <a:r>
                        <a:rPr lang="en-US" sz="1000" b="0" i="0" u="none" strike="noStrike">
                          <a:solidFill>
                            <a:srgbClr val="000000"/>
                          </a:solidFill>
                          <a:effectLst/>
                          <a:latin typeface="Calibri" panose="020F0502020204030204" pitchFamily="34" charset="0"/>
                        </a:rPr>
                        <a:t>120.6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076"/>
                    </a:solidFill>
                  </a:tcPr>
                </a:tc>
                <a:extLst>
                  <a:ext uri="{0D108BD9-81ED-4DB2-BD59-A6C34878D82A}">
                    <a16:rowId xmlns:a16="http://schemas.microsoft.com/office/drawing/2014/main" val="2365441239"/>
                  </a:ext>
                </a:extLst>
              </a:tr>
              <a:tr h="186019">
                <a:tc>
                  <a:txBody>
                    <a:bodyPr/>
                    <a:lstStyle/>
                    <a:p>
                      <a:pPr algn="ctr" fontAlgn="ctr"/>
                      <a:r>
                        <a:rPr lang="en-US" sz="1000" b="1" i="0" u="none" strike="noStrike">
                          <a:solidFill>
                            <a:srgbClr val="000000"/>
                          </a:solidFill>
                          <a:effectLst/>
                          <a:latin typeface="Calibri" panose="020F0502020204030204" pitchFamily="34" charset="0"/>
                        </a:rPr>
                        <a:t>H09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86E"/>
                    </a:solidFill>
                  </a:tcPr>
                </a:tc>
                <a:tc>
                  <a:txBody>
                    <a:bodyPr/>
                    <a:lstStyle/>
                    <a:p>
                      <a:pPr algn="ctr" fontAlgn="b"/>
                      <a:r>
                        <a:rPr lang="en-US" sz="1000" b="0" i="0" u="none" strike="noStrike">
                          <a:solidFill>
                            <a:srgbClr val="000000"/>
                          </a:solidFill>
                          <a:effectLst/>
                          <a:latin typeface="Calibri" panose="020F0502020204030204" pitchFamily="34" charset="0"/>
                        </a:rPr>
                        <a:t>180.6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133.4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000" b="0" i="0" u="none" strike="noStrike">
                          <a:solidFill>
                            <a:srgbClr val="000000"/>
                          </a:solidFill>
                          <a:effectLst/>
                          <a:latin typeface="Calibri" panose="020F0502020204030204" pitchFamily="34" charset="0"/>
                        </a:rPr>
                        <a:t>152.4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370"/>
                    </a:solidFill>
                  </a:tcPr>
                </a:tc>
                <a:tc>
                  <a:txBody>
                    <a:bodyPr/>
                    <a:lstStyle/>
                    <a:p>
                      <a:pPr algn="ctr" fontAlgn="b"/>
                      <a:r>
                        <a:rPr lang="en-US" sz="1000" b="0" i="0" u="none" strike="noStrike">
                          <a:solidFill>
                            <a:srgbClr val="000000"/>
                          </a:solidFill>
                          <a:effectLst/>
                          <a:latin typeface="Calibri" panose="020F0502020204030204" pitchFamily="34" charset="0"/>
                        </a:rPr>
                        <a:t>123.6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E76"/>
                    </a:solidFill>
                  </a:tcPr>
                </a:tc>
                <a:tc>
                  <a:txBody>
                    <a:bodyPr/>
                    <a:lstStyle/>
                    <a:p>
                      <a:pPr algn="ctr" fontAlgn="b"/>
                      <a:r>
                        <a:rPr lang="en-US" sz="1000" b="0" i="0" u="none" strike="noStrike">
                          <a:solidFill>
                            <a:srgbClr val="000000"/>
                          </a:solidFill>
                          <a:effectLst/>
                          <a:latin typeface="Calibri" panose="020F0502020204030204" pitchFamily="34" charset="0"/>
                        </a:rPr>
                        <a:t>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extLst>
                  <a:ext uri="{0D108BD9-81ED-4DB2-BD59-A6C34878D82A}">
                    <a16:rowId xmlns:a16="http://schemas.microsoft.com/office/drawing/2014/main" val="2352574562"/>
                  </a:ext>
                </a:extLst>
              </a:tr>
              <a:tr h="186019">
                <a:tc>
                  <a:txBody>
                    <a:bodyPr/>
                    <a:lstStyle/>
                    <a:p>
                      <a:pPr algn="ctr" fontAlgn="ctr"/>
                      <a:r>
                        <a:rPr lang="en-US" sz="1000" b="1" i="0" u="none" strike="noStrike">
                          <a:solidFill>
                            <a:srgbClr val="000000"/>
                          </a:solidFill>
                          <a:effectLst/>
                          <a:latin typeface="Calibri" panose="020F0502020204030204" pitchFamily="34" charset="0"/>
                        </a:rPr>
                        <a:t>H10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ctr" fontAlgn="b"/>
                      <a:r>
                        <a:rPr lang="en-US" sz="1000" b="0" i="0" u="none" strike="noStrike">
                          <a:solidFill>
                            <a:srgbClr val="000000"/>
                          </a:solidFill>
                          <a:effectLst/>
                          <a:latin typeface="Calibri" panose="020F0502020204030204" pitchFamily="34" charset="0"/>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000" b="0" i="0" u="none" strike="noStrike">
                          <a:solidFill>
                            <a:srgbClr val="000000"/>
                          </a:solidFill>
                          <a:effectLst/>
                          <a:latin typeface="Calibri" panose="020F0502020204030204" pitchFamily="34" charset="0"/>
                        </a:rPr>
                        <a:t>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extLst>
                  <a:ext uri="{0D108BD9-81ED-4DB2-BD59-A6C34878D82A}">
                    <a16:rowId xmlns:a16="http://schemas.microsoft.com/office/drawing/2014/main" val="1597157197"/>
                  </a:ext>
                </a:extLst>
              </a:tr>
              <a:tr h="186019">
                <a:tc>
                  <a:txBody>
                    <a:bodyPr/>
                    <a:lstStyle/>
                    <a:p>
                      <a:pPr algn="ctr" fontAlgn="ctr"/>
                      <a:r>
                        <a:rPr lang="en-US" sz="1000" b="1" i="0" u="none" strike="noStrike">
                          <a:solidFill>
                            <a:srgbClr val="000000"/>
                          </a:solidFill>
                          <a:effectLst/>
                          <a:latin typeface="Calibri" panose="020F0502020204030204" pitchFamily="34" charset="0"/>
                        </a:rPr>
                        <a:t>H11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ctr" fontAlgn="b"/>
                      <a:r>
                        <a:rPr lang="en-US" sz="1000" b="0" i="0" u="none" strike="noStrike">
                          <a:solidFill>
                            <a:srgbClr val="000000"/>
                          </a:solidFill>
                          <a:effectLst/>
                          <a:latin typeface="Calibri" panose="020F0502020204030204" pitchFamily="34" charset="0"/>
                        </a:rPr>
                        <a:t>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extLst>
                  <a:ext uri="{0D108BD9-81ED-4DB2-BD59-A6C34878D82A}">
                    <a16:rowId xmlns:a16="http://schemas.microsoft.com/office/drawing/2014/main" val="3351118312"/>
                  </a:ext>
                </a:extLst>
              </a:tr>
              <a:tr h="186019">
                <a:tc>
                  <a:txBody>
                    <a:bodyPr/>
                    <a:lstStyle/>
                    <a:p>
                      <a:pPr algn="ctr" fontAlgn="ctr"/>
                      <a:r>
                        <a:rPr lang="en-US" sz="1000" b="1" i="0" u="none" strike="noStrike">
                          <a:solidFill>
                            <a:srgbClr val="000000"/>
                          </a:solidFill>
                          <a:effectLst/>
                          <a:latin typeface="Calibri" panose="020F0502020204030204" pitchFamily="34" charset="0"/>
                        </a:rPr>
                        <a:t>H12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a:solidFill>
                            <a:srgbClr val="000000"/>
                          </a:solidFill>
                          <a:effectLst/>
                          <a:latin typeface="Calibri" panose="020F0502020204030204" pitchFamily="34" charset="0"/>
                        </a:rPr>
                        <a:t>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n-US" sz="1000" b="0" i="0" u="none" strike="noStrike">
                          <a:solidFill>
                            <a:srgbClr val="000000"/>
                          </a:solidFill>
                          <a:effectLst/>
                          <a:latin typeface="Calibri" panose="020F0502020204030204" pitchFamily="34" charset="0"/>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a:solidFill>
                            <a:srgbClr val="000000"/>
                          </a:solidFill>
                          <a:effectLst/>
                          <a:latin typeface="Calibri" panose="020F0502020204030204" pitchFamily="34" charset="0"/>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extLst>
                  <a:ext uri="{0D108BD9-81ED-4DB2-BD59-A6C34878D82A}">
                    <a16:rowId xmlns:a16="http://schemas.microsoft.com/office/drawing/2014/main" val="969206007"/>
                  </a:ext>
                </a:extLst>
              </a:tr>
              <a:tr h="186019">
                <a:tc>
                  <a:txBody>
                    <a:bodyPr/>
                    <a:lstStyle/>
                    <a:p>
                      <a:pPr algn="ctr" fontAlgn="ctr"/>
                      <a:r>
                        <a:rPr lang="en-US" sz="1000" b="1" i="0" u="none" strike="noStrike">
                          <a:solidFill>
                            <a:srgbClr val="000000"/>
                          </a:solidFill>
                          <a:effectLst/>
                          <a:latin typeface="Calibri" panose="020F0502020204030204" pitchFamily="34" charset="0"/>
                        </a:rPr>
                        <a:t>H13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US" sz="1000" b="0" i="0" u="none" strike="noStrike">
                          <a:solidFill>
                            <a:srgbClr val="000000"/>
                          </a:solidFill>
                          <a:effectLst/>
                          <a:latin typeface="Calibri" panose="020F0502020204030204" pitchFamily="34" charset="0"/>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dirty="0">
                          <a:solidFill>
                            <a:srgbClr val="000000"/>
                          </a:solidFill>
                          <a:effectLst/>
                          <a:latin typeface="Calibri" panose="020F0502020204030204" pitchFamily="34" charset="0"/>
                        </a:rPr>
                        <a:t>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fontAlgn="b"/>
                      <a:r>
                        <a:rPr lang="en-US" sz="1000" b="0" i="0" u="none" strike="noStrike">
                          <a:solidFill>
                            <a:srgbClr val="000000"/>
                          </a:solidFill>
                          <a:effectLst/>
                          <a:latin typeface="Calibri" panose="020F0502020204030204" pitchFamily="34" charset="0"/>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1383514611"/>
                  </a:ext>
                </a:extLst>
              </a:tr>
              <a:tr h="186019">
                <a:tc>
                  <a:txBody>
                    <a:bodyPr/>
                    <a:lstStyle/>
                    <a:p>
                      <a:pPr algn="ctr" fontAlgn="ctr"/>
                      <a:r>
                        <a:rPr lang="en-US" sz="1000" b="1" i="0" u="none" strike="noStrike">
                          <a:solidFill>
                            <a:srgbClr val="000000"/>
                          </a:solidFill>
                          <a:effectLst/>
                          <a:latin typeface="Calibri" panose="020F0502020204030204" pitchFamily="34" charset="0"/>
                        </a:rPr>
                        <a:t>H14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n-US" sz="1000" b="0" i="0" u="none" strike="noStrike">
                          <a:solidFill>
                            <a:srgbClr val="000000"/>
                          </a:solidFill>
                          <a:effectLst/>
                          <a:latin typeface="Calibri" panose="020F0502020204030204" pitchFamily="34" charset="0"/>
                        </a:rPr>
                        <a:t>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fontAlgn="b"/>
                      <a:r>
                        <a:rPr lang="en-US" sz="1000" b="0" i="0" u="none" strike="noStrike">
                          <a:solidFill>
                            <a:srgbClr val="000000"/>
                          </a:solidFill>
                          <a:effectLst/>
                          <a:latin typeface="Calibri" panose="020F0502020204030204" pitchFamily="34" charset="0"/>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extLst>
                  <a:ext uri="{0D108BD9-81ED-4DB2-BD59-A6C34878D82A}">
                    <a16:rowId xmlns:a16="http://schemas.microsoft.com/office/drawing/2014/main" val="591915743"/>
                  </a:ext>
                </a:extLst>
              </a:tr>
              <a:tr h="186019">
                <a:tc>
                  <a:txBody>
                    <a:bodyPr/>
                    <a:lstStyle/>
                    <a:p>
                      <a:pPr algn="ctr" fontAlgn="ctr"/>
                      <a:r>
                        <a:rPr lang="en-US" sz="1000" b="1" i="0" u="none" strike="noStrike">
                          <a:solidFill>
                            <a:srgbClr val="000000"/>
                          </a:solidFill>
                          <a:effectLst/>
                          <a:latin typeface="Calibri" panose="020F0502020204030204" pitchFamily="34" charset="0"/>
                        </a:rPr>
                        <a:t>H15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b"/>
                      <a:r>
                        <a:rPr lang="en-US" sz="1000" b="0" i="0" u="none" strike="noStrike">
                          <a:solidFill>
                            <a:srgbClr val="000000"/>
                          </a:solidFill>
                          <a:effectLst/>
                          <a:latin typeface="Calibri" panose="020F0502020204030204" pitchFamily="34" charset="0"/>
                        </a:rPr>
                        <a:t>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extLst>
                  <a:ext uri="{0D108BD9-81ED-4DB2-BD59-A6C34878D82A}">
                    <a16:rowId xmlns:a16="http://schemas.microsoft.com/office/drawing/2014/main" val="85671314"/>
                  </a:ext>
                </a:extLst>
              </a:tr>
              <a:tr h="186019">
                <a:tc>
                  <a:txBody>
                    <a:bodyPr/>
                    <a:lstStyle/>
                    <a:p>
                      <a:pPr algn="ctr" fontAlgn="ctr"/>
                      <a:r>
                        <a:rPr lang="en-US" sz="1000" b="1" i="0" u="none" strike="noStrike">
                          <a:solidFill>
                            <a:srgbClr val="000000"/>
                          </a:solidFill>
                          <a:effectLst/>
                          <a:latin typeface="Calibri" panose="020F0502020204030204" pitchFamily="34" charset="0"/>
                        </a:rPr>
                        <a:t>H16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tc>
                  <a:txBody>
                    <a:bodyPr/>
                    <a:lstStyle/>
                    <a:p>
                      <a:pPr algn="ctr" fontAlgn="b"/>
                      <a:r>
                        <a:rPr lang="en-US" sz="1000" b="0" i="0" u="none" strike="noStrike">
                          <a:solidFill>
                            <a:srgbClr val="000000"/>
                          </a:solidFill>
                          <a:effectLst/>
                          <a:latin typeface="Calibri" panose="020F0502020204030204" pitchFamily="34" charset="0"/>
                        </a:rPr>
                        <a:t>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b"/>
                      <a:r>
                        <a:rPr lang="en-US" sz="1000" b="0" i="0" u="none" strike="noStrike">
                          <a:solidFill>
                            <a:srgbClr val="000000"/>
                          </a:solidFill>
                          <a:effectLst/>
                          <a:latin typeface="Calibri" panose="020F0502020204030204" pitchFamily="34" charset="0"/>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dirty="0">
                          <a:solidFill>
                            <a:srgbClr val="000000"/>
                          </a:solidFill>
                          <a:effectLst/>
                          <a:latin typeface="Calibri" panose="020F0502020204030204" pitchFamily="34" charset="0"/>
                        </a:rPr>
                        <a:t>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F"/>
                    </a:solidFill>
                  </a:tcPr>
                </a:tc>
                <a:tc>
                  <a:txBody>
                    <a:bodyPr/>
                    <a:lstStyle/>
                    <a:p>
                      <a:pPr algn="ctr" fontAlgn="b"/>
                      <a:r>
                        <a:rPr lang="en-US" sz="1000" b="0" i="0" u="none" strike="noStrike">
                          <a:solidFill>
                            <a:srgbClr val="000000"/>
                          </a:solidFill>
                          <a:effectLst/>
                          <a:latin typeface="Calibri" panose="020F0502020204030204" pitchFamily="34" charset="0"/>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extLst>
                  <a:ext uri="{0D108BD9-81ED-4DB2-BD59-A6C34878D82A}">
                    <a16:rowId xmlns:a16="http://schemas.microsoft.com/office/drawing/2014/main" val="3464802688"/>
                  </a:ext>
                </a:extLst>
              </a:tr>
              <a:tr h="186019">
                <a:tc>
                  <a:txBody>
                    <a:bodyPr/>
                    <a:lstStyle/>
                    <a:p>
                      <a:pPr algn="ctr" fontAlgn="ctr"/>
                      <a:r>
                        <a:rPr lang="en-US" sz="1000" b="1" i="0" u="none" strike="noStrike">
                          <a:solidFill>
                            <a:srgbClr val="000000"/>
                          </a:solidFill>
                          <a:effectLst/>
                          <a:latin typeface="Calibri" panose="020F0502020204030204" pitchFamily="34" charset="0"/>
                        </a:rPr>
                        <a:t>H17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US" sz="1000" b="0" i="0" u="none" strike="noStrike">
                          <a:solidFill>
                            <a:srgbClr val="000000"/>
                          </a:solidFill>
                          <a:effectLst/>
                          <a:latin typeface="Calibri" panose="020F0502020204030204" pitchFamily="34" charset="0"/>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b"/>
                      <a:r>
                        <a:rPr lang="en-US" sz="1000" b="0" i="0" u="none" strike="noStrike">
                          <a:solidFill>
                            <a:srgbClr val="000000"/>
                          </a:solidFill>
                          <a:effectLst/>
                          <a:latin typeface="Calibri" panose="020F0502020204030204" pitchFamily="34" charset="0"/>
                        </a:rPr>
                        <a:t>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a:solidFill>
                            <a:srgbClr val="000000"/>
                          </a:solidFill>
                          <a:effectLst/>
                          <a:latin typeface="Calibri" panose="020F0502020204030204" pitchFamily="34" charset="0"/>
                        </a:rPr>
                        <a:t>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dirty="0">
                          <a:solidFill>
                            <a:srgbClr val="000000"/>
                          </a:solidFill>
                          <a:effectLst/>
                          <a:latin typeface="Calibri" panose="020F0502020204030204" pitchFamily="34" charset="0"/>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extLst>
                  <a:ext uri="{0D108BD9-81ED-4DB2-BD59-A6C34878D82A}">
                    <a16:rowId xmlns:a16="http://schemas.microsoft.com/office/drawing/2014/main" val="2227410457"/>
                  </a:ext>
                </a:extLst>
              </a:tr>
              <a:tr h="186019">
                <a:tc>
                  <a:txBody>
                    <a:bodyPr/>
                    <a:lstStyle/>
                    <a:p>
                      <a:pPr algn="ctr" fontAlgn="ctr"/>
                      <a:r>
                        <a:rPr lang="en-US" sz="1000" b="1" i="0" u="none" strike="noStrike">
                          <a:solidFill>
                            <a:srgbClr val="000000"/>
                          </a:solidFill>
                          <a:effectLst/>
                          <a:latin typeface="Calibri" panose="020F0502020204030204" pitchFamily="34" charset="0"/>
                        </a:rPr>
                        <a:t>H18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tc>
                  <a:txBody>
                    <a:bodyPr/>
                    <a:lstStyle/>
                    <a:p>
                      <a:pPr algn="ctr" fontAlgn="b"/>
                      <a:r>
                        <a:rPr lang="en-US" sz="1000" b="0" i="0" u="none" strike="noStrike">
                          <a:solidFill>
                            <a:srgbClr val="000000"/>
                          </a:solidFill>
                          <a:effectLst/>
                          <a:latin typeface="Calibri" panose="020F0502020204030204" pitchFamily="34" charset="0"/>
                        </a:rPr>
                        <a:t>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US" sz="1000" b="0" i="0" u="none" strike="noStrike">
                          <a:solidFill>
                            <a:srgbClr val="000000"/>
                          </a:solidFill>
                          <a:effectLst/>
                          <a:latin typeface="Calibri" panose="020F0502020204030204" pitchFamily="34" charset="0"/>
                        </a:rPr>
                        <a:t>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ctr" fontAlgn="b"/>
                      <a:r>
                        <a:rPr lang="en-US" sz="1000" b="0" i="0" u="none" strike="noStrike">
                          <a:solidFill>
                            <a:srgbClr val="000000"/>
                          </a:solidFill>
                          <a:effectLst/>
                          <a:latin typeface="Calibri" panose="020F0502020204030204" pitchFamily="34" charset="0"/>
                        </a:rPr>
                        <a:t>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ctr" fontAlgn="b"/>
                      <a:r>
                        <a:rPr lang="en-US" sz="1000" b="0" i="0" u="none" strike="noStrike" dirty="0">
                          <a:solidFill>
                            <a:srgbClr val="000000"/>
                          </a:solidFill>
                          <a:effectLst/>
                          <a:latin typeface="Calibri" panose="020F0502020204030204" pitchFamily="34" charset="0"/>
                        </a:rPr>
                        <a:t>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US" sz="1000" b="0" i="0" u="none" strike="noStrike">
                          <a:solidFill>
                            <a:srgbClr val="000000"/>
                          </a:solidFill>
                          <a:effectLst/>
                          <a:latin typeface="Calibri" panose="020F0502020204030204" pitchFamily="34" charset="0"/>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extLst>
                  <a:ext uri="{0D108BD9-81ED-4DB2-BD59-A6C34878D82A}">
                    <a16:rowId xmlns:a16="http://schemas.microsoft.com/office/drawing/2014/main" val="745421491"/>
                  </a:ext>
                </a:extLst>
              </a:tr>
              <a:tr h="186019">
                <a:tc>
                  <a:txBody>
                    <a:bodyPr/>
                    <a:lstStyle/>
                    <a:p>
                      <a:pPr algn="ctr" fontAlgn="ctr"/>
                      <a:r>
                        <a:rPr lang="en-US" sz="1000" b="1" i="0" u="none" strike="noStrike">
                          <a:solidFill>
                            <a:srgbClr val="000000"/>
                          </a:solidFill>
                          <a:effectLst/>
                          <a:latin typeface="Calibri" panose="020F0502020204030204" pitchFamily="34" charset="0"/>
                        </a:rPr>
                        <a:t>H19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US" sz="1000" b="0" i="0" u="none" strike="noStrike">
                          <a:solidFill>
                            <a:srgbClr val="000000"/>
                          </a:solidFill>
                          <a:effectLst/>
                          <a:latin typeface="Calibri" panose="020F0502020204030204" pitchFamily="34" charset="0"/>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US" sz="1000" b="0" i="0" u="none" strike="noStrike">
                          <a:solidFill>
                            <a:srgbClr val="000000"/>
                          </a:solidFill>
                          <a:effectLst/>
                          <a:latin typeface="Calibri" panose="020F0502020204030204" pitchFamily="34" charset="0"/>
                        </a:rPr>
                        <a:t>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b"/>
                      <a:r>
                        <a:rPr lang="en-US" sz="1000" b="0" i="0" u="none" strike="noStrike" dirty="0">
                          <a:solidFill>
                            <a:srgbClr val="000000"/>
                          </a:solidFill>
                          <a:effectLst/>
                          <a:latin typeface="Calibri" panose="020F0502020204030204" pitchFamily="34" charset="0"/>
                        </a:rPr>
                        <a:t>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1327152907"/>
                  </a:ext>
                </a:extLst>
              </a:tr>
              <a:tr h="186019">
                <a:tc>
                  <a:txBody>
                    <a:bodyPr/>
                    <a:lstStyle/>
                    <a:p>
                      <a:pPr algn="ctr" fontAlgn="ctr"/>
                      <a:r>
                        <a:rPr lang="en-US" sz="1000" b="1" i="0" u="none" strike="noStrike">
                          <a:solidFill>
                            <a:srgbClr val="000000"/>
                          </a:solidFill>
                          <a:effectLst/>
                          <a:latin typeface="Calibri" panose="020F0502020204030204" pitchFamily="34" charset="0"/>
                        </a:rPr>
                        <a:t>H20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ct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37C"/>
                    </a:solidFill>
                  </a:tcPr>
                </a:tc>
                <a:tc>
                  <a:txBody>
                    <a:bodyPr/>
                    <a:lstStyle/>
                    <a:p>
                      <a:pPr algn="ctr" fontAlgn="b"/>
                      <a:r>
                        <a:rPr lang="en-US" sz="1000" b="0" i="0" u="none" strike="noStrike">
                          <a:solidFill>
                            <a:srgbClr val="000000"/>
                          </a:solidFill>
                          <a:effectLst/>
                          <a:latin typeface="Calibri" panose="020F0502020204030204" pitchFamily="34" charset="0"/>
                        </a:rPr>
                        <a:t>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tc>
                  <a:txBody>
                    <a:bodyPr/>
                    <a:lstStyle/>
                    <a:p>
                      <a:pPr algn="ctr" fontAlgn="b"/>
                      <a:r>
                        <a:rPr lang="en-US" sz="1000" b="0" i="0" u="none" strike="noStrike">
                          <a:solidFill>
                            <a:srgbClr val="000000"/>
                          </a:solidFill>
                          <a:effectLst/>
                          <a:latin typeface="Calibri" panose="020F0502020204030204" pitchFamily="34" charset="0"/>
                        </a:rPr>
                        <a:t>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fontAlgn="b"/>
                      <a:r>
                        <a:rPr lang="en-US" sz="1000" b="0" i="0" u="none" strike="noStrike">
                          <a:solidFill>
                            <a:srgbClr val="000000"/>
                          </a:solidFill>
                          <a:effectLst/>
                          <a:latin typeface="Calibri" panose="020F0502020204030204" pitchFamily="34" charset="0"/>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fontAlgn="b"/>
                      <a:r>
                        <a:rPr lang="en-US" sz="1000" b="0" i="0" u="none" strike="noStrike">
                          <a:solidFill>
                            <a:srgbClr val="000000"/>
                          </a:solidFill>
                          <a:effectLst/>
                          <a:latin typeface="Calibri" panose="020F0502020204030204" pitchFamily="34" charset="0"/>
                        </a:rPr>
                        <a:t>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extLst>
                  <a:ext uri="{0D108BD9-81ED-4DB2-BD59-A6C34878D82A}">
                    <a16:rowId xmlns:a16="http://schemas.microsoft.com/office/drawing/2014/main" val="688834335"/>
                  </a:ext>
                </a:extLst>
              </a:tr>
              <a:tr h="186019">
                <a:tc>
                  <a:txBody>
                    <a:bodyPr/>
                    <a:lstStyle/>
                    <a:p>
                      <a:pPr algn="ctr" fontAlgn="ctr"/>
                      <a:r>
                        <a:rPr lang="en-US" sz="1000" b="1" i="0" u="none" strike="noStrike">
                          <a:solidFill>
                            <a:srgbClr val="000000"/>
                          </a:solidFill>
                          <a:effectLst/>
                          <a:latin typeface="Calibri" panose="020F0502020204030204" pitchFamily="34" charset="0"/>
                        </a:rPr>
                        <a:t>H21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ctr" fontAlgn="b"/>
                      <a:r>
                        <a:rPr lang="en-US" sz="1000" b="0" i="0" u="none" strike="noStrike">
                          <a:solidFill>
                            <a:srgbClr val="000000"/>
                          </a:solidFill>
                          <a:effectLst/>
                          <a:latin typeface="Calibri" panose="020F0502020204030204" pitchFamily="34" charset="0"/>
                        </a:rPr>
                        <a:t>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US" sz="1000" b="0" i="0" u="none" strike="noStrike" dirty="0">
                          <a:solidFill>
                            <a:srgbClr val="000000"/>
                          </a:solidFill>
                          <a:effectLst/>
                          <a:latin typeface="Calibri" panose="020F0502020204030204" pitchFamily="34" charset="0"/>
                        </a:rPr>
                        <a:t>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extLst>
                  <a:ext uri="{0D108BD9-81ED-4DB2-BD59-A6C34878D82A}">
                    <a16:rowId xmlns:a16="http://schemas.microsoft.com/office/drawing/2014/main" val="787659891"/>
                  </a:ext>
                </a:extLst>
              </a:tr>
              <a:tr h="186019">
                <a:tc>
                  <a:txBody>
                    <a:bodyPr/>
                    <a:lstStyle/>
                    <a:p>
                      <a:pPr algn="ctr" fontAlgn="ctr"/>
                      <a:r>
                        <a:rPr lang="en-US" sz="1000" b="1" i="0" u="none" strike="noStrike">
                          <a:solidFill>
                            <a:srgbClr val="000000"/>
                          </a:solidFill>
                          <a:effectLst/>
                          <a:latin typeface="Calibri" panose="020F0502020204030204" pitchFamily="34" charset="0"/>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ctr" fontAlgn="b"/>
                      <a:r>
                        <a:rPr lang="en-US" sz="1000" b="0" i="0" u="none" strike="noStrike">
                          <a:solidFill>
                            <a:srgbClr val="000000"/>
                          </a:solidFill>
                          <a:effectLst/>
                          <a:latin typeface="Calibri" panose="020F0502020204030204" pitchFamily="34" charset="0"/>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80"/>
                    </a:solidFill>
                  </a:tcPr>
                </a:tc>
                <a:tc>
                  <a:txBody>
                    <a:bodyPr/>
                    <a:lstStyle/>
                    <a:p>
                      <a:pPr algn="ctr" fontAlgn="b"/>
                      <a:r>
                        <a:rPr lang="en-US" sz="1000" b="0" i="0" u="none" strike="noStrike">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ct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ctr" fontAlgn="b"/>
                      <a:r>
                        <a:rPr lang="en-US" sz="1000" b="0" i="0" u="none" strike="noStrike" dirty="0">
                          <a:solidFill>
                            <a:srgbClr val="000000"/>
                          </a:solidFill>
                          <a:effectLst/>
                          <a:latin typeface="Calibri" panose="020F0502020204030204" pitchFamily="34" charset="0"/>
                        </a:rPr>
                        <a:t>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1"/>
                    </a:solidFill>
                  </a:tcPr>
                </a:tc>
                <a:extLst>
                  <a:ext uri="{0D108BD9-81ED-4DB2-BD59-A6C34878D82A}">
                    <a16:rowId xmlns:a16="http://schemas.microsoft.com/office/drawing/2014/main" val="1643863213"/>
                  </a:ext>
                </a:extLst>
              </a:tr>
              <a:tr h="186019">
                <a:tc>
                  <a:txBody>
                    <a:bodyPr/>
                    <a:lstStyle/>
                    <a:p>
                      <a:pPr algn="ctr" fontAlgn="ctr"/>
                      <a:r>
                        <a:rPr lang="en-US" sz="1000" b="1" i="0" u="none" strike="noStrike">
                          <a:solidFill>
                            <a:srgbClr val="000000"/>
                          </a:solidFill>
                          <a:effectLst/>
                          <a:latin typeface="Calibri" panose="020F0502020204030204" pitchFamily="34" charset="0"/>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080853787"/>
                  </a:ext>
                </a:extLst>
              </a:tr>
              <a:tr h="186019">
                <a:tc>
                  <a:txBody>
                    <a:bodyPr/>
                    <a:lstStyle/>
                    <a:p>
                      <a:pPr algn="ctr" fontAlgn="ctr"/>
                      <a:r>
                        <a:rPr lang="en-US" sz="1000" b="1" i="0" u="none" strike="noStrike">
                          <a:solidFill>
                            <a:srgbClr val="000000"/>
                          </a:solidFill>
                          <a:effectLst/>
                          <a:latin typeface="Calibri" panose="020F0502020204030204" pitchFamily="34" charset="0"/>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223007617"/>
                  </a:ext>
                </a:extLst>
              </a:tr>
            </a:tbl>
          </a:graphicData>
        </a:graphic>
      </p:graphicFrame>
      <p:graphicFrame>
        <p:nvGraphicFramePr>
          <p:cNvPr id="12" name="Table 11">
            <a:extLst>
              <a:ext uri="{FF2B5EF4-FFF2-40B4-BE49-F238E27FC236}">
                <a16:creationId xmlns:a16="http://schemas.microsoft.com/office/drawing/2014/main" id="{1D6F3BAD-5BAE-1A9E-1088-A6551B6C2D34}"/>
              </a:ext>
            </a:extLst>
          </p:cNvPr>
          <p:cNvGraphicFramePr>
            <a:graphicFrameLocks noGrp="1"/>
          </p:cNvGraphicFramePr>
          <p:nvPr>
            <p:extLst>
              <p:ext uri="{D42A27DB-BD31-4B8C-83A1-F6EECF244321}">
                <p14:modId xmlns:p14="http://schemas.microsoft.com/office/powerpoint/2010/main" val="1990090770"/>
              </p:ext>
            </p:extLst>
          </p:nvPr>
        </p:nvGraphicFramePr>
        <p:xfrm>
          <a:off x="521468" y="1070646"/>
          <a:ext cx="3891013" cy="4650482"/>
        </p:xfrm>
        <a:graphic>
          <a:graphicData uri="http://schemas.openxmlformats.org/drawingml/2006/table">
            <a:tbl>
              <a:tblPr/>
              <a:tblGrid>
                <a:gridCol w="555859">
                  <a:extLst>
                    <a:ext uri="{9D8B030D-6E8A-4147-A177-3AD203B41FA5}">
                      <a16:colId xmlns:a16="http://schemas.microsoft.com/office/drawing/2014/main" val="2815735440"/>
                    </a:ext>
                  </a:extLst>
                </a:gridCol>
                <a:gridCol w="555859">
                  <a:extLst>
                    <a:ext uri="{9D8B030D-6E8A-4147-A177-3AD203B41FA5}">
                      <a16:colId xmlns:a16="http://schemas.microsoft.com/office/drawing/2014/main" val="2975161702"/>
                    </a:ext>
                  </a:extLst>
                </a:gridCol>
                <a:gridCol w="555859">
                  <a:extLst>
                    <a:ext uri="{9D8B030D-6E8A-4147-A177-3AD203B41FA5}">
                      <a16:colId xmlns:a16="http://schemas.microsoft.com/office/drawing/2014/main" val="591898596"/>
                    </a:ext>
                  </a:extLst>
                </a:gridCol>
                <a:gridCol w="555859">
                  <a:extLst>
                    <a:ext uri="{9D8B030D-6E8A-4147-A177-3AD203B41FA5}">
                      <a16:colId xmlns:a16="http://schemas.microsoft.com/office/drawing/2014/main" val="2306013990"/>
                    </a:ext>
                  </a:extLst>
                </a:gridCol>
                <a:gridCol w="555859">
                  <a:extLst>
                    <a:ext uri="{9D8B030D-6E8A-4147-A177-3AD203B41FA5}">
                      <a16:colId xmlns:a16="http://schemas.microsoft.com/office/drawing/2014/main" val="4075320466"/>
                    </a:ext>
                  </a:extLst>
                </a:gridCol>
                <a:gridCol w="555859">
                  <a:extLst>
                    <a:ext uri="{9D8B030D-6E8A-4147-A177-3AD203B41FA5}">
                      <a16:colId xmlns:a16="http://schemas.microsoft.com/office/drawing/2014/main" val="532696588"/>
                    </a:ext>
                  </a:extLst>
                </a:gridCol>
                <a:gridCol w="555859">
                  <a:extLst>
                    <a:ext uri="{9D8B030D-6E8A-4147-A177-3AD203B41FA5}">
                      <a16:colId xmlns:a16="http://schemas.microsoft.com/office/drawing/2014/main" val="2999351295"/>
                    </a:ext>
                  </a:extLst>
                </a:gridCol>
              </a:tblGrid>
              <a:tr h="194930">
                <a:tc>
                  <a:txBody>
                    <a:bodyPr/>
                    <a:lstStyle/>
                    <a:p>
                      <a:pPr algn="ctr" fontAlgn="ctr"/>
                      <a:r>
                        <a:rPr lang="en-US" sz="1000" b="1" i="0" u="none" strike="noStrike">
                          <a:solidFill>
                            <a:srgbClr val="000000"/>
                          </a:solidFill>
                          <a:effectLst/>
                          <a:latin typeface="Calibri" panose="020F0502020204030204" pitchFamily="34" charset="0"/>
                        </a:rPr>
                        <a:t>Solar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Jan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Feb</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Apr</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May</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Jun</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132489"/>
                  </a:ext>
                </a:extLst>
              </a:tr>
              <a:tr h="185648">
                <a:tc>
                  <a:txBody>
                    <a:bodyPr/>
                    <a:lstStyle/>
                    <a:p>
                      <a:pPr algn="ctr" fontAlgn="ctr"/>
                      <a:r>
                        <a:rPr lang="en-US" sz="1000" b="1" i="0" u="none" strike="noStrike">
                          <a:solidFill>
                            <a:srgbClr val="000000"/>
                          </a:solidFill>
                          <a:effectLst/>
                          <a:latin typeface="Calibri" panose="020F0502020204030204" pitchFamily="34" charset="0"/>
                        </a:rPr>
                        <a:t>H01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187193763"/>
                  </a:ext>
                </a:extLst>
              </a:tr>
              <a:tr h="185648">
                <a:tc>
                  <a:txBody>
                    <a:bodyPr/>
                    <a:lstStyle/>
                    <a:p>
                      <a:pPr algn="ctr" fontAlgn="ctr"/>
                      <a:r>
                        <a:rPr lang="en-US" sz="1000" b="1" i="0" u="none" strike="noStrike">
                          <a:solidFill>
                            <a:srgbClr val="000000"/>
                          </a:solidFill>
                          <a:effectLst/>
                          <a:latin typeface="Calibri" panose="020F0502020204030204" pitchFamily="34" charset="0"/>
                        </a:rPr>
                        <a:t>H02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607993570"/>
                  </a:ext>
                </a:extLst>
              </a:tr>
              <a:tr h="185648">
                <a:tc>
                  <a:txBody>
                    <a:bodyPr/>
                    <a:lstStyle/>
                    <a:p>
                      <a:pPr algn="ctr" fontAlgn="ctr"/>
                      <a:r>
                        <a:rPr lang="en-US" sz="1000" b="1" i="0" u="none" strike="noStrike">
                          <a:solidFill>
                            <a:srgbClr val="000000"/>
                          </a:solidFill>
                          <a:effectLst/>
                          <a:latin typeface="Calibri" panose="020F0502020204030204" pitchFamily="34" charset="0"/>
                        </a:rPr>
                        <a:t>H03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692133340"/>
                  </a:ext>
                </a:extLst>
              </a:tr>
              <a:tr h="185648">
                <a:tc>
                  <a:txBody>
                    <a:bodyPr/>
                    <a:lstStyle/>
                    <a:p>
                      <a:pPr algn="ctr" fontAlgn="ctr"/>
                      <a:r>
                        <a:rPr lang="en-US" sz="1000" b="1" i="0" u="none" strike="noStrike">
                          <a:solidFill>
                            <a:srgbClr val="000000"/>
                          </a:solidFill>
                          <a:effectLst/>
                          <a:latin typeface="Calibri" panose="020F0502020204030204" pitchFamily="34" charset="0"/>
                        </a:rPr>
                        <a:t>H04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990900791"/>
                  </a:ext>
                </a:extLst>
              </a:tr>
              <a:tr h="185648">
                <a:tc>
                  <a:txBody>
                    <a:bodyPr/>
                    <a:lstStyle/>
                    <a:p>
                      <a:pPr algn="ctr" fontAlgn="ctr"/>
                      <a:r>
                        <a:rPr lang="en-US" sz="1000" b="1" i="0" u="none" strike="noStrike">
                          <a:solidFill>
                            <a:srgbClr val="000000"/>
                          </a:solidFill>
                          <a:effectLst/>
                          <a:latin typeface="Calibri" panose="020F0502020204030204" pitchFamily="34" charset="0"/>
                        </a:rPr>
                        <a:t>H05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345791684"/>
                  </a:ext>
                </a:extLst>
              </a:tr>
              <a:tr h="185648">
                <a:tc>
                  <a:txBody>
                    <a:bodyPr/>
                    <a:lstStyle/>
                    <a:p>
                      <a:pPr algn="ctr" fontAlgn="ctr"/>
                      <a:r>
                        <a:rPr lang="en-US" sz="1000" b="1" i="0" u="none" strike="noStrike">
                          <a:solidFill>
                            <a:srgbClr val="000000"/>
                          </a:solidFill>
                          <a:effectLst/>
                          <a:latin typeface="Calibri" panose="020F0502020204030204" pitchFamily="34" charset="0"/>
                        </a:rPr>
                        <a:t>H06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578489301"/>
                  </a:ext>
                </a:extLst>
              </a:tr>
              <a:tr h="185648">
                <a:tc>
                  <a:txBody>
                    <a:bodyPr/>
                    <a:lstStyle/>
                    <a:p>
                      <a:pPr algn="ctr" fontAlgn="ctr"/>
                      <a:r>
                        <a:rPr lang="en-US" sz="1000" b="1" i="0" u="none" strike="noStrike">
                          <a:solidFill>
                            <a:srgbClr val="000000"/>
                          </a:solidFill>
                          <a:effectLst/>
                          <a:latin typeface="Calibri" panose="020F0502020204030204" pitchFamily="34" charset="0"/>
                        </a:rPr>
                        <a:t>H07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318546719"/>
                  </a:ext>
                </a:extLst>
              </a:tr>
              <a:tr h="185648">
                <a:tc>
                  <a:txBody>
                    <a:bodyPr/>
                    <a:lstStyle/>
                    <a:p>
                      <a:pPr algn="ctr" fontAlgn="ctr"/>
                      <a:r>
                        <a:rPr lang="en-US" sz="1000" b="1" i="0" u="none" strike="noStrike">
                          <a:solidFill>
                            <a:srgbClr val="000000"/>
                          </a:solidFill>
                          <a:effectLst/>
                          <a:latin typeface="Calibri" panose="020F0502020204030204" pitchFamily="34" charset="0"/>
                        </a:rPr>
                        <a:t>H08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tc>
                  <a:txBody>
                    <a:bodyPr/>
                    <a:lstStyle/>
                    <a:p>
                      <a:pPr algn="ctr" fontAlgn="b"/>
                      <a:r>
                        <a:rPr lang="en-US" sz="1000" b="0" i="0" u="none" strike="noStrike">
                          <a:solidFill>
                            <a:srgbClr val="000000"/>
                          </a:solidFill>
                          <a:effectLst/>
                          <a:latin typeface="Calibri" panose="020F0502020204030204" pitchFamily="34" charset="0"/>
                        </a:rPr>
                        <a:t>118.3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ctr" fontAlgn="b"/>
                      <a:r>
                        <a:rPr lang="en-US" sz="1000" b="0" i="0" u="none" strike="noStrike">
                          <a:solidFill>
                            <a:srgbClr val="000000"/>
                          </a:solidFill>
                          <a:effectLst/>
                          <a:latin typeface="Calibri" panose="020F0502020204030204" pitchFamily="34" charset="0"/>
                        </a:rPr>
                        <a:t>94.3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tc>
                  <a:txBody>
                    <a:bodyPr/>
                    <a:lstStyle/>
                    <a:p>
                      <a:pPr algn="ctr" fontAlgn="b"/>
                      <a:r>
                        <a:rPr lang="en-US" sz="1000" b="0" i="0" u="none" strike="noStrike">
                          <a:solidFill>
                            <a:srgbClr val="000000"/>
                          </a:solidFill>
                          <a:effectLst/>
                          <a:latin typeface="Calibri" panose="020F0502020204030204" pitchFamily="34" charset="0"/>
                        </a:rPr>
                        <a:t>107.1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115.3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121.5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extLst>
                  <a:ext uri="{0D108BD9-81ED-4DB2-BD59-A6C34878D82A}">
                    <a16:rowId xmlns:a16="http://schemas.microsoft.com/office/drawing/2014/main" val="529552830"/>
                  </a:ext>
                </a:extLst>
              </a:tr>
              <a:tr h="185648">
                <a:tc>
                  <a:txBody>
                    <a:bodyPr/>
                    <a:lstStyle/>
                    <a:p>
                      <a:pPr algn="ctr" fontAlgn="ctr"/>
                      <a:r>
                        <a:rPr lang="en-US" sz="1000" b="1" i="0" u="none" strike="noStrike">
                          <a:solidFill>
                            <a:srgbClr val="000000"/>
                          </a:solidFill>
                          <a:effectLst/>
                          <a:latin typeface="Calibri" panose="020F0502020204030204" pitchFamily="34" charset="0"/>
                        </a:rPr>
                        <a:t>H09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56E"/>
                    </a:solidFill>
                  </a:tcPr>
                </a:tc>
                <a:tc>
                  <a:txBody>
                    <a:bodyPr/>
                    <a:lstStyle/>
                    <a:p>
                      <a:pPr algn="ctr" fontAlgn="b"/>
                      <a:r>
                        <a:rPr lang="en-US" sz="1000" b="0" i="0" u="none" strike="noStrike">
                          <a:solidFill>
                            <a:srgbClr val="000000"/>
                          </a:solidFill>
                          <a:effectLst/>
                          <a:latin typeface="Calibri" panose="020F0502020204030204" pitchFamily="34" charset="0"/>
                        </a:rPr>
                        <a:t>170.4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132.8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ctr" fontAlgn="b"/>
                      <a:r>
                        <a:rPr lang="en-US" sz="1000" b="0" i="0" u="none" strike="noStrike">
                          <a:solidFill>
                            <a:srgbClr val="000000"/>
                          </a:solidFill>
                          <a:effectLst/>
                          <a:latin typeface="Calibri" panose="020F0502020204030204" pitchFamily="34" charset="0"/>
                        </a:rPr>
                        <a:t>145.9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474"/>
                    </a:solidFill>
                  </a:tcPr>
                </a:tc>
                <a:tc>
                  <a:txBody>
                    <a:bodyPr/>
                    <a:lstStyle/>
                    <a:p>
                      <a:pPr algn="ctr" fontAlgn="b"/>
                      <a:r>
                        <a:rPr lang="en-US" sz="1000" b="0" i="0" u="none" strike="noStrike">
                          <a:solidFill>
                            <a:srgbClr val="000000"/>
                          </a:solidFill>
                          <a:effectLst/>
                          <a:latin typeface="Calibri" panose="020F0502020204030204" pitchFamily="34" charset="0"/>
                        </a:rPr>
                        <a:t>135.7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ctr" fontAlgn="b"/>
                      <a:r>
                        <a:rPr lang="en-US" sz="1000" b="0" i="0" u="none" strike="noStrike">
                          <a:solidFill>
                            <a:srgbClr val="000000"/>
                          </a:solidFill>
                          <a:effectLst/>
                          <a:latin typeface="Calibri" panose="020F0502020204030204" pitchFamily="34" charset="0"/>
                        </a:rPr>
                        <a:t>139.2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extLst>
                  <a:ext uri="{0D108BD9-81ED-4DB2-BD59-A6C34878D82A}">
                    <a16:rowId xmlns:a16="http://schemas.microsoft.com/office/drawing/2014/main" val="1843358997"/>
                  </a:ext>
                </a:extLst>
              </a:tr>
              <a:tr h="185648">
                <a:tc>
                  <a:txBody>
                    <a:bodyPr/>
                    <a:lstStyle/>
                    <a:p>
                      <a:pPr algn="ctr" fontAlgn="ctr"/>
                      <a:r>
                        <a:rPr lang="en-US" sz="1000" b="1" i="0" u="none" strike="noStrike">
                          <a:solidFill>
                            <a:srgbClr val="000000"/>
                          </a:solidFill>
                          <a:effectLst/>
                          <a:latin typeface="Calibri" panose="020F0502020204030204" pitchFamily="34" charset="0"/>
                        </a:rPr>
                        <a:t>H10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7"/>
                    </a:solidFill>
                  </a:tcPr>
                </a:tc>
                <a:tc>
                  <a:txBody>
                    <a:bodyPr/>
                    <a:lstStyle/>
                    <a:p>
                      <a:pPr algn="ctr" fontAlgn="b"/>
                      <a:r>
                        <a:rPr lang="en-US" sz="1000" b="0" i="0" u="none" strike="noStrike">
                          <a:solidFill>
                            <a:srgbClr val="000000"/>
                          </a:solidFill>
                          <a:effectLst/>
                          <a:latin typeface="Calibri" panose="020F0502020204030204" pitchFamily="34" charset="0"/>
                        </a:rPr>
                        <a:t>144.3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ctr" fontAlgn="b"/>
                      <a:r>
                        <a:rPr lang="en-US" sz="1000" b="0" i="0" u="none" strike="noStrike">
                          <a:solidFill>
                            <a:srgbClr val="000000"/>
                          </a:solidFill>
                          <a:effectLst/>
                          <a:latin typeface="Calibri" panose="020F0502020204030204" pitchFamily="34" charset="0"/>
                        </a:rPr>
                        <a:t>141.1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C75"/>
                    </a:solidFill>
                  </a:tcPr>
                </a:tc>
                <a:tc>
                  <a:txBody>
                    <a:bodyPr/>
                    <a:lstStyle/>
                    <a:p>
                      <a:pPr algn="ctr" fontAlgn="b"/>
                      <a:r>
                        <a:rPr lang="en-US" sz="1000" b="0" i="0" u="none" strike="noStrike">
                          <a:solidFill>
                            <a:srgbClr val="000000"/>
                          </a:solidFill>
                          <a:effectLst/>
                          <a:latin typeface="Calibri" panose="020F0502020204030204" pitchFamily="34" charset="0"/>
                        </a:rPr>
                        <a:t>137.8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fontAlgn="b"/>
                      <a:r>
                        <a:rPr lang="en-US" sz="1000" b="0" i="0" u="none" strike="noStrike">
                          <a:solidFill>
                            <a:srgbClr val="000000"/>
                          </a:solidFill>
                          <a:effectLst/>
                          <a:latin typeface="Calibri" panose="020F0502020204030204" pitchFamily="34" charset="0"/>
                        </a:rPr>
                        <a:t>102.0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b"/>
                      <a:r>
                        <a:rPr lang="en-US" sz="1000" b="0" i="0" u="none" strike="noStrike">
                          <a:solidFill>
                            <a:srgbClr val="000000"/>
                          </a:solidFill>
                          <a:effectLst/>
                          <a:latin typeface="Calibri" panose="020F0502020204030204" pitchFamily="34" charset="0"/>
                        </a:rPr>
                        <a:t>114.3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extLst>
                  <a:ext uri="{0D108BD9-81ED-4DB2-BD59-A6C34878D82A}">
                    <a16:rowId xmlns:a16="http://schemas.microsoft.com/office/drawing/2014/main" val="225415112"/>
                  </a:ext>
                </a:extLst>
              </a:tr>
              <a:tr h="185648">
                <a:tc>
                  <a:txBody>
                    <a:bodyPr/>
                    <a:lstStyle/>
                    <a:p>
                      <a:pPr algn="ctr" fontAlgn="ctr"/>
                      <a:r>
                        <a:rPr lang="en-US" sz="1000" b="1" i="0" u="none" strike="noStrike">
                          <a:solidFill>
                            <a:srgbClr val="000000"/>
                          </a:solidFill>
                          <a:effectLst/>
                          <a:latin typeface="Calibri" panose="020F0502020204030204" pitchFamily="34" charset="0"/>
                        </a:rPr>
                        <a:t>H11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tc>
                  <a:txBody>
                    <a:bodyPr/>
                    <a:lstStyle/>
                    <a:p>
                      <a:pPr algn="ctr" fontAlgn="b"/>
                      <a:r>
                        <a:rPr lang="en-US" sz="1000" b="0" i="0" u="none" strike="noStrike">
                          <a:solidFill>
                            <a:srgbClr val="000000"/>
                          </a:solidFill>
                          <a:effectLst/>
                          <a:latin typeface="Calibri" panose="020F0502020204030204" pitchFamily="34" charset="0"/>
                        </a:rPr>
                        <a:t>162.2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86E"/>
                    </a:solidFill>
                  </a:tcPr>
                </a:tc>
                <a:tc>
                  <a:txBody>
                    <a:bodyPr/>
                    <a:lstStyle/>
                    <a:p>
                      <a:pPr algn="ctr" fontAlgn="b"/>
                      <a:r>
                        <a:rPr lang="en-US" sz="1000" b="0" i="0" u="none" strike="noStrike">
                          <a:solidFill>
                            <a:srgbClr val="000000"/>
                          </a:solidFill>
                          <a:effectLst/>
                          <a:latin typeface="Calibri" panose="020F0502020204030204" pitchFamily="34" charset="0"/>
                        </a:rPr>
                        <a:t>124.3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fontAlgn="b"/>
                      <a:r>
                        <a:rPr lang="en-US" sz="1000" b="0" i="0" u="none" strike="noStrike">
                          <a:solidFill>
                            <a:srgbClr val="000000"/>
                          </a:solidFill>
                          <a:effectLst/>
                          <a:latin typeface="Calibri" panose="020F0502020204030204" pitchFamily="34" charset="0"/>
                        </a:rPr>
                        <a:t>113.5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ctr" fontAlgn="b"/>
                      <a:r>
                        <a:rPr lang="en-US" sz="1000" b="0" i="0" u="none" strike="noStrike">
                          <a:solidFill>
                            <a:srgbClr val="000000"/>
                          </a:solidFill>
                          <a:effectLst/>
                          <a:latin typeface="Calibri" panose="020F0502020204030204" pitchFamily="34" charset="0"/>
                        </a:rPr>
                        <a:t>107.1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b"/>
                      <a:r>
                        <a:rPr lang="en-US" sz="1000" b="0" i="0" u="none" strike="noStrike">
                          <a:solidFill>
                            <a:srgbClr val="000000"/>
                          </a:solidFill>
                          <a:effectLst/>
                          <a:latin typeface="Calibri" panose="020F0502020204030204" pitchFamily="34" charset="0"/>
                        </a:rPr>
                        <a:t>97.7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extLst>
                  <a:ext uri="{0D108BD9-81ED-4DB2-BD59-A6C34878D82A}">
                    <a16:rowId xmlns:a16="http://schemas.microsoft.com/office/drawing/2014/main" val="1170928577"/>
                  </a:ext>
                </a:extLst>
              </a:tr>
              <a:tr h="185648">
                <a:tc>
                  <a:txBody>
                    <a:bodyPr/>
                    <a:lstStyle/>
                    <a:p>
                      <a:pPr algn="ctr" fontAlgn="ctr"/>
                      <a:r>
                        <a:rPr lang="en-US" sz="1000" b="1" i="0" u="none" strike="noStrike">
                          <a:solidFill>
                            <a:srgbClr val="000000"/>
                          </a:solidFill>
                          <a:effectLst/>
                          <a:latin typeface="Calibri" panose="020F0502020204030204" pitchFamily="34" charset="0"/>
                        </a:rPr>
                        <a:t>H12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117.8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tc>
                  <a:txBody>
                    <a:bodyPr/>
                    <a:lstStyle/>
                    <a:p>
                      <a:pPr algn="ctr" fontAlgn="b"/>
                      <a:r>
                        <a:rPr lang="en-US" sz="1000" b="0" i="0" u="none" strike="noStrike">
                          <a:solidFill>
                            <a:srgbClr val="000000"/>
                          </a:solidFill>
                          <a:effectLst/>
                          <a:latin typeface="Calibri" panose="020F0502020204030204" pitchFamily="34" charset="0"/>
                        </a:rPr>
                        <a:t>143.5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874"/>
                    </a:solidFill>
                  </a:tcPr>
                </a:tc>
                <a:tc>
                  <a:txBody>
                    <a:bodyPr/>
                    <a:lstStyle/>
                    <a:p>
                      <a:pPr algn="ctr" fontAlgn="b"/>
                      <a:r>
                        <a:rPr lang="en-US" sz="1000" b="0" i="0" u="none" strike="noStrike">
                          <a:solidFill>
                            <a:srgbClr val="000000"/>
                          </a:solidFill>
                          <a:effectLst/>
                          <a:latin typeface="Calibri" panose="020F0502020204030204" pitchFamily="34" charset="0"/>
                        </a:rPr>
                        <a:t>123.0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n-US" sz="1000" b="0" i="0" u="none" strike="noStrike">
                          <a:solidFill>
                            <a:srgbClr val="000000"/>
                          </a:solidFill>
                          <a:effectLst/>
                          <a:latin typeface="Calibri" panose="020F0502020204030204" pitchFamily="34" charset="0"/>
                        </a:rPr>
                        <a:t>109.1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97.0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fontAlgn="b"/>
                      <a:r>
                        <a:rPr lang="en-US" sz="1000" b="0" i="0" u="none" strike="noStrike">
                          <a:solidFill>
                            <a:srgbClr val="000000"/>
                          </a:solidFill>
                          <a:effectLst/>
                          <a:latin typeface="Calibri" panose="020F0502020204030204" pitchFamily="34" charset="0"/>
                        </a:rPr>
                        <a:t>96.3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extLst>
                  <a:ext uri="{0D108BD9-81ED-4DB2-BD59-A6C34878D82A}">
                    <a16:rowId xmlns:a16="http://schemas.microsoft.com/office/drawing/2014/main" val="3406232595"/>
                  </a:ext>
                </a:extLst>
              </a:tr>
              <a:tr h="185648">
                <a:tc>
                  <a:txBody>
                    <a:bodyPr/>
                    <a:lstStyle/>
                    <a:p>
                      <a:pPr algn="ctr" fontAlgn="ctr"/>
                      <a:r>
                        <a:rPr lang="en-US" sz="1000" b="1" i="0" u="none" strike="noStrike">
                          <a:solidFill>
                            <a:srgbClr val="000000"/>
                          </a:solidFill>
                          <a:effectLst/>
                          <a:latin typeface="Calibri" panose="020F0502020204030204" pitchFamily="34" charset="0"/>
                        </a:rPr>
                        <a:t>H13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129.5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079"/>
                    </a:solidFill>
                  </a:tcPr>
                </a:tc>
                <a:tc>
                  <a:txBody>
                    <a:bodyPr/>
                    <a:lstStyle/>
                    <a:p>
                      <a:pPr algn="ctr" fontAlgn="b"/>
                      <a:r>
                        <a:rPr lang="en-US" sz="1000" b="0" i="0" u="none" strike="noStrike">
                          <a:solidFill>
                            <a:srgbClr val="000000"/>
                          </a:solidFill>
                          <a:effectLst/>
                          <a:latin typeface="Calibri" panose="020F0502020204030204" pitchFamily="34" charset="0"/>
                        </a:rPr>
                        <a:t>144.1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c>
                  <a:txBody>
                    <a:bodyPr/>
                    <a:lstStyle/>
                    <a:p>
                      <a:pPr algn="ctr" fontAlgn="b"/>
                      <a:r>
                        <a:rPr lang="en-US" sz="1000" b="0" i="0" u="none" strike="noStrike">
                          <a:solidFill>
                            <a:srgbClr val="000000"/>
                          </a:solidFill>
                          <a:effectLst/>
                          <a:latin typeface="Calibri" panose="020F0502020204030204" pitchFamily="34" charset="0"/>
                        </a:rPr>
                        <a:t>122.0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fontAlgn="b"/>
                      <a:r>
                        <a:rPr lang="en-US" sz="1000" b="0" i="0" u="none" strike="noStrike">
                          <a:solidFill>
                            <a:srgbClr val="000000"/>
                          </a:solidFill>
                          <a:effectLst/>
                          <a:latin typeface="Calibri" panose="020F0502020204030204" pitchFamily="34" charset="0"/>
                        </a:rPr>
                        <a:t>100.1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US" sz="1000" b="0" i="0" u="none" strike="noStrike">
                          <a:solidFill>
                            <a:srgbClr val="000000"/>
                          </a:solidFill>
                          <a:effectLst/>
                          <a:latin typeface="Calibri" panose="020F0502020204030204" pitchFamily="34" charset="0"/>
                        </a:rPr>
                        <a:t>99.4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94.6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3033987198"/>
                  </a:ext>
                </a:extLst>
              </a:tr>
              <a:tr h="185648">
                <a:tc>
                  <a:txBody>
                    <a:bodyPr/>
                    <a:lstStyle/>
                    <a:p>
                      <a:pPr algn="ctr" fontAlgn="ctr"/>
                      <a:r>
                        <a:rPr lang="en-US" sz="1000" b="1" i="0" u="none" strike="noStrike">
                          <a:solidFill>
                            <a:srgbClr val="000000"/>
                          </a:solidFill>
                          <a:effectLst/>
                          <a:latin typeface="Calibri" panose="020F0502020204030204" pitchFamily="34" charset="0"/>
                        </a:rPr>
                        <a:t>H14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126.2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ctr" fontAlgn="b"/>
                      <a:r>
                        <a:rPr lang="en-US" sz="1000" b="0" i="0" u="none" strike="noStrike">
                          <a:solidFill>
                            <a:srgbClr val="000000"/>
                          </a:solidFill>
                          <a:effectLst/>
                          <a:latin typeface="Calibri" panose="020F0502020204030204" pitchFamily="34" charset="0"/>
                        </a:rPr>
                        <a:t>136.9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7"/>
                    </a:solidFill>
                  </a:tcPr>
                </a:tc>
                <a:tc>
                  <a:txBody>
                    <a:bodyPr/>
                    <a:lstStyle/>
                    <a:p>
                      <a:pPr algn="ctr" fontAlgn="b"/>
                      <a:r>
                        <a:rPr lang="en-US" sz="1000" b="0" i="0" u="none" strike="noStrike">
                          <a:solidFill>
                            <a:srgbClr val="000000"/>
                          </a:solidFill>
                          <a:effectLst/>
                          <a:latin typeface="Calibri" panose="020F0502020204030204" pitchFamily="34" charset="0"/>
                        </a:rPr>
                        <a:t>125.0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ctr" fontAlgn="b"/>
                      <a:r>
                        <a:rPr lang="en-US" sz="1000" b="0" i="0" u="none" strike="noStrike" dirty="0">
                          <a:solidFill>
                            <a:srgbClr val="000000"/>
                          </a:solidFill>
                          <a:effectLst/>
                          <a:latin typeface="Calibri" panose="020F0502020204030204" pitchFamily="34" charset="0"/>
                        </a:rPr>
                        <a:t>108.3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fontAlgn="b"/>
                      <a:r>
                        <a:rPr lang="en-US" sz="1000" b="0" i="0" u="none" strike="noStrike">
                          <a:solidFill>
                            <a:srgbClr val="000000"/>
                          </a:solidFill>
                          <a:effectLst/>
                          <a:latin typeface="Calibri" panose="020F0502020204030204" pitchFamily="34" charset="0"/>
                        </a:rPr>
                        <a:t>104.9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fontAlgn="b"/>
                      <a:r>
                        <a:rPr lang="en-US" sz="1000" b="0" i="0" u="none" strike="noStrike">
                          <a:solidFill>
                            <a:srgbClr val="000000"/>
                          </a:solidFill>
                          <a:effectLst/>
                          <a:latin typeface="Calibri" panose="020F0502020204030204" pitchFamily="34" charset="0"/>
                        </a:rPr>
                        <a:t>96.3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extLst>
                  <a:ext uri="{0D108BD9-81ED-4DB2-BD59-A6C34878D82A}">
                    <a16:rowId xmlns:a16="http://schemas.microsoft.com/office/drawing/2014/main" val="1607458486"/>
                  </a:ext>
                </a:extLst>
              </a:tr>
              <a:tr h="185648">
                <a:tc>
                  <a:txBody>
                    <a:bodyPr/>
                    <a:lstStyle/>
                    <a:p>
                      <a:pPr algn="ctr" fontAlgn="ctr"/>
                      <a:r>
                        <a:rPr lang="en-US" sz="1000" b="1" i="0" u="none" strike="noStrike">
                          <a:solidFill>
                            <a:srgbClr val="000000"/>
                          </a:solidFill>
                          <a:effectLst/>
                          <a:latin typeface="Calibri" panose="020F0502020204030204" pitchFamily="34" charset="0"/>
                        </a:rPr>
                        <a:t>H15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114.8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133.6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ctr" fontAlgn="b"/>
                      <a:r>
                        <a:rPr lang="en-US" sz="1000" b="0" i="0" u="none" strike="noStrike">
                          <a:solidFill>
                            <a:srgbClr val="000000"/>
                          </a:solidFill>
                          <a:effectLst/>
                          <a:latin typeface="Calibri" panose="020F0502020204030204" pitchFamily="34" charset="0"/>
                        </a:rPr>
                        <a:t>109.0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US" sz="1000" b="0" i="0" u="none" strike="noStrike">
                          <a:solidFill>
                            <a:srgbClr val="000000"/>
                          </a:solidFill>
                          <a:effectLst/>
                          <a:latin typeface="Calibri" panose="020F0502020204030204" pitchFamily="34" charset="0"/>
                        </a:rPr>
                        <a:t>108.6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b"/>
                      <a:r>
                        <a:rPr lang="en-US" sz="1000" b="0" i="0" u="none" strike="noStrike">
                          <a:solidFill>
                            <a:srgbClr val="000000"/>
                          </a:solidFill>
                          <a:effectLst/>
                          <a:latin typeface="Calibri" panose="020F0502020204030204" pitchFamily="34" charset="0"/>
                        </a:rPr>
                        <a:t>116.3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ctr" fontAlgn="b"/>
                      <a:r>
                        <a:rPr lang="en-US" sz="1000" b="0" i="0" u="none" strike="noStrike">
                          <a:solidFill>
                            <a:srgbClr val="000000"/>
                          </a:solidFill>
                          <a:effectLst/>
                          <a:latin typeface="Calibri" panose="020F0502020204030204" pitchFamily="34" charset="0"/>
                        </a:rPr>
                        <a:t>98.9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896846769"/>
                  </a:ext>
                </a:extLst>
              </a:tr>
              <a:tr h="185648">
                <a:tc>
                  <a:txBody>
                    <a:bodyPr/>
                    <a:lstStyle/>
                    <a:p>
                      <a:pPr algn="ctr" fontAlgn="ctr"/>
                      <a:r>
                        <a:rPr lang="en-US" sz="1000" b="1" i="0" u="none" strike="noStrike">
                          <a:solidFill>
                            <a:srgbClr val="000000"/>
                          </a:solidFill>
                          <a:effectLst/>
                          <a:latin typeface="Calibri" panose="020F0502020204030204" pitchFamily="34" charset="0"/>
                        </a:rPr>
                        <a:t>H16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130.6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ctr" fontAlgn="b"/>
                      <a:r>
                        <a:rPr lang="en-US" sz="1000" b="0" i="0" u="none" strike="noStrike">
                          <a:solidFill>
                            <a:srgbClr val="000000"/>
                          </a:solidFill>
                          <a:effectLst/>
                          <a:latin typeface="Calibri" panose="020F0502020204030204" pitchFamily="34" charset="0"/>
                        </a:rPr>
                        <a:t>115.2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fontAlgn="b"/>
                      <a:r>
                        <a:rPr lang="en-US" sz="1000" b="0" i="0" u="none" strike="noStrike">
                          <a:solidFill>
                            <a:srgbClr val="000000"/>
                          </a:solidFill>
                          <a:effectLst/>
                          <a:latin typeface="Calibri" panose="020F0502020204030204" pitchFamily="34" charset="0"/>
                        </a:rPr>
                        <a:t>125.0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ctr" fontAlgn="b"/>
                      <a:r>
                        <a:rPr lang="en-US" sz="1000" b="0" i="0" u="none" strike="noStrike">
                          <a:solidFill>
                            <a:srgbClr val="000000"/>
                          </a:solidFill>
                          <a:effectLst/>
                          <a:latin typeface="Calibri" panose="020F0502020204030204" pitchFamily="34" charset="0"/>
                        </a:rPr>
                        <a:t>113.9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US" sz="1000" b="0" i="0" u="none" strike="noStrike">
                          <a:solidFill>
                            <a:srgbClr val="000000"/>
                          </a:solidFill>
                          <a:effectLst/>
                          <a:latin typeface="Calibri" panose="020F0502020204030204" pitchFamily="34" charset="0"/>
                        </a:rPr>
                        <a:t>109.2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1822537351"/>
                  </a:ext>
                </a:extLst>
              </a:tr>
              <a:tr h="185648">
                <a:tc>
                  <a:txBody>
                    <a:bodyPr/>
                    <a:lstStyle/>
                    <a:p>
                      <a:pPr algn="ctr" fontAlgn="ctr"/>
                      <a:r>
                        <a:rPr lang="en-US" sz="1000" b="1" i="0" u="none" strike="noStrike">
                          <a:solidFill>
                            <a:srgbClr val="000000"/>
                          </a:solidFill>
                          <a:effectLst/>
                          <a:latin typeface="Calibri" panose="020F0502020204030204" pitchFamily="34" charset="0"/>
                        </a:rPr>
                        <a:t>H17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081"/>
                    </a:solidFill>
                  </a:tcPr>
                </a:tc>
                <a:tc>
                  <a:txBody>
                    <a:bodyPr/>
                    <a:lstStyle/>
                    <a:p>
                      <a:pPr algn="ctr" fontAlgn="b"/>
                      <a:r>
                        <a:rPr lang="en-US" sz="1000" b="0" i="0" u="none" strike="noStrike">
                          <a:solidFill>
                            <a:srgbClr val="000000"/>
                          </a:solidFill>
                          <a:effectLst/>
                          <a:latin typeface="Calibri" panose="020F0502020204030204" pitchFamily="34" charset="0"/>
                        </a:rPr>
                        <a:t>95.4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US" sz="1000" b="0" i="0" u="none" strike="noStrike">
                          <a:solidFill>
                            <a:srgbClr val="000000"/>
                          </a:solidFill>
                          <a:effectLst/>
                          <a:latin typeface="Calibri" panose="020F0502020204030204" pitchFamily="34" charset="0"/>
                        </a:rPr>
                        <a:t>113.2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ctr" fontAlgn="b"/>
                      <a:r>
                        <a:rPr lang="en-US" sz="1000" b="0" i="0" u="none" strike="noStrike">
                          <a:solidFill>
                            <a:srgbClr val="000000"/>
                          </a:solidFill>
                          <a:effectLst/>
                          <a:latin typeface="Calibri" panose="020F0502020204030204" pitchFamily="34" charset="0"/>
                        </a:rPr>
                        <a:t>107.6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US" sz="1000" b="0" i="0" u="none" strike="noStrike">
                          <a:solidFill>
                            <a:srgbClr val="000000"/>
                          </a:solidFill>
                          <a:effectLst/>
                          <a:latin typeface="Calibri" panose="020F0502020204030204" pitchFamily="34" charset="0"/>
                        </a:rPr>
                        <a:t>103.7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US" sz="1000" b="0" i="0" u="none" strike="noStrike">
                          <a:solidFill>
                            <a:srgbClr val="000000"/>
                          </a:solidFill>
                          <a:effectLst/>
                          <a:latin typeface="Calibri" panose="020F0502020204030204" pitchFamily="34" charset="0"/>
                        </a:rPr>
                        <a:t>126.2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extLst>
                  <a:ext uri="{0D108BD9-81ED-4DB2-BD59-A6C34878D82A}">
                    <a16:rowId xmlns:a16="http://schemas.microsoft.com/office/drawing/2014/main" val="1001167022"/>
                  </a:ext>
                </a:extLst>
              </a:tr>
              <a:tr h="185648">
                <a:tc>
                  <a:txBody>
                    <a:bodyPr/>
                    <a:lstStyle/>
                    <a:p>
                      <a:pPr algn="ctr" fontAlgn="ctr"/>
                      <a:r>
                        <a:rPr lang="en-US" sz="1000" b="1" i="0" u="none" strike="noStrike">
                          <a:solidFill>
                            <a:srgbClr val="000000"/>
                          </a:solidFill>
                          <a:effectLst/>
                          <a:latin typeface="Calibri" panose="020F0502020204030204" pitchFamily="34" charset="0"/>
                        </a:rPr>
                        <a:t>H18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60.3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fontAlgn="b"/>
                      <a:r>
                        <a:rPr lang="en-US" sz="1000" b="0" i="0" u="none" strike="noStrike">
                          <a:solidFill>
                            <a:srgbClr val="000000"/>
                          </a:solidFill>
                          <a:effectLst/>
                          <a:latin typeface="Calibri" panose="020F0502020204030204" pitchFamily="34" charset="0"/>
                        </a:rPr>
                        <a:t>64.4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C81"/>
                    </a:solidFill>
                  </a:tcPr>
                </a:tc>
                <a:tc>
                  <a:txBody>
                    <a:bodyPr/>
                    <a:lstStyle/>
                    <a:p>
                      <a:pPr algn="ctr" fontAlgn="b"/>
                      <a:r>
                        <a:rPr lang="en-US" sz="1000" b="0" i="0" u="none" strike="noStrike">
                          <a:solidFill>
                            <a:srgbClr val="000000"/>
                          </a:solidFill>
                          <a:effectLst/>
                          <a:latin typeface="Calibri" panose="020F0502020204030204" pitchFamily="34" charset="0"/>
                        </a:rPr>
                        <a:t>110.6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103.7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US" sz="1000" b="0" i="0" u="none" strike="noStrike">
                          <a:solidFill>
                            <a:srgbClr val="000000"/>
                          </a:solidFill>
                          <a:effectLst/>
                          <a:latin typeface="Calibri" panose="020F0502020204030204" pitchFamily="34" charset="0"/>
                        </a:rPr>
                        <a:t>107.2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ctr" fontAlgn="b"/>
                      <a:r>
                        <a:rPr lang="en-US" sz="1000" b="0" i="0" u="none" strike="noStrike">
                          <a:solidFill>
                            <a:srgbClr val="000000"/>
                          </a:solidFill>
                          <a:effectLst/>
                          <a:latin typeface="Calibri" panose="020F0502020204030204" pitchFamily="34" charset="0"/>
                        </a:rPr>
                        <a:t>112.3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extLst>
                  <a:ext uri="{0D108BD9-81ED-4DB2-BD59-A6C34878D82A}">
                    <a16:rowId xmlns:a16="http://schemas.microsoft.com/office/drawing/2014/main" val="804547222"/>
                  </a:ext>
                </a:extLst>
              </a:tr>
              <a:tr h="185648">
                <a:tc>
                  <a:txBody>
                    <a:bodyPr/>
                    <a:lstStyle/>
                    <a:p>
                      <a:pPr algn="ctr" fontAlgn="ctr"/>
                      <a:r>
                        <a:rPr lang="en-US" sz="1000" b="1" i="0" u="none" strike="noStrike">
                          <a:solidFill>
                            <a:srgbClr val="000000"/>
                          </a:solidFill>
                          <a:effectLst/>
                          <a:latin typeface="Calibri" panose="020F0502020204030204" pitchFamily="34" charset="0"/>
                        </a:rPr>
                        <a:t>H19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122.4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a:solidFill>
                            <a:srgbClr val="000000"/>
                          </a:solidFill>
                          <a:effectLst/>
                          <a:latin typeface="Calibri" panose="020F0502020204030204" pitchFamily="34" charset="0"/>
                        </a:rPr>
                        <a:t>98.6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US" sz="1000" b="0" i="0" u="none" strike="noStrike">
                          <a:solidFill>
                            <a:srgbClr val="000000"/>
                          </a:solidFill>
                          <a:effectLst/>
                          <a:latin typeface="Calibri" panose="020F0502020204030204" pitchFamily="34" charset="0"/>
                        </a:rPr>
                        <a:t>79.4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fontAlgn="b"/>
                      <a:r>
                        <a:rPr lang="en-US" sz="1000" b="0" i="0" u="none" strike="noStrike">
                          <a:solidFill>
                            <a:srgbClr val="000000"/>
                          </a:solidFill>
                          <a:effectLst/>
                          <a:latin typeface="Calibri" panose="020F0502020204030204" pitchFamily="34" charset="0"/>
                        </a:rPr>
                        <a:t>86.3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b"/>
                      <a:r>
                        <a:rPr lang="en-US" sz="1000" b="0" i="0" u="none" strike="noStrike" dirty="0">
                          <a:solidFill>
                            <a:srgbClr val="000000"/>
                          </a:solidFill>
                          <a:effectLst/>
                          <a:latin typeface="Calibri" panose="020F0502020204030204" pitchFamily="34" charset="0"/>
                        </a:rPr>
                        <a:t>99.6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fontAlgn="b"/>
                      <a:r>
                        <a:rPr lang="en-US" sz="1000" b="0" i="0" u="none" strike="noStrike">
                          <a:solidFill>
                            <a:srgbClr val="000000"/>
                          </a:solidFill>
                          <a:effectLst/>
                          <a:latin typeface="Calibri" panose="020F0502020204030204" pitchFamily="34" charset="0"/>
                        </a:rPr>
                        <a:t>101.7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extLst>
                  <a:ext uri="{0D108BD9-81ED-4DB2-BD59-A6C34878D82A}">
                    <a16:rowId xmlns:a16="http://schemas.microsoft.com/office/drawing/2014/main" val="2675919636"/>
                  </a:ext>
                </a:extLst>
              </a:tr>
              <a:tr h="185648">
                <a:tc>
                  <a:txBody>
                    <a:bodyPr/>
                    <a:lstStyle/>
                    <a:p>
                      <a:pPr algn="ctr" fontAlgn="ctr"/>
                      <a:r>
                        <a:rPr lang="en-US" sz="1000" b="1" i="0" u="none" strike="noStrike">
                          <a:solidFill>
                            <a:srgbClr val="000000"/>
                          </a:solidFill>
                          <a:effectLst/>
                          <a:latin typeface="Calibri" panose="020F0502020204030204" pitchFamily="34" charset="0"/>
                        </a:rPr>
                        <a:t>H20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117.2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b"/>
                      <a:r>
                        <a:rPr lang="en-US" sz="1000" b="0" i="0" u="none" strike="noStrike">
                          <a:solidFill>
                            <a:srgbClr val="000000"/>
                          </a:solidFill>
                          <a:effectLst/>
                          <a:latin typeface="Calibri" panose="020F0502020204030204" pitchFamily="34" charset="0"/>
                        </a:rPr>
                        <a:t>122.3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a:solidFill>
                            <a:srgbClr val="000000"/>
                          </a:solidFill>
                          <a:effectLst/>
                          <a:latin typeface="Calibri" panose="020F0502020204030204" pitchFamily="34" charset="0"/>
                        </a:rPr>
                        <a:t>92.9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983"/>
                    </a:solidFill>
                  </a:tcPr>
                </a:tc>
                <a:tc>
                  <a:txBody>
                    <a:bodyPr/>
                    <a:lstStyle/>
                    <a:p>
                      <a:pPr algn="ctr" fontAlgn="b"/>
                      <a:r>
                        <a:rPr lang="en-US" sz="1000" b="0" i="0" u="none" strike="noStrike">
                          <a:solidFill>
                            <a:srgbClr val="000000"/>
                          </a:solidFill>
                          <a:effectLst/>
                          <a:latin typeface="Calibri" panose="020F0502020204030204" pitchFamily="34" charset="0"/>
                        </a:rPr>
                        <a:t>53.7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ctr" fontAlgn="b"/>
                      <a:r>
                        <a:rPr lang="en-US" sz="1000" b="0" i="0" u="none" strike="noStrike">
                          <a:solidFill>
                            <a:srgbClr val="000000"/>
                          </a:solidFill>
                          <a:effectLst/>
                          <a:latin typeface="Calibri" panose="020F0502020204030204" pitchFamily="34" charset="0"/>
                        </a:rPr>
                        <a:t>64.9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ctr" fontAlgn="b"/>
                      <a:r>
                        <a:rPr lang="en-US" sz="1000" b="0" i="0" u="none" strike="noStrike">
                          <a:solidFill>
                            <a:srgbClr val="000000"/>
                          </a:solidFill>
                          <a:effectLst/>
                          <a:latin typeface="Calibri" panose="020F0502020204030204" pitchFamily="34" charset="0"/>
                        </a:rPr>
                        <a:t>61.8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extLst>
                  <a:ext uri="{0D108BD9-81ED-4DB2-BD59-A6C34878D82A}">
                    <a16:rowId xmlns:a16="http://schemas.microsoft.com/office/drawing/2014/main" val="2335184011"/>
                  </a:ext>
                </a:extLst>
              </a:tr>
              <a:tr h="185648">
                <a:tc>
                  <a:txBody>
                    <a:bodyPr/>
                    <a:lstStyle/>
                    <a:p>
                      <a:pPr algn="ctr" fontAlgn="ctr"/>
                      <a:r>
                        <a:rPr lang="en-US" sz="1000" b="1" i="0" u="none" strike="noStrike">
                          <a:solidFill>
                            <a:srgbClr val="000000"/>
                          </a:solidFill>
                          <a:effectLst/>
                          <a:latin typeface="Calibri" panose="020F0502020204030204" pitchFamily="34" charset="0"/>
                        </a:rPr>
                        <a:t>H21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110.6</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b"/>
                      <a:r>
                        <a:rPr lang="en-US" sz="1000" b="0" i="0" u="none" strike="noStrike">
                          <a:solidFill>
                            <a:srgbClr val="000000"/>
                          </a:solidFill>
                          <a:effectLst/>
                          <a:latin typeface="Calibri" panose="020F0502020204030204" pitchFamily="34" charset="0"/>
                        </a:rPr>
                        <a:t>110.1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US" sz="1000" b="0" i="0" u="none" strike="noStrike">
                          <a:solidFill>
                            <a:srgbClr val="000000"/>
                          </a:solidFill>
                          <a:effectLst/>
                          <a:latin typeface="Calibri" panose="020F0502020204030204" pitchFamily="34" charset="0"/>
                        </a:rPr>
                        <a:t>104.5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n-US" sz="1000" b="0" i="0" u="none" strike="noStrike">
                          <a:solidFill>
                            <a:srgbClr val="000000"/>
                          </a:solidFill>
                          <a:effectLst/>
                          <a:latin typeface="Calibri" panose="020F0502020204030204" pitchFamily="34" charset="0"/>
                        </a:rPr>
                        <a:t>118.5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ctr" fontAlgn="b"/>
                      <a:r>
                        <a:rPr lang="en-US" sz="1000" b="0" i="0" u="none" strike="noStrike">
                          <a:solidFill>
                            <a:srgbClr val="000000"/>
                          </a:solidFill>
                          <a:effectLst/>
                          <a:latin typeface="Calibri" panose="020F0502020204030204" pitchFamily="34" charset="0"/>
                        </a:rPr>
                        <a:t>122.3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US" sz="1000" b="0" i="0" u="none" strike="noStrike">
                          <a:solidFill>
                            <a:srgbClr val="000000"/>
                          </a:solidFill>
                          <a:effectLst/>
                          <a:latin typeface="Calibri" panose="020F0502020204030204" pitchFamily="34" charset="0"/>
                        </a:rPr>
                        <a:t>113.0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F"/>
                    </a:solidFill>
                  </a:tcPr>
                </a:tc>
                <a:extLst>
                  <a:ext uri="{0D108BD9-81ED-4DB2-BD59-A6C34878D82A}">
                    <a16:rowId xmlns:a16="http://schemas.microsoft.com/office/drawing/2014/main" val="3286725243"/>
                  </a:ext>
                </a:extLst>
              </a:tr>
              <a:tr h="185648">
                <a:tc>
                  <a:txBody>
                    <a:bodyPr/>
                    <a:lstStyle/>
                    <a:p>
                      <a:pPr algn="ctr" fontAlgn="ctr"/>
                      <a:r>
                        <a:rPr lang="en-US" sz="1000" b="1" i="0" u="none" strike="noStrike">
                          <a:solidFill>
                            <a:srgbClr val="000000"/>
                          </a:solidFill>
                          <a:effectLst/>
                          <a:latin typeface="Calibri" panose="020F0502020204030204" pitchFamily="34" charset="0"/>
                        </a:rPr>
                        <a:t>H22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382287265"/>
                  </a:ext>
                </a:extLst>
              </a:tr>
              <a:tr h="185648">
                <a:tc>
                  <a:txBody>
                    <a:bodyPr/>
                    <a:lstStyle/>
                    <a:p>
                      <a:pPr algn="ctr" fontAlgn="ctr"/>
                      <a:r>
                        <a:rPr lang="en-US" sz="1000" b="1" i="0" u="none" strike="noStrike">
                          <a:solidFill>
                            <a:srgbClr val="000000"/>
                          </a:solidFill>
                          <a:effectLst/>
                          <a:latin typeface="Calibri" panose="020F0502020204030204" pitchFamily="34" charset="0"/>
                        </a:rPr>
                        <a:t>H23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452032731"/>
                  </a:ext>
                </a:extLst>
              </a:tr>
              <a:tr h="185648">
                <a:tc>
                  <a:txBody>
                    <a:bodyPr/>
                    <a:lstStyle/>
                    <a:p>
                      <a:pPr algn="ctr" fontAlgn="ctr"/>
                      <a:r>
                        <a:rPr lang="en-US" sz="1000" b="1" i="0" u="none" strike="noStrike">
                          <a:solidFill>
                            <a:srgbClr val="000000"/>
                          </a:solidFill>
                          <a:effectLst/>
                          <a:latin typeface="Calibri" panose="020F0502020204030204" pitchFamily="34" charset="0"/>
                        </a:rPr>
                        <a:t>H24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000" b="0" i="0" u="none" strike="noStrike" dirty="0">
                          <a:solidFill>
                            <a:srgbClr val="000000"/>
                          </a:solidFill>
                          <a:effectLst/>
                          <a:latin typeface="Calibri" panose="020F0502020204030204" pitchFamily="34" charset="0"/>
                        </a:rPr>
                        <a:t>0.0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097933290"/>
                  </a:ext>
                </a:extLst>
              </a:tr>
            </a:tbl>
          </a:graphicData>
        </a:graphic>
      </p:graphicFrame>
    </p:spTree>
    <p:extLst>
      <p:ext uri="{BB962C8B-B14F-4D97-AF65-F5344CB8AC3E}">
        <p14:creationId xmlns:p14="http://schemas.microsoft.com/office/powerpoint/2010/main" val="133919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Regulation Service Methodology</a:t>
            </a:r>
          </a:p>
        </p:txBody>
      </p:sp>
      <p:sp>
        <p:nvSpPr>
          <p:cNvPr id="2" name="Content Placeholder 1"/>
          <p:cNvSpPr>
            <a:spLocks noGrp="1"/>
          </p:cNvSpPr>
          <p:nvPr>
            <p:ph idx="1"/>
          </p:nvPr>
        </p:nvSpPr>
        <p:spPr/>
        <p:txBody>
          <a:bodyPr/>
          <a:lstStyle/>
          <a:p>
            <a:pPr algn="just"/>
            <a:r>
              <a:rPr lang="en-US" sz="1600" dirty="0"/>
              <a:t>ERCOT is considering some changes in the methodology used to compute the minimum Regulation Service requirements in 2025.</a:t>
            </a:r>
          </a:p>
          <a:p>
            <a:pPr marL="342900" lvl="1" indent="0" algn="just">
              <a:buNone/>
            </a:pPr>
            <a:endParaRPr lang="en-US" sz="1600" dirty="0"/>
          </a:p>
          <a:p>
            <a:pPr algn="just"/>
            <a:r>
              <a:rPr lang="en-US" sz="1600" dirty="0"/>
              <a:t>The preliminary Regulation quantities for January 2025 through June  2025 in subsequent slides have been computed using </a:t>
            </a:r>
            <a:r>
              <a:rPr lang="en-US" sz="1600" u="sng" dirty="0"/>
              <a:t>current methodology</a:t>
            </a:r>
            <a:r>
              <a:rPr lang="en-US" sz="1600" dirty="0"/>
              <a:t> (2022 and 2024 five-minute net load variability), </a:t>
            </a:r>
            <a:r>
              <a:rPr lang="en-US" sz="1600" u="sng" dirty="0"/>
              <a:t>updated Wind Adjustment tables</a:t>
            </a:r>
            <a:r>
              <a:rPr lang="en-US" sz="1600" dirty="0"/>
              <a:t> and the </a:t>
            </a:r>
            <a:r>
              <a:rPr lang="en-US" sz="1600" u="sng" dirty="0"/>
              <a:t>updated Solar Adjustment tables</a:t>
            </a:r>
            <a:r>
              <a:rPr lang="en-US" sz="1600" dirty="0"/>
              <a:t>.</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7358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D5A-1A2F-4636-9AF4-7C53C71DC721}"/>
              </a:ext>
            </a:extLst>
          </p:cNvPr>
          <p:cNvSpPr>
            <a:spLocks noGrp="1"/>
          </p:cNvSpPr>
          <p:nvPr>
            <p:ph type="title"/>
          </p:nvPr>
        </p:nvSpPr>
        <p:spPr/>
        <p:txBody>
          <a:bodyPr/>
          <a:lstStyle/>
          <a:p>
            <a:r>
              <a:rPr lang="en-US" sz="2800" dirty="0"/>
              <a:t>Adjustments for Regulation Methodology</a:t>
            </a:r>
          </a:p>
        </p:txBody>
      </p:sp>
      <p:sp>
        <p:nvSpPr>
          <p:cNvPr id="3" name="Content Placeholder 2">
            <a:extLst>
              <a:ext uri="{FF2B5EF4-FFF2-40B4-BE49-F238E27FC236}">
                <a16:creationId xmlns:a16="http://schemas.microsoft.com/office/drawing/2014/main" id="{EA59C49E-02E9-AF52-AF08-BD64C51C1283}"/>
              </a:ext>
            </a:extLst>
          </p:cNvPr>
          <p:cNvSpPr>
            <a:spLocks noGrp="1"/>
          </p:cNvSpPr>
          <p:nvPr>
            <p:ph idx="1"/>
          </p:nvPr>
        </p:nvSpPr>
        <p:spPr/>
        <p:txBody>
          <a:bodyPr/>
          <a:lstStyle/>
          <a:p>
            <a:pPr algn="just"/>
            <a:r>
              <a:rPr lang="en-US" sz="1600" dirty="0"/>
              <a:t>ERCOT has been considering the idea of switching to an intra-hour netload forecast error based quantity computation methodology. </a:t>
            </a:r>
          </a:p>
          <a:p>
            <a:pPr lvl="1" algn="just"/>
            <a:r>
              <a:rPr lang="en-US" sz="1600" dirty="0"/>
              <a:t>This approach would essentially set regulation quantities based on the error in the net load forecast that GTBD/SCED uses.</a:t>
            </a:r>
          </a:p>
          <a:p>
            <a:pPr lvl="1" algn="just"/>
            <a:r>
              <a:rPr lang="en-US" sz="1600" dirty="0"/>
              <a:t>The changes in GTBD to use dynamic PSRR thresholds impact the net load forecast error value (in theory these will help lower the net load forecast error).</a:t>
            </a:r>
          </a:p>
          <a:p>
            <a:pPr lvl="1" algn="just"/>
            <a:r>
              <a:rPr lang="en-US" sz="1600" dirty="0"/>
              <a:t>Since these changes were implemented in June 2023, an approach like this will be better considered after this change stabilizes.</a:t>
            </a:r>
          </a:p>
          <a:p>
            <a:pPr marL="342900" lvl="1" indent="0" algn="just">
              <a:buNone/>
            </a:pPr>
            <a:endParaRPr lang="en-US" sz="1600" dirty="0"/>
          </a:p>
          <a:p>
            <a:pPr algn="just"/>
            <a:r>
              <a:rPr lang="en-US" sz="1600" dirty="0"/>
              <a:t>ERCOT is also conducting analysis for Large Flexible Load (LFL) to determine if any other adjustment should be considered for regulation impacts. </a:t>
            </a:r>
          </a:p>
        </p:txBody>
      </p:sp>
      <p:sp>
        <p:nvSpPr>
          <p:cNvPr id="4" name="Slide Number Placeholder 3">
            <a:extLst>
              <a:ext uri="{FF2B5EF4-FFF2-40B4-BE49-F238E27FC236}">
                <a16:creationId xmlns:a16="http://schemas.microsoft.com/office/drawing/2014/main" id="{CA1ED4E1-3A6B-FF74-EA45-6D3F3C1941E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2604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dirty="0"/>
              <a:t>Regulation Up/Down Methodology 2025</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graphicFrame>
        <p:nvGraphicFramePr>
          <p:cNvPr id="3" name="Table 4">
            <a:extLst>
              <a:ext uri="{FF2B5EF4-FFF2-40B4-BE49-F238E27FC236}">
                <a16:creationId xmlns:a16="http://schemas.microsoft.com/office/drawing/2014/main" id="{A63489EC-E00A-0B06-1C9C-5B48242FED15}"/>
              </a:ext>
            </a:extLst>
          </p:cNvPr>
          <p:cNvGraphicFramePr>
            <a:graphicFrameLocks noGrp="1"/>
          </p:cNvGraphicFramePr>
          <p:nvPr>
            <p:extLst>
              <p:ext uri="{D42A27DB-BD31-4B8C-83A1-F6EECF244321}">
                <p14:modId xmlns:p14="http://schemas.microsoft.com/office/powerpoint/2010/main" val="3533367062"/>
              </p:ext>
            </p:extLst>
          </p:nvPr>
        </p:nvGraphicFramePr>
        <p:xfrm>
          <a:off x="498359" y="887106"/>
          <a:ext cx="8223481" cy="5341284"/>
        </p:xfrm>
        <a:graphic>
          <a:graphicData uri="http://schemas.openxmlformats.org/drawingml/2006/table">
            <a:tbl>
              <a:tblPr firstRow="1" bandRow="1">
                <a:tableStyleId>{5C22544A-7EE6-4342-B048-85BDC9FD1C3A}</a:tableStyleId>
              </a:tblPr>
              <a:tblGrid>
                <a:gridCol w="1799468">
                  <a:extLst>
                    <a:ext uri="{9D8B030D-6E8A-4147-A177-3AD203B41FA5}">
                      <a16:colId xmlns:a16="http://schemas.microsoft.com/office/drawing/2014/main" val="1580868433"/>
                    </a:ext>
                  </a:extLst>
                </a:gridCol>
                <a:gridCol w="3085390">
                  <a:extLst>
                    <a:ext uri="{9D8B030D-6E8A-4147-A177-3AD203B41FA5}">
                      <a16:colId xmlns:a16="http://schemas.microsoft.com/office/drawing/2014/main" val="1915953014"/>
                    </a:ext>
                  </a:extLst>
                </a:gridCol>
                <a:gridCol w="3338623">
                  <a:extLst>
                    <a:ext uri="{9D8B030D-6E8A-4147-A177-3AD203B41FA5}">
                      <a16:colId xmlns:a16="http://schemas.microsoft.com/office/drawing/2014/main" val="1728311896"/>
                    </a:ext>
                  </a:extLst>
                </a:gridCol>
              </a:tblGrid>
              <a:tr h="581891">
                <a:tc>
                  <a:txBody>
                    <a:bodyPr/>
                    <a:lstStyle/>
                    <a:p>
                      <a:pPr algn="ctr"/>
                      <a:endParaRPr lang="en-US" sz="1600" dirty="0"/>
                    </a:p>
                  </a:txBody>
                  <a:tcPr marT="41564" marB="41564" anchor="ctr"/>
                </a:tc>
                <a:tc>
                  <a:txBody>
                    <a:bodyPr/>
                    <a:lstStyle/>
                    <a:p>
                      <a:pPr algn="ctr"/>
                      <a:r>
                        <a:rPr lang="en-US" sz="1600" dirty="0"/>
                        <a:t>2024 Methodology</a:t>
                      </a:r>
                    </a:p>
                  </a:txBody>
                  <a:tcPr marT="41564" marB="41564" anchor="ctr"/>
                </a:tc>
                <a:tc>
                  <a:txBody>
                    <a:bodyPr/>
                    <a:lstStyle/>
                    <a:p>
                      <a:pPr algn="ctr"/>
                      <a:r>
                        <a:rPr lang="en-US" sz="1600" dirty="0"/>
                        <a:t>2025 Methodology </a:t>
                      </a:r>
                    </a:p>
                    <a:p>
                      <a:pPr algn="ctr"/>
                      <a:r>
                        <a:rPr lang="en-US" sz="1600" dirty="0"/>
                        <a:t>(proposed)</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dirty="0"/>
                        <a:t>Data Input</a:t>
                      </a:r>
                    </a:p>
                  </a:txBody>
                  <a:tcPr marT="41564" marB="41564" anchor="ctr"/>
                </a:tc>
                <a:tc>
                  <a:txBody>
                    <a:bodyPr/>
                    <a:lstStyle/>
                    <a:p>
                      <a:pPr marL="171450" indent="-171450" algn="l">
                        <a:buFont typeface="Arial" panose="020B0604020202020204" pitchFamily="34" charset="0"/>
                        <a:buChar char="•"/>
                      </a:pPr>
                      <a:r>
                        <a:rPr lang="en-US" sz="1400" dirty="0"/>
                        <a:t>5-min Netload Ramp </a:t>
                      </a:r>
                      <a:r>
                        <a:rPr lang="en-US" sz="1400" i="1" dirty="0"/>
                        <a:t>(2-yr)</a:t>
                      </a:r>
                    </a:p>
                    <a:p>
                      <a:pPr marL="171450" indent="-171450" algn="l">
                        <a:buFont typeface="Arial" panose="020B0604020202020204" pitchFamily="34" charset="0"/>
                        <a:buChar char="•"/>
                      </a:pPr>
                      <a:r>
                        <a:rPr lang="en-US" sz="1400" dirty="0"/>
                        <a:t>Historical Reg Deployment </a:t>
                      </a:r>
                      <a:r>
                        <a:rPr lang="en-US" sz="1400" i="1" dirty="0"/>
                        <a:t>(2-yr)</a:t>
                      </a:r>
                    </a:p>
                  </a:txBody>
                  <a:tcPr marT="41564" marB="41564" anchor="ctr"/>
                </a:tc>
                <a:tc>
                  <a:txBody>
                    <a:bodyPr/>
                    <a:lstStyle/>
                    <a:p>
                      <a:pPr marL="171450" indent="-171450" algn="l">
                        <a:buFont typeface="Arial" panose="020B0604020202020204" pitchFamily="34" charset="0"/>
                        <a:buChar char="•"/>
                      </a:pPr>
                      <a:r>
                        <a:rPr lang="en-US" sz="1400" dirty="0">
                          <a:solidFill>
                            <a:schemeClr val="accent6"/>
                          </a:solidFill>
                        </a:rPr>
                        <a:t>5-min SCED Netload Forecast Error</a:t>
                      </a:r>
                      <a:r>
                        <a:rPr lang="en-US" sz="1400" i="1" dirty="0">
                          <a:solidFill>
                            <a:schemeClr val="accent6"/>
                          </a:solidFill>
                        </a:rPr>
                        <a:t> (2- </a:t>
                      </a:r>
                      <a:r>
                        <a:rPr lang="en-US" sz="1400" i="1" dirty="0" err="1">
                          <a:solidFill>
                            <a:schemeClr val="accent6"/>
                          </a:solidFill>
                        </a:rPr>
                        <a:t>yr</a:t>
                      </a:r>
                      <a:r>
                        <a:rPr lang="en-US" sz="1400" i="1" dirty="0">
                          <a:solidFill>
                            <a:schemeClr val="accent6"/>
                          </a:solidFill>
                        </a:rPr>
                        <a:t>)</a:t>
                      </a: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dirty="0"/>
                        <a:t>Calculation Method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Max(95</a:t>
                      </a:r>
                      <a:r>
                        <a:rPr lang="en-US" sz="1400" baseline="30000" dirty="0"/>
                        <a:t>th </a:t>
                      </a:r>
                      <a:r>
                        <a:rPr lang="en-US" sz="1400" dirty="0"/>
                        <a:t>of 5-min Netload Ramp, 95</a:t>
                      </a:r>
                      <a:r>
                        <a:rPr lang="en-US" sz="1400" baseline="30000" dirty="0"/>
                        <a:t>th</a:t>
                      </a:r>
                      <a:r>
                        <a:rPr lang="en-US" sz="1400" dirty="0"/>
                        <a:t> of Historical Reg Deployment)</a:t>
                      </a:r>
                    </a:p>
                  </a:txBody>
                  <a:tcPr marT="41564" marB="41564" anchor="ctr"/>
                </a:tc>
                <a:tc>
                  <a:txBody>
                    <a:bodyPr/>
                    <a:lstStyle/>
                    <a:p>
                      <a:pPr marL="171450" indent="-171450" algn="l">
                        <a:buFont typeface="Arial" panose="020B0604020202020204" pitchFamily="34" charset="0"/>
                        <a:buChar char="•"/>
                      </a:pPr>
                      <a:r>
                        <a:rPr lang="en-US" sz="1400" dirty="0">
                          <a:solidFill>
                            <a:schemeClr val="accent6"/>
                          </a:solidFill>
                        </a:rPr>
                        <a:t>95</a:t>
                      </a:r>
                      <a:r>
                        <a:rPr lang="en-US" sz="1400" baseline="30000" dirty="0">
                          <a:solidFill>
                            <a:schemeClr val="accent6"/>
                          </a:solidFill>
                        </a:rPr>
                        <a:t>th  </a:t>
                      </a:r>
                      <a:r>
                        <a:rPr lang="en-US" sz="1400" dirty="0">
                          <a:solidFill>
                            <a:schemeClr val="accent6"/>
                          </a:solidFill>
                        </a:rPr>
                        <a:t>of 5-min SCED Netload Forecast Error </a:t>
                      </a: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dirty="0"/>
                        <a:t>Wind/Solar Adjustment</a:t>
                      </a:r>
                    </a:p>
                  </a:txBody>
                  <a:tcPr marT="41564" marB="41564" anchor="ctr"/>
                </a:tc>
                <a:tc>
                  <a:txBody>
                    <a:bodyPr/>
                    <a:lstStyle/>
                    <a:p>
                      <a:pPr marL="171450" indent="-171450" algn="l">
                        <a:buFont typeface="Arial" panose="020B0604020202020204" pitchFamily="34" charset="0"/>
                        <a:buChar char="•"/>
                      </a:pPr>
                      <a:r>
                        <a:rPr lang="en-US" sz="1400" dirty="0"/>
                        <a:t>GE Table - Increased netload variability/ramp per 1,000 MW installed wind/solar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New GE Table - Increased wind/solar forecast error per 1,000 MW installed capacity increase </a:t>
                      </a:r>
                    </a:p>
                  </a:txBody>
                  <a:tcPr marT="41564" marB="41564" anchor="ctr"/>
                </a:tc>
                <a:extLst>
                  <a:ext uri="{0D108BD9-81ED-4DB2-BD59-A6C34878D82A}">
                    <a16:rowId xmlns:a16="http://schemas.microsoft.com/office/drawing/2014/main" val="3559946521"/>
                  </a:ext>
                </a:extLst>
              </a:tr>
              <a:tr h="581891">
                <a:tc>
                  <a:txBody>
                    <a:bodyPr/>
                    <a:lstStyle/>
                    <a:p>
                      <a:pPr algn="ctr"/>
                      <a:r>
                        <a:rPr lang="en-US" sz="1600" b="1" u="none" dirty="0"/>
                        <a:t>FRRS Component</a:t>
                      </a:r>
                    </a:p>
                  </a:txBody>
                  <a:tcPr marT="41564" marB="41564" anchor="ctr"/>
                </a:tc>
                <a:tc>
                  <a:txBody>
                    <a:bodyPr/>
                    <a:lstStyle/>
                    <a:p>
                      <a:pPr marL="171450" indent="-171450" algn="l">
                        <a:buFont typeface="Arial" panose="020B0604020202020204" pitchFamily="34" charset="0"/>
                        <a:buChar char="•"/>
                      </a:pPr>
                      <a:r>
                        <a:rPr lang="en-US" sz="1400" dirty="0"/>
                        <a:t>95</a:t>
                      </a:r>
                      <a:r>
                        <a:rPr lang="en-US" sz="1400" baseline="30000" dirty="0"/>
                        <a:t>th</a:t>
                      </a:r>
                      <a:r>
                        <a:rPr lang="en-US" sz="1400" dirty="0"/>
                        <a:t> of historical FRRS Deployment </a:t>
                      </a:r>
                      <a:r>
                        <a:rPr lang="en-US" sz="1400" i="1" dirty="0"/>
                        <a:t>(2-yr)</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Change</a:t>
                      </a:r>
                      <a:endParaRPr lang="en-US" sz="1400" i="1" dirty="0">
                        <a:solidFill>
                          <a:srgbClr val="FF0000"/>
                        </a:solidFill>
                      </a:endParaRPr>
                    </a:p>
                  </a:txBody>
                  <a:tcPr marT="41564" marB="41564" anchor="ctr"/>
                </a:tc>
                <a:extLst>
                  <a:ext uri="{0D108BD9-81ED-4DB2-BD59-A6C34878D82A}">
                    <a16:rowId xmlns:a16="http://schemas.microsoft.com/office/drawing/2014/main" val="616162852"/>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dirty="0"/>
                        <a:t>ACE Integral Component</a:t>
                      </a:r>
                    </a:p>
                  </a:txBody>
                  <a:tcPr marT="41564" marB="41564" anchor="ctr"/>
                </a:tc>
                <a:tc>
                  <a:txBody>
                    <a:bodyPr/>
                    <a:lstStyle/>
                    <a:p>
                      <a:pPr marL="171450" indent="-171450" algn="l">
                        <a:buFont typeface="Arial" panose="020B0604020202020204" pitchFamily="34" charset="0"/>
                        <a:buChar char="•"/>
                      </a:pPr>
                      <a:r>
                        <a:rPr lang="en-US" sz="1400" dirty="0"/>
                        <a:t>Average of ACE Integral Change </a:t>
                      </a:r>
                    </a:p>
                    <a:p>
                      <a:pPr marL="0" indent="0" algn="l">
                        <a:buFont typeface="Arial" panose="020B0604020202020204" pitchFamily="34" charset="0"/>
                        <a:buNone/>
                      </a:pPr>
                      <a:r>
                        <a:rPr lang="en-US" sz="1400" i="1" dirty="0"/>
                        <a:t>   (2-yr)</a:t>
                      </a:r>
                    </a:p>
                  </a:txBody>
                  <a:tcPr marT="41564" marB="41564" anchor="ctr"/>
                </a:tc>
                <a:tc>
                  <a:txBody>
                    <a:bodyPr/>
                    <a:lstStyle/>
                    <a:p>
                      <a:pPr marL="171450" indent="-171450" algn="l">
                        <a:buFont typeface="Arial" panose="020B0604020202020204" pitchFamily="34" charset="0"/>
                        <a:buChar char="•"/>
                      </a:pPr>
                      <a:r>
                        <a:rPr lang="en-US" sz="1400" dirty="0"/>
                        <a:t>No Change</a:t>
                      </a:r>
                      <a:endParaRPr lang="en-US" sz="1400" i="1" dirty="0"/>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(LFL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considered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TBD</a:t>
                      </a:r>
                    </a:p>
                  </a:txBody>
                  <a:tcPr marT="41564" marB="41564" anchor="ctr"/>
                </a:tc>
                <a:extLst>
                  <a:ext uri="{0D108BD9-81ED-4DB2-BD59-A6C34878D82A}">
                    <a16:rowId xmlns:a16="http://schemas.microsoft.com/office/drawing/2014/main" val="1391719284"/>
                  </a:ext>
                </a:extLst>
              </a:tr>
            </a:tbl>
          </a:graphicData>
        </a:graphic>
      </p:graphicFrame>
      <p:sp>
        <p:nvSpPr>
          <p:cNvPr id="5" name="Rectangle 4">
            <a:extLst>
              <a:ext uri="{FF2B5EF4-FFF2-40B4-BE49-F238E27FC236}">
                <a16:creationId xmlns:a16="http://schemas.microsoft.com/office/drawing/2014/main" id="{32ADCACE-77E2-EB99-AD4F-8177344DE262}"/>
              </a:ext>
            </a:extLst>
          </p:cNvPr>
          <p:cNvSpPr/>
          <p:nvPr/>
        </p:nvSpPr>
        <p:spPr>
          <a:xfrm>
            <a:off x="498359" y="1467293"/>
            <a:ext cx="8223481" cy="2466754"/>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63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BA5C20D-EC9D-A60C-4D49-BD334CDADC78}"/>
              </a:ext>
            </a:extLst>
          </p:cNvPr>
          <p:cNvGraphicFramePr>
            <a:graphicFrameLocks/>
          </p:cNvGraphicFramePr>
          <p:nvPr/>
        </p:nvGraphicFramePr>
        <p:xfrm>
          <a:off x="990600" y="2751138"/>
          <a:ext cx="67818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C13B27C-CAB4-8035-4A07-581A4CC1F4EE}"/>
              </a:ext>
            </a:extLst>
          </p:cNvPr>
          <p:cNvSpPr/>
          <p:nvPr/>
        </p:nvSpPr>
        <p:spPr>
          <a:xfrm>
            <a:off x="1600200" y="3208338"/>
            <a:ext cx="1524000"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7DD6DB-6FA1-B1B9-A6A0-7C7826228225}"/>
              </a:ext>
            </a:extLst>
          </p:cNvPr>
          <p:cNvSpPr>
            <a:spLocks noGrp="1"/>
          </p:cNvSpPr>
          <p:nvPr>
            <p:ph type="title"/>
          </p:nvPr>
        </p:nvSpPr>
        <p:spPr>
          <a:xfrm>
            <a:off x="381000" y="243682"/>
            <a:ext cx="8458200" cy="518318"/>
          </a:xfrm>
        </p:spPr>
        <p:txBody>
          <a:bodyPr/>
          <a:lstStyle/>
          <a:p>
            <a:r>
              <a:rPr lang="en-US" sz="2400" dirty="0"/>
              <a:t>Recap – Dynamic PSRR Threshold in GTBD</a:t>
            </a:r>
          </a:p>
        </p:txBody>
      </p:sp>
      <p:sp>
        <p:nvSpPr>
          <p:cNvPr id="4" name="Slide Number Placeholder 3">
            <a:extLst>
              <a:ext uri="{FF2B5EF4-FFF2-40B4-BE49-F238E27FC236}">
                <a16:creationId xmlns:a16="http://schemas.microsoft.com/office/drawing/2014/main" id="{0F44F02E-A0C2-144F-1543-539A6CD33C44}"/>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Content Placeholder 2">
            <a:extLst>
              <a:ext uri="{FF2B5EF4-FFF2-40B4-BE49-F238E27FC236}">
                <a16:creationId xmlns:a16="http://schemas.microsoft.com/office/drawing/2014/main" id="{21030527-E45E-F404-914A-7E003F072393}"/>
              </a:ext>
            </a:extLst>
          </p:cNvPr>
          <p:cNvSpPr>
            <a:spLocks noGrp="1"/>
          </p:cNvSpPr>
          <p:nvPr>
            <p:ph idx="1"/>
          </p:nvPr>
        </p:nvSpPr>
        <p:spPr>
          <a:xfrm>
            <a:off x="304800" y="990600"/>
            <a:ext cx="8534400" cy="1905000"/>
          </a:xfrm>
        </p:spPr>
        <p:txBody>
          <a:bodyPr/>
          <a:lstStyle/>
          <a:p>
            <a:r>
              <a:rPr lang="en-US" sz="1600" dirty="0">
                <a:solidFill>
                  <a:schemeClr val="accent2"/>
                </a:solidFill>
              </a:rPr>
              <a:t>ERCOT started to apply a dynamic PSRR threshold in GTBD calculation on 6/12/2023</a:t>
            </a:r>
          </a:p>
          <a:p>
            <a:r>
              <a:rPr lang="en-US" sz="1600" dirty="0">
                <a:solidFill>
                  <a:schemeClr val="accent2"/>
                </a:solidFill>
              </a:rPr>
              <a:t>PSRR thresholds change with 4 pre-defined day periods - </a:t>
            </a:r>
            <a:r>
              <a:rPr lang="en-US" sz="1600" b="1" dirty="0">
                <a:solidFill>
                  <a:schemeClr val="accent2"/>
                </a:solidFill>
              </a:rPr>
              <a:t>Night, Sunrise, Sunset and Other</a:t>
            </a:r>
          </a:p>
          <a:p>
            <a:r>
              <a:rPr lang="en-US" sz="1600" dirty="0">
                <a:solidFill>
                  <a:schemeClr val="accent2"/>
                </a:solidFill>
              </a:rPr>
              <a:t>ERCOT started with a threshold of 80MW/min for Sunrise and Sunset periods on 6/12 and subsequently increased it to 100MW/min on 6/15</a:t>
            </a:r>
          </a:p>
          <a:p>
            <a:r>
              <a:rPr lang="en-US" sz="1600" dirty="0">
                <a:solidFill>
                  <a:schemeClr val="accent2"/>
                </a:solidFill>
              </a:rPr>
              <a:t>ERCOT plans to update the thresholds and the definition of day periods seasonally* (4 times a year)</a:t>
            </a:r>
          </a:p>
        </p:txBody>
      </p:sp>
      <p:sp>
        <p:nvSpPr>
          <p:cNvPr id="11" name="Rectangle 10">
            <a:extLst>
              <a:ext uri="{FF2B5EF4-FFF2-40B4-BE49-F238E27FC236}">
                <a16:creationId xmlns:a16="http://schemas.microsoft.com/office/drawing/2014/main" id="{5F1402BB-6EE8-F707-B920-B762C70B4345}"/>
              </a:ext>
            </a:extLst>
          </p:cNvPr>
          <p:cNvSpPr/>
          <p:nvPr/>
        </p:nvSpPr>
        <p:spPr>
          <a:xfrm>
            <a:off x="3131820" y="3208338"/>
            <a:ext cx="1005840" cy="2819400"/>
          </a:xfrm>
          <a:prstGeom prst="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F994F5-B208-1457-BDE9-A7362CF724A8}"/>
              </a:ext>
            </a:extLst>
          </p:cNvPr>
          <p:cNvSpPr/>
          <p:nvPr/>
        </p:nvSpPr>
        <p:spPr>
          <a:xfrm>
            <a:off x="4130040" y="3208338"/>
            <a:ext cx="2002536" cy="281940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A38157-D647-BBBD-DD7F-8E2C521E2FF5}"/>
              </a:ext>
            </a:extLst>
          </p:cNvPr>
          <p:cNvSpPr/>
          <p:nvPr/>
        </p:nvSpPr>
        <p:spPr>
          <a:xfrm>
            <a:off x="6132576" y="3208338"/>
            <a:ext cx="758952" cy="2819400"/>
          </a:xfrm>
          <a:prstGeom prst="rect">
            <a:avLst/>
          </a:prstGeom>
          <a:solidFill>
            <a:srgbClr val="F5750B">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7245258-70E8-B179-998C-9884F4E366E3}"/>
              </a:ext>
            </a:extLst>
          </p:cNvPr>
          <p:cNvSpPr/>
          <p:nvPr/>
        </p:nvSpPr>
        <p:spPr>
          <a:xfrm>
            <a:off x="6891528" y="3215958"/>
            <a:ext cx="728472"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E9B8EA-C495-7C3C-9B91-59A9B7AC8839}"/>
              </a:ext>
            </a:extLst>
          </p:cNvPr>
          <p:cNvSpPr txBox="1"/>
          <p:nvPr/>
        </p:nvSpPr>
        <p:spPr>
          <a:xfrm>
            <a:off x="4969764" y="3215958"/>
            <a:ext cx="4572000" cy="369332"/>
          </a:xfrm>
          <a:prstGeom prst="rect">
            <a:avLst/>
          </a:prstGeom>
          <a:noFill/>
        </p:spPr>
        <p:txBody>
          <a:bodyPr wrap="square">
            <a:spAutoFit/>
          </a:bodyPr>
          <a:lstStyle/>
          <a:p>
            <a:pPr algn="ctr" fontAlgn="b"/>
            <a:r>
              <a:rPr lang="en-US" sz="1800" b="0" i="0" u="none" strike="noStrike" dirty="0">
                <a:solidFill>
                  <a:srgbClr val="3D3D3D"/>
                </a:solidFill>
                <a:effectLst/>
                <a:latin typeface="Calibri" panose="020F0502020204030204" pitchFamily="34" charset="0"/>
              </a:rPr>
              <a:t>Night</a:t>
            </a:r>
          </a:p>
        </p:txBody>
      </p:sp>
      <p:sp>
        <p:nvSpPr>
          <p:cNvPr id="21" name="TextBox 20">
            <a:extLst>
              <a:ext uri="{FF2B5EF4-FFF2-40B4-BE49-F238E27FC236}">
                <a16:creationId xmlns:a16="http://schemas.microsoft.com/office/drawing/2014/main" id="{6656A3C9-96A1-D894-E328-257DDF57D083}"/>
              </a:ext>
            </a:extLst>
          </p:cNvPr>
          <p:cNvSpPr txBox="1"/>
          <p:nvPr/>
        </p:nvSpPr>
        <p:spPr>
          <a:xfrm>
            <a:off x="2133600" y="6515737"/>
            <a:ext cx="6416040"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spTree>
    <p:extLst>
      <p:ext uri="{BB962C8B-B14F-4D97-AF65-F5344CB8AC3E}">
        <p14:creationId xmlns:p14="http://schemas.microsoft.com/office/powerpoint/2010/main" val="410368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5F6A-3E4A-0B35-EC6A-418CF0219C09}"/>
              </a:ext>
            </a:extLst>
          </p:cNvPr>
          <p:cNvSpPr>
            <a:spLocks noGrp="1"/>
          </p:cNvSpPr>
          <p:nvPr>
            <p:ph type="title"/>
          </p:nvPr>
        </p:nvSpPr>
        <p:spPr>
          <a:xfrm>
            <a:off x="381000" y="243682"/>
            <a:ext cx="8858250" cy="518318"/>
          </a:xfrm>
        </p:spPr>
        <p:txBody>
          <a:bodyPr/>
          <a:lstStyle/>
          <a:p>
            <a:r>
              <a:rPr lang="en-US" sz="2800" dirty="0"/>
              <a:t>SCED Manual Offset and Reg-Up Exhaustion </a:t>
            </a:r>
          </a:p>
        </p:txBody>
      </p:sp>
      <p:sp>
        <p:nvSpPr>
          <p:cNvPr id="4" name="Slide Number Placeholder 3">
            <a:extLst>
              <a:ext uri="{FF2B5EF4-FFF2-40B4-BE49-F238E27FC236}">
                <a16:creationId xmlns:a16="http://schemas.microsoft.com/office/drawing/2014/main" id="{2D74B9D4-AEE5-570D-C1EE-A128067E48E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4E421B28-BD6D-E079-C6F4-1A88B814CE15}"/>
              </a:ext>
            </a:extLst>
          </p:cNvPr>
          <p:cNvSpPr txBox="1"/>
          <p:nvPr/>
        </p:nvSpPr>
        <p:spPr>
          <a:xfrm>
            <a:off x="5905500" y="5648325"/>
            <a:ext cx="2660619" cy="338554"/>
          </a:xfrm>
          <a:prstGeom prst="rect">
            <a:avLst/>
          </a:prstGeom>
          <a:noFill/>
        </p:spPr>
        <p:txBody>
          <a:bodyPr wrap="square" rtlCol="0">
            <a:spAutoFit/>
          </a:bodyPr>
          <a:lstStyle/>
          <a:p>
            <a:pPr algn="ctr"/>
            <a:r>
              <a:rPr lang="en-US" sz="1600" dirty="0">
                <a:solidFill>
                  <a:schemeClr val="tx2"/>
                </a:solidFill>
              </a:rPr>
              <a:t>Sunset hours: HE 19 - 21</a:t>
            </a:r>
          </a:p>
        </p:txBody>
      </p:sp>
      <p:pic>
        <p:nvPicPr>
          <p:cNvPr id="6" name="Picture 5">
            <a:extLst>
              <a:ext uri="{FF2B5EF4-FFF2-40B4-BE49-F238E27FC236}">
                <a16:creationId xmlns:a16="http://schemas.microsoft.com/office/drawing/2014/main" id="{6008F7E8-693F-B337-0B13-B11D31509127}"/>
              </a:ext>
            </a:extLst>
          </p:cNvPr>
          <p:cNvPicPr>
            <a:picLocks noChangeAspect="1"/>
          </p:cNvPicPr>
          <p:nvPr/>
        </p:nvPicPr>
        <p:blipFill>
          <a:blip r:embed="rId3"/>
          <a:stretch>
            <a:fillRect/>
          </a:stretch>
        </p:blipFill>
        <p:spPr>
          <a:xfrm>
            <a:off x="415637" y="1533525"/>
            <a:ext cx="8312727" cy="4029075"/>
          </a:xfrm>
          <a:prstGeom prst="rect">
            <a:avLst/>
          </a:prstGeom>
        </p:spPr>
      </p:pic>
    </p:spTree>
    <p:extLst>
      <p:ext uri="{BB962C8B-B14F-4D97-AF65-F5344CB8AC3E}">
        <p14:creationId xmlns:p14="http://schemas.microsoft.com/office/powerpoint/2010/main" val="2035673745"/>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66837</TotalTime>
  <Words>4258</Words>
  <Application>Microsoft Office PowerPoint</Application>
  <PresentationFormat>On-screen Show (4:3)</PresentationFormat>
  <Paragraphs>1943</Paragraphs>
  <Slides>45</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Courier New</vt:lpstr>
      <vt:lpstr>Franklin Gothic Medium</vt:lpstr>
      <vt:lpstr>Wingdings</vt:lpstr>
      <vt:lpstr>1_Custom Design</vt:lpstr>
      <vt:lpstr>1_Office Theme</vt:lpstr>
      <vt:lpstr>2_Office Theme</vt:lpstr>
      <vt:lpstr>PowerPoint Presentation</vt:lpstr>
      <vt:lpstr>Stakeholder Discussion Timeline</vt:lpstr>
      <vt:lpstr>Discussion Scope for Today</vt:lpstr>
      <vt:lpstr>PowerPoint Presentation</vt:lpstr>
      <vt:lpstr>Regulation Service Methodology</vt:lpstr>
      <vt:lpstr>Adjustments for Regulation Methodology</vt:lpstr>
      <vt:lpstr>Regulation Up/Down Methodology 2025</vt:lpstr>
      <vt:lpstr>Recap – Dynamic PSRR Threshold in GTBD</vt:lpstr>
      <vt:lpstr>SCED Manual Offset and Reg-Up Exhaustion </vt:lpstr>
      <vt:lpstr>Regulation Exhaustion</vt:lpstr>
      <vt:lpstr>Hourly Average Regulation Comparison</vt:lpstr>
      <vt:lpstr>Regulation Comparison February</vt:lpstr>
      <vt:lpstr>Regulation Comparison March</vt:lpstr>
      <vt:lpstr>Regulation Comparison June</vt:lpstr>
      <vt:lpstr>PowerPoint Presentation</vt:lpstr>
      <vt:lpstr>Responsive Reserve Service (RRS) Methodology</vt:lpstr>
      <vt:lpstr>2025 RRS Table</vt:lpstr>
      <vt:lpstr>Hourly Average RRS Comparison</vt:lpstr>
      <vt:lpstr>Total Inertia (2014 – 2024.06)</vt:lpstr>
      <vt:lpstr>RRS Comparison February</vt:lpstr>
      <vt:lpstr>RRS Comparison March</vt:lpstr>
      <vt:lpstr>RRS Comparison June</vt:lpstr>
      <vt:lpstr>PowerPoint Presentation</vt:lpstr>
      <vt:lpstr>ECRS Methodology </vt:lpstr>
      <vt:lpstr>ECRS Deployment (06/2023 – 06/2024)</vt:lpstr>
      <vt:lpstr>Adequacy of ECRS Quantities in 2024</vt:lpstr>
      <vt:lpstr>Hourly Average ECRS Comparison</vt:lpstr>
      <vt:lpstr>ECRS Comparison January</vt:lpstr>
      <vt:lpstr>ECRS Comparison March</vt:lpstr>
      <vt:lpstr>ECRS Comparison May</vt:lpstr>
      <vt:lpstr>PowerPoint Presentation</vt:lpstr>
      <vt:lpstr>Non-Spinning Reserve Methodology</vt:lpstr>
      <vt:lpstr>NSRS Deployment (01/2023 – 06/2024)</vt:lpstr>
      <vt:lpstr>Adequacy of Non-Spin Quantities in 2024</vt:lpstr>
      <vt:lpstr>Hourly Average Non-Spin Comparison</vt:lpstr>
      <vt:lpstr>Non-Spin Comparison February </vt:lpstr>
      <vt:lpstr>Non-Spin Comparison March </vt:lpstr>
      <vt:lpstr>Non-Spin Comparison June </vt:lpstr>
      <vt:lpstr>Summary</vt:lpstr>
      <vt:lpstr>PowerPoint Presentation</vt:lpstr>
      <vt:lpstr>PowerPoint Presentation</vt:lpstr>
      <vt:lpstr>Wind GE Table for Reg-Up</vt:lpstr>
      <vt:lpstr>Solar GE Table for Reg-Up</vt:lpstr>
      <vt:lpstr>Wind GE Table for Reg-Down</vt:lpstr>
      <vt:lpstr>Solar GE Table for Reg-Down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Hinojosa, Luis</cp:lastModifiedBy>
  <cp:revision>561</cp:revision>
  <dcterms:created xsi:type="dcterms:W3CDTF">2019-12-03T17:24:44Z</dcterms:created>
  <dcterms:modified xsi:type="dcterms:W3CDTF">2024-07-23T04:43:49Z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2024-02-29T02:35:17Z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e4608bf7-14db-41d7-8c28-b2d28f12f0aa</vt:lpwstr>
  </property>
  <property fmtid="{D5CDD505-2E9C-101B-9397-08002B2CF9AE}" pid="8" name="MSIP_Label_7084cbda-52b8-46fb-a7b7-cb5bd465ed85_ContentBits">
    <vt:lpwstr>0</vt:lpwstr>
  </property>
</Properties>
</file>