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6"/>
  </p:notesMasterIdLst>
  <p:handoutMasterIdLst>
    <p:handoutMasterId r:id="rId27"/>
  </p:handoutMasterIdLst>
  <p:sldIdLst>
    <p:sldId id="260" r:id="rId6"/>
    <p:sldId id="267" r:id="rId7"/>
    <p:sldId id="294" r:id="rId8"/>
    <p:sldId id="283" r:id="rId9"/>
    <p:sldId id="276" r:id="rId10"/>
    <p:sldId id="268" r:id="rId11"/>
    <p:sldId id="269" r:id="rId12"/>
    <p:sldId id="272" r:id="rId13"/>
    <p:sldId id="270" r:id="rId14"/>
    <p:sldId id="277" r:id="rId15"/>
    <p:sldId id="295" r:id="rId16"/>
    <p:sldId id="271" r:id="rId17"/>
    <p:sldId id="296" r:id="rId18"/>
    <p:sldId id="288" r:id="rId19"/>
    <p:sldId id="280" r:id="rId20"/>
    <p:sldId id="286" r:id="rId21"/>
    <p:sldId id="289" r:id="rId22"/>
    <p:sldId id="287" r:id="rId23"/>
    <p:sldId id="290" r:id="rId24"/>
    <p:sldId id="293" r:id="rId2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7E3D24-7E38-4725-B8B5-96666E9F58C0}">
          <p14:sldIdLst>
            <p14:sldId id="260"/>
            <p14:sldId id="267"/>
            <p14:sldId id="294"/>
          </p14:sldIdLst>
        </p14:section>
        <p14:section name="Background" id="{41DB368C-BD7F-4030-B1A1-F01E2502313E}">
          <p14:sldIdLst>
            <p14:sldId id="283"/>
            <p14:sldId id="276"/>
            <p14:sldId id="268"/>
            <p14:sldId id="269"/>
            <p14:sldId id="272"/>
            <p14:sldId id="270"/>
            <p14:sldId id="277"/>
            <p14:sldId id="295"/>
            <p14:sldId id="271"/>
          </p14:sldIdLst>
        </p14:section>
        <p14:section name="Request Process" id="{D9A284A9-B95F-40FC-B53C-8EDF04D6EBEF}">
          <p14:sldIdLst>
            <p14:sldId id="296"/>
            <p14:sldId id="288"/>
            <p14:sldId id="280"/>
            <p14:sldId id="286"/>
            <p14:sldId id="289"/>
            <p14:sldId id="287"/>
            <p14:sldId id="290"/>
            <p14:sldId id="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F3FF"/>
    <a:srgbClr val="00AEC7"/>
    <a:srgbClr val="01E1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5.emf"/><Relationship Id="rId7" Type="http://schemas.openxmlformats.org/officeDocument/2006/relationships/image" Target="../media/image10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s://mis.ercot.com/secure/data-products/data-product-details?id=np12-230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10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81600" y="1676400"/>
            <a:ext cx="633183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Data Collection to Support RIOO’s Transition to Single-Model Representation of ESRs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7/24/2024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40690-F9E1-15D1-A697-0883D984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RIOO ESR Project: Single Model in RIOO Only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EC75F-E455-BE47-E880-2828BD2C74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64983D2-F12B-2AC4-7A94-CE14D3CE4497}"/>
              </a:ext>
            </a:extLst>
          </p:cNvPr>
          <p:cNvGrpSpPr/>
          <p:nvPr/>
        </p:nvGrpSpPr>
        <p:grpSpPr>
          <a:xfrm>
            <a:off x="5803964" y="2835901"/>
            <a:ext cx="1219200" cy="2285637"/>
            <a:chOff x="7086600" y="1054453"/>
            <a:chExt cx="1219200" cy="222214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BF3B1C0-21B6-5619-0239-1913AF89506E}"/>
                </a:ext>
              </a:extLst>
            </p:cNvPr>
            <p:cNvSpPr/>
            <p:nvPr/>
          </p:nvSpPr>
          <p:spPr>
            <a:xfrm>
              <a:off x="7086600" y="1066800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A1427D4-211A-433F-7604-77D8EB2A413C}"/>
                </a:ext>
              </a:extLst>
            </p:cNvPr>
            <p:cNvSpPr txBox="1"/>
            <p:nvPr/>
          </p:nvSpPr>
          <p:spPr>
            <a:xfrm>
              <a:off x="7162800" y="1054453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Model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D79AC3B-92AD-6A9A-E6EA-7BE0DD9C5EF6}"/>
              </a:ext>
            </a:extLst>
          </p:cNvPr>
          <p:cNvGrpSpPr/>
          <p:nvPr/>
        </p:nvGrpSpPr>
        <p:grpSpPr>
          <a:xfrm>
            <a:off x="7937564" y="2835901"/>
            <a:ext cx="1524000" cy="2286000"/>
            <a:chOff x="9296400" y="1091184"/>
            <a:chExt cx="1524000" cy="22225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718E8F3-7DFB-4E9F-BA2C-E9F414074813}"/>
                </a:ext>
              </a:extLst>
            </p:cNvPr>
            <p:cNvSpPr/>
            <p:nvPr/>
          </p:nvSpPr>
          <p:spPr>
            <a:xfrm>
              <a:off x="9433560" y="1091184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Content Placeholder 5">
              <a:extLst>
                <a:ext uri="{FF2B5EF4-FFF2-40B4-BE49-F238E27FC236}">
                  <a16:creationId xmlns:a16="http://schemas.microsoft.com/office/drawing/2014/main" id="{1CFC8AF3-C64E-140B-5CED-F90BD3BBDC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62160" y="1548384"/>
              <a:ext cx="762000" cy="17653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51755D6-5F7B-B76A-5EDF-D9F9AA358CFA}"/>
                </a:ext>
              </a:extLst>
            </p:cNvPr>
            <p:cNvSpPr txBox="1"/>
            <p:nvPr/>
          </p:nvSpPr>
          <p:spPr>
            <a:xfrm>
              <a:off x="9296400" y="1151322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EMS/MMS</a:t>
              </a: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D3E4D1EA-8FB3-C0E0-D38C-D227A32EAB11}"/>
              </a:ext>
            </a:extLst>
          </p:cNvPr>
          <p:cNvSpPr/>
          <p:nvPr/>
        </p:nvSpPr>
        <p:spPr>
          <a:xfrm>
            <a:off x="3490532" y="2848601"/>
            <a:ext cx="1219200" cy="2272937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2DAED5D-C09E-CF55-D6B7-398ABDC7712A}"/>
              </a:ext>
            </a:extLst>
          </p:cNvPr>
          <p:cNvSpPr txBox="1"/>
          <p:nvPr/>
        </p:nvSpPr>
        <p:spPr>
          <a:xfrm>
            <a:off x="3566732" y="2910457"/>
            <a:ext cx="1066800" cy="411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RIOO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4A3F71DC-8C6B-3074-5650-4D5CCE8FD6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4444" y="3216901"/>
            <a:ext cx="685488" cy="1418251"/>
          </a:xfrm>
          <a:prstGeom prst="rect">
            <a:avLst/>
          </a:prstGeom>
        </p:spPr>
      </p:pic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5DABD1A4-348A-5AEB-A592-9874C0DE3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47093"/>
            <a:ext cx="11811000" cy="1162707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After the RIOO ESR Project, RIOO will no longer represent an ESR as individual loads and generators.  Downstream systems will continue to use the combo model.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C8CCC8E-12E6-8C69-B291-445FCD35AEDE}"/>
              </a:ext>
            </a:extLst>
          </p:cNvPr>
          <p:cNvSpPr txBox="1"/>
          <p:nvPr/>
        </p:nvSpPr>
        <p:spPr>
          <a:xfrm>
            <a:off x="10159556" y="3229601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Outputs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C76A548F-AE4C-34ED-EE1F-A86506B58A33}"/>
              </a:ext>
            </a:extLst>
          </p:cNvPr>
          <p:cNvSpPr/>
          <p:nvPr/>
        </p:nvSpPr>
        <p:spPr>
          <a:xfrm>
            <a:off x="9355646" y="3754798"/>
            <a:ext cx="838200" cy="16519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Right 47">
            <a:extLst>
              <a:ext uri="{FF2B5EF4-FFF2-40B4-BE49-F238E27FC236}">
                <a16:creationId xmlns:a16="http://schemas.microsoft.com/office/drawing/2014/main" id="{13F619E3-6472-C62A-5738-406CAA14627F}"/>
              </a:ext>
            </a:extLst>
          </p:cNvPr>
          <p:cNvSpPr/>
          <p:nvPr/>
        </p:nvSpPr>
        <p:spPr>
          <a:xfrm>
            <a:off x="9355646" y="4577795"/>
            <a:ext cx="838200" cy="16519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28AC2BBE-DB8A-0F5D-1D9B-3FF329CF9C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2906" y="3545450"/>
            <a:ext cx="800100" cy="676003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B1A1DC37-47AE-D1D5-36D7-9FF71D7F23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92906" y="4378824"/>
            <a:ext cx="800100" cy="676003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4A372F04-86CA-4F63-3413-F697915D31A7}"/>
              </a:ext>
            </a:extLst>
          </p:cNvPr>
          <p:cNvSpPr txBox="1"/>
          <p:nvPr/>
        </p:nvSpPr>
        <p:spPr>
          <a:xfrm>
            <a:off x="1132200" y="4856445"/>
            <a:ext cx="2205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Changes to both the charging and discharging sides of the ESR can be done in one submission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BECDD3F-0145-78BC-52EA-EC5060493ADF}"/>
              </a:ext>
            </a:extLst>
          </p:cNvPr>
          <p:cNvSpPr txBox="1"/>
          <p:nvPr/>
        </p:nvSpPr>
        <p:spPr>
          <a:xfrm>
            <a:off x="8175880" y="5107569"/>
            <a:ext cx="3101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Downstream systems will continue to use the combo model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2E40A8-65C5-3E2D-2C4F-FC028C95D0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5424" y="3456330"/>
            <a:ext cx="815486" cy="1497086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1EC4F5BC-E365-AD58-227C-D6A4FC325393}"/>
              </a:ext>
            </a:extLst>
          </p:cNvPr>
          <p:cNvSpPr/>
          <p:nvPr/>
        </p:nvSpPr>
        <p:spPr>
          <a:xfrm>
            <a:off x="2576132" y="3883386"/>
            <a:ext cx="1112520" cy="24634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AA8BC18-99CE-80CE-F13B-8196CCC9CE19}"/>
              </a:ext>
            </a:extLst>
          </p:cNvPr>
          <p:cNvCxnSpPr>
            <a:cxnSpLocks/>
          </p:cNvCxnSpPr>
          <p:nvPr/>
        </p:nvCxnSpPr>
        <p:spPr>
          <a:xfrm flipV="1">
            <a:off x="4328732" y="3674101"/>
            <a:ext cx="1905000" cy="3810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73B19FE-41AD-6B02-B402-B15B36D26464}"/>
              </a:ext>
            </a:extLst>
          </p:cNvPr>
          <p:cNvCxnSpPr>
            <a:cxnSpLocks/>
          </p:cNvCxnSpPr>
          <p:nvPr/>
        </p:nvCxnSpPr>
        <p:spPr>
          <a:xfrm flipV="1">
            <a:off x="4397312" y="4221453"/>
            <a:ext cx="1717548" cy="32528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042CF4D-13E4-C991-FA07-20981863BCC1}"/>
              </a:ext>
            </a:extLst>
          </p:cNvPr>
          <p:cNvCxnSpPr>
            <a:cxnSpLocks/>
          </p:cNvCxnSpPr>
          <p:nvPr/>
        </p:nvCxnSpPr>
        <p:spPr>
          <a:xfrm>
            <a:off x="4530910" y="4835852"/>
            <a:ext cx="1601857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C6B8BDA-4166-84CA-48B2-BDB9D53D2CCA}"/>
              </a:ext>
            </a:extLst>
          </p:cNvPr>
          <p:cNvCxnSpPr>
            <a:cxnSpLocks/>
          </p:cNvCxnSpPr>
          <p:nvPr/>
        </p:nvCxnSpPr>
        <p:spPr>
          <a:xfrm>
            <a:off x="6670739" y="3640585"/>
            <a:ext cx="1754505" cy="30811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F72DBF1-4CC0-5DF3-EE39-5F31239BB9BD}"/>
              </a:ext>
            </a:extLst>
          </p:cNvPr>
          <p:cNvCxnSpPr>
            <a:cxnSpLocks/>
          </p:cNvCxnSpPr>
          <p:nvPr/>
        </p:nvCxnSpPr>
        <p:spPr>
          <a:xfrm>
            <a:off x="6723912" y="4214032"/>
            <a:ext cx="1547980" cy="44635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0B38E6A-F9A2-ADE9-2BDF-BAC03D9F2A87}"/>
              </a:ext>
            </a:extLst>
          </p:cNvPr>
          <p:cNvCxnSpPr>
            <a:cxnSpLocks/>
            <a:endCxn id="55" idx="0"/>
          </p:cNvCxnSpPr>
          <p:nvPr/>
        </p:nvCxnSpPr>
        <p:spPr>
          <a:xfrm flipH="1">
            <a:off x="2235166" y="4162696"/>
            <a:ext cx="691813" cy="693749"/>
          </a:xfrm>
          <a:prstGeom prst="line">
            <a:avLst/>
          </a:prstGeom>
          <a:ln w="19050">
            <a:solidFill>
              <a:schemeClr val="tx2">
                <a:lumMod val="20000"/>
                <a:lumOff val="8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6C40BB2-AB0D-E6B2-FB58-2328C62FF07D}"/>
              </a:ext>
            </a:extLst>
          </p:cNvPr>
          <p:cNvSpPr txBox="1"/>
          <p:nvPr/>
        </p:nvSpPr>
        <p:spPr>
          <a:xfrm>
            <a:off x="4245674" y="1981200"/>
            <a:ext cx="22174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ERCOT will translate single model submissions into the combo model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021ADB4-1511-459E-D4B5-968B232D26B3}"/>
              </a:ext>
            </a:extLst>
          </p:cNvPr>
          <p:cNvCxnSpPr>
            <a:cxnSpLocks/>
            <a:stCxn id="47" idx="2"/>
          </p:cNvCxnSpPr>
          <p:nvPr/>
        </p:nvCxnSpPr>
        <p:spPr>
          <a:xfrm>
            <a:off x="5354384" y="2719864"/>
            <a:ext cx="318897" cy="883276"/>
          </a:xfrm>
          <a:prstGeom prst="line">
            <a:avLst/>
          </a:prstGeom>
          <a:ln w="19050">
            <a:solidFill>
              <a:schemeClr val="tx2">
                <a:lumMod val="20000"/>
                <a:lumOff val="8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DD63287-5414-2DDD-EDF3-B874648C5419}"/>
              </a:ext>
            </a:extLst>
          </p:cNvPr>
          <p:cNvCxnSpPr>
            <a:cxnSpLocks/>
            <a:stCxn id="47" idx="2"/>
          </p:cNvCxnSpPr>
          <p:nvPr/>
        </p:nvCxnSpPr>
        <p:spPr>
          <a:xfrm>
            <a:off x="5354384" y="2719864"/>
            <a:ext cx="122873" cy="1537416"/>
          </a:xfrm>
          <a:prstGeom prst="line">
            <a:avLst/>
          </a:prstGeom>
          <a:ln w="19050">
            <a:solidFill>
              <a:schemeClr val="tx2">
                <a:lumMod val="20000"/>
                <a:lumOff val="8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36B5B617-FFAE-B423-8348-69B086266BB6}"/>
              </a:ext>
            </a:extLst>
          </p:cNvPr>
          <p:cNvSpPr txBox="1"/>
          <p:nvPr/>
        </p:nvSpPr>
        <p:spPr>
          <a:xfrm>
            <a:off x="4897279" y="5544190"/>
            <a:ext cx="26729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rgbClr val="FF0000"/>
                </a:solidFill>
              </a:rPr>
              <a:t>ERCOT will also bring key ESR information into the model to support RTC+B testing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6023F1E6-0774-17B2-650C-4D888790D8D9}"/>
              </a:ext>
            </a:extLst>
          </p:cNvPr>
          <p:cNvCxnSpPr>
            <a:cxnSpLocks/>
            <a:endCxn id="67" idx="0"/>
          </p:cNvCxnSpPr>
          <p:nvPr/>
        </p:nvCxnSpPr>
        <p:spPr>
          <a:xfrm flipH="1">
            <a:off x="6233732" y="4953416"/>
            <a:ext cx="229362" cy="590774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0D05DEB1-B228-BF9D-A072-B0C7E6F64366}"/>
              </a:ext>
            </a:extLst>
          </p:cNvPr>
          <p:cNvSpPr txBox="1"/>
          <p:nvPr/>
        </p:nvSpPr>
        <p:spPr>
          <a:xfrm>
            <a:off x="152400" y="5834751"/>
            <a:ext cx="38100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Q3 2024 through Q4 2025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5F5317-5EB0-FB93-56E6-F7431741D46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9716" y="3124200"/>
            <a:ext cx="599694" cy="146863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8A1F20-68A4-2905-370B-4979CA62404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13991" y="4472993"/>
            <a:ext cx="591144" cy="627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150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40690-F9E1-15D1-A697-0883D984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ESR Telemetry Prior to RTC+B Go-Live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EC75F-E455-BE47-E880-2828BD2C74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64983D2-F12B-2AC4-7A94-CE14D3CE4497}"/>
              </a:ext>
            </a:extLst>
          </p:cNvPr>
          <p:cNvGrpSpPr/>
          <p:nvPr/>
        </p:nvGrpSpPr>
        <p:grpSpPr>
          <a:xfrm>
            <a:off x="1010494" y="2857695"/>
            <a:ext cx="1219200" cy="2285637"/>
            <a:chOff x="7086600" y="1054453"/>
            <a:chExt cx="1219200" cy="222214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BF3B1C0-21B6-5619-0239-1913AF89506E}"/>
                </a:ext>
              </a:extLst>
            </p:cNvPr>
            <p:cNvSpPr/>
            <p:nvPr/>
          </p:nvSpPr>
          <p:spPr>
            <a:xfrm>
              <a:off x="7086600" y="1066800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A1427D4-211A-433F-7604-77D8EB2A413C}"/>
                </a:ext>
              </a:extLst>
            </p:cNvPr>
            <p:cNvSpPr txBox="1"/>
            <p:nvPr/>
          </p:nvSpPr>
          <p:spPr>
            <a:xfrm>
              <a:off x="7162800" y="1054453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Model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D79AC3B-92AD-6A9A-E6EA-7BE0DD9C5EF6}"/>
              </a:ext>
            </a:extLst>
          </p:cNvPr>
          <p:cNvGrpSpPr/>
          <p:nvPr/>
        </p:nvGrpSpPr>
        <p:grpSpPr>
          <a:xfrm>
            <a:off x="3151920" y="1736464"/>
            <a:ext cx="1524000" cy="2295679"/>
            <a:chOff x="9286758" y="1069074"/>
            <a:chExt cx="1524000" cy="223191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718E8F3-7DFB-4E9F-BA2C-E9F414074813}"/>
                </a:ext>
              </a:extLst>
            </p:cNvPr>
            <p:cNvSpPr/>
            <p:nvPr/>
          </p:nvSpPr>
          <p:spPr>
            <a:xfrm>
              <a:off x="9433560" y="1091184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Content Placeholder 5">
              <a:extLst>
                <a:ext uri="{FF2B5EF4-FFF2-40B4-BE49-F238E27FC236}">
                  <a16:creationId xmlns:a16="http://schemas.microsoft.com/office/drawing/2014/main" id="{1CFC8AF3-C64E-140B-5CED-F90BD3BBDC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24986" y="1697451"/>
              <a:ext cx="647544" cy="1533985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51755D6-5F7B-B76A-5EDF-D9F9AA358CFA}"/>
                </a:ext>
              </a:extLst>
            </p:cNvPr>
            <p:cNvSpPr txBox="1"/>
            <p:nvPr/>
          </p:nvSpPr>
          <p:spPr>
            <a:xfrm>
              <a:off x="9286758" y="1069074"/>
              <a:ext cx="1524000" cy="6283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/>
                <a:t>Current</a:t>
              </a:r>
            </a:p>
            <a:p>
              <a:pPr algn="ctr"/>
              <a:r>
                <a:rPr lang="en-US" dirty="0"/>
                <a:t>EMS/MMS</a:t>
              </a:r>
            </a:p>
          </p:txBody>
        </p:sp>
      </p:grp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5DABD1A4-348A-5AEB-A592-9874C0DE3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841956"/>
            <a:ext cx="11811000" cy="1162707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To support testing and ensure readiness, parallel telemetry for combo-model and single-model representations of ESRs will be required prior to RTC+B go-live.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BECDD3F-0145-78BC-52EA-EC5060493ADF}"/>
              </a:ext>
            </a:extLst>
          </p:cNvPr>
          <p:cNvSpPr txBox="1"/>
          <p:nvPr/>
        </p:nvSpPr>
        <p:spPr>
          <a:xfrm>
            <a:off x="8406191" y="2871215"/>
            <a:ext cx="35659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To support this new telemetry, </a:t>
            </a:r>
            <a:r>
              <a:rPr lang="en-US" i="1" u="sng" dirty="0"/>
              <a:t>QSEs will need the ESR name </a:t>
            </a:r>
            <a:r>
              <a:rPr lang="en-US" i="1" dirty="0"/>
              <a:t>provided in the prepopulated Excel file (or entered into RIOO when completing the interconnection request)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C6B8BDA-4166-84CA-48B2-BDB9D53D2CCA}"/>
              </a:ext>
            </a:extLst>
          </p:cNvPr>
          <p:cNvCxnSpPr>
            <a:cxnSpLocks/>
          </p:cNvCxnSpPr>
          <p:nvPr/>
        </p:nvCxnSpPr>
        <p:spPr>
          <a:xfrm flipV="1">
            <a:off x="1925056" y="2872009"/>
            <a:ext cx="1724186" cy="71168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F72DBF1-4CC0-5DF3-EE39-5F31239BB9BD}"/>
              </a:ext>
            </a:extLst>
          </p:cNvPr>
          <p:cNvCxnSpPr>
            <a:cxnSpLocks/>
          </p:cNvCxnSpPr>
          <p:nvPr/>
        </p:nvCxnSpPr>
        <p:spPr>
          <a:xfrm flipV="1">
            <a:off x="1960910" y="3583696"/>
            <a:ext cx="1534980" cy="64291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36B5B617-FFAE-B423-8348-69B086266BB6}"/>
              </a:ext>
            </a:extLst>
          </p:cNvPr>
          <p:cNvSpPr txBox="1"/>
          <p:nvPr/>
        </p:nvSpPr>
        <p:spPr>
          <a:xfrm>
            <a:off x="4986225" y="5350664"/>
            <a:ext cx="26729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rgbClr val="FF0000"/>
                </a:solidFill>
              </a:rPr>
              <a:t>Single-model telemetry, including those needed for RTC+B, will be required prior to RTC+B go-live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5F5317-5EB0-FB93-56E6-F7431741D4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6246" y="3145994"/>
            <a:ext cx="599694" cy="146863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8A1F20-68A4-2905-370B-4979CA6240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0521" y="4494787"/>
            <a:ext cx="591144" cy="62733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2AB532E5-4D0F-8784-9247-23C8E06D69CF}"/>
              </a:ext>
            </a:extLst>
          </p:cNvPr>
          <p:cNvGrpSpPr/>
          <p:nvPr/>
        </p:nvGrpSpPr>
        <p:grpSpPr>
          <a:xfrm>
            <a:off x="3146322" y="4239674"/>
            <a:ext cx="1524000" cy="2057401"/>
            <a:chOff x="9296400" y="1091184"/>
            <a:chExt cx="1524000" cy="220980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E936A51-3C76-132A-287D-43B249100B2F}"/>
                </a:ext>
              </a:extLst>
            </p:cNvPr>
            <p:cNvSpPr/>
            <p:nvPr/>
          </p:nvSpPr>
          <p:spPr>
            <a:xfrm>
              <a:off x="9433560" y="1091184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2D61398-8A57-830E-96BD-4925D1B75319}"/>
                </a:ext>
              </a:extLst>
            </p:cNvPr>
            <p:cNvSpPr txBox="1"/>
            <p:nvPr/>
          </p:nvSpPr>
          <p:spPr>
            <a:xfrm>
              <a:off x="9296400" y="1151322"/>
              <a:ext cx="1524000" cy="6942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/>
                <a:t>RTC+B</a:t>
              </a:r>
            </a:p>
            <a:p>
              <a:pPr algn="ctr"/>
              <a:r>
                <a:rPr lang="en-US" dirty="0"/>
                <a:t>EMS/MMS</a:t>
              </a:r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F9FEBC48-544A-3379-25E9-B917E326A7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69310" y="5076012"/>
            <a:ext cx="647544" cy="894758"/>
          </a:xfrm>
          <a:prstGeom prst="rect">
            <a:avLst/>
          </a:prstGeom>
        </p:spPr>
      </p:pic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A6A5140-2459-DF5C-7CB0-99FB13FCB33C}"/>
              </a:ext>
            </a:extLst>
          </p:cNvPr>
          <p:cNvCxnSpPr>
            <a:cxnSpLocks/>
          </p:cNvCxnSpPr>
          <p:nvPr/>
        </p:nvCxnSpPr>
        <p:spPr>
          <a:xfrm>
            <a:off x="1960910" y="4904116"/>
            <a:ext cx="1515771" cy="53239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loud 33">
            <a:extLst>
              <a:ext uri="{FF2B5EF4-FFF2-40B4-BE49-F238E27FC236}">
                <a16:creationId xmlns:a16="http://schemas.microsoft.com/office/drawing/2014/main" id="{DA00B580-A30F-444C-F670-2614A2DDB7A7}"/>
              </a:ext>
            </a:extLst>
          </p:cNvPr>
          <p:cNvSpPr/>
          <p:nvPr/>
        </p:nvSpPr>
        <p:spPr>
          <a:xfrm>
            <a:off x="5750547" y="3117743"/>
            <a:ext cx="2590800" cy="1828800"/>
          </a:xfrm>
          <a:prstGeom prst="clou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Telemetry from QSE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C8BF6AD-8A47-14EE-55C7-75C36A1892CC}"/>
              </a:ext>
            </a:extLst>
          </p:cNvPr>
          <p:cNvCxnSpPr>
            <a:cxnSpLocks/>
          </p:cNvCxnSpPr>
          <p:nvPr/>
        </p:nvCxnSpPr>
        <p:spPr>
          <a:xfrm flipH="1" flipV="1">
            <a:off x="4125287" y="2895674"/>
            <a:ext cx="1931875" cy="88907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9C80A22-1ADA-23C6-6358-7083DC642C68}"/>
              </a:ext>
            </a:extLst>
          </p:cNvPr>
          <p:cNvCxnSpPr>
            <a:cxnSpLocks/>
          </p:cNvCxnSpPr>
          <p:nvPr/>
        </p:nvCxnSpPr>
        <p:spPr>
          <a:xfrm flipH="1" flipV="1">
            <a:off x="4244497" y="3583696"/>
            <a:ext cx="1988820" cy="45489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82C4393-2AAA-9D38-C957-2460104BFF50}"/>
              </a:ext>
            </a:extLst>
          </p:cNvPr>
          <p:cNvCxnSpPr>
            <a:cxnSpLocks/>
          </p:cNvCxnSpPr>
          <p:nvPr/>
        </p:nvCxnSpPr>
        <p:spPr>
          <a:xfrm flipH="1">
            <a:off x="4244497" y="4545022"/>
            <a:ext cx="1658450" cy="89149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D37D7D5B-3E92-DB16-5471-E8BB02EF84D2}"/>
              </a:ext>
            </a:extLst>
          </p:cNvPr>
          <p:cNvSpPr txBox="1"/>
          <p:nvPr/>
        </p:nvSpPr>
        <p:spPr>
          <a:xfrm rot="1520815">
            <a:off x="4753235" y="3051404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1"/>
                </a:solidFill>
              </a:rPr>
              <a:t>UNIT1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90C8AA0-796A-74CE-C1C2-11288EA2DB97}"/>
              </a:ext>
            </a:extLst>
          </p:cNvPr>
          <p:cNvSpPr txBox="1"/>
          <p:nvPr/>
        </p:nvSpPr>
        <p:spPr>
          <a:xfrm rot="741862">
            <a:off x="4633842" y="3739172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1"/>
                </a:solidFill>
              </a:rPr>
              <a:t>CLR1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4AA98B1-8804-645D-5C57-91D41479F1E9}"/>
              </a:ext>
            </a:extLst>
          </p:cNvPr>
          <p:cNvSpPr txBox="1"/>
          <p:nvPr/>
        </p:nvSpPr>
        <p:spPr>
          <a:xfrm rot="19897124">
            <a:off x="4869712" y="4845325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ESR1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48AFACE-EEC2-6BC6-9DBF-B2900E1F3599}"/>
              </a:ext>
            </a:extLst>
          </p:cNvPr>
          <p:cNvCxnSpPr>
            <a:cxnSpLocks/>
            <a:stCxn id="61" idx="3"/>
            <a:endCxn id="67" idx="0"/>
          </p:cNvCxnSpPr>
          <p:nvPr/>
        </p:nvCxnSpPr>
        <p:spPr>
          <a:xfrm>
            <a:off x="5729158" y="4797278"/>
            <a:ext cx="593520" cy="55338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7335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40690-F9E1-15D1-A697-0883D984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RTC+B: Single Model Used in All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EC75F-E455-BE47-E880-2828BD2C74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64983D2-F12B-2AC4-7A94-CE14D3CE4497}"/>
              </a:ext>
            </a:extLst>
          </p:cNvPr>
          <p:cNvGrpSpPr/>
          <p:nvPr/>
        </p:nvGrpSpPr>
        <p:grpSpPr>
          <a:xfrm>
            <a:off x="5285232" y="2679701"/>
            <a:ext cx="1219200" cy="2044700"/>
            <a:chOff x="7086600" y="1066800"/>
            <a:chExt cx="1219200" cy="22098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BF3B1C0-21B6-5619-0239-1913AF89506E}"/>
                </a:ext>
              </a:extLst>
            </p:cNvPr>
            <p:cNvSpPr/>
            <p:nvPr/>
          </p:nvSpPr>
          <p:spPr>
            <a:xfrm>
              <a:off x="7086600" y="1066800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A1427D4-211A-433F-7604-77D8EB2A413C}"/>
                </a:ext>
              </a:extLst>
            </p:cNvPr>
            <p:cNvSpPr txBox="1"/>
            <p:nvPr/>
          </p:nvSpPr>
          <p:spPr>
            <a:xfrm>
              <a:off x="7162800" y="1126938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Model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D79AC3B-92AD-6A9A-E6EA-7BE0DD9C5EF6}"/>
              </a:ext>
            </a:extLst>
          </p:cNvPr>
          <p:cNvGrpSpPr/>
          <p:nvPr/>
        </p:nvGrpSpPr>
        <p:grpSpPr>
          <a:xfrm>
            <a:off x="7418832" y="2667000"/>
            <a:ext cx="1524000" cy="2057401"/>
            <a:chOff x="9296400" y="1091184"/>
            <a:chExt cx="1524000" cy="22098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718E8F3-7DFB-4E9F-BA2C-E9F414074813}"/>
                </a:ext>
              </a:extLst>
            </p:cNvPr>
            <p:cNvSpPr/>
            <p:nvPr/>
          </p:nvSpPr>
          <p:spPr>
            <a:xfrm>
              <a:off x="9433560" y="1091184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51755D6-5F7B-B76A-5EDF-D9F9AA358CFA}"/>
                </a:ext>
              </a:extLst>
            </p:cNvPr>
            <p:cNvSpPr txBox="1"/>
            <p:nvPr/>
          </p:nvSpPr>
          <p:spPr>
            <a:xfrm>
              <a:off x="9296400" y="1151322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EMS/MMS</a:t>
              </a:r>
            </a:p>
          </p:txBody>
        </p:sp>
      </p:grp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B64C4922-207B-B7CD-4D73-2EBCE625E9EE}"/>
              </a:ext>
            </a:extLst>
          </p:cNvPr>
          <p:cNvSpPr/>
          <p:nvPr/>
        </p:nvSpPr>
        <p:spPr>
          <a:xfrm>
            <a:off x="4315968" y="3600107"/>
            <a:ext cx="838200" cy="39188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0C8ACA18-A5BD-EB04-928A-A87000D6DDF1}"/>
              </a:ext>
            </a:extLst>
          </p:cNvPr>
          <p:cNvSpPr/>
          <p:nvPr/>
        </p:nvSpPr>
        <p:spPr>
          <a:xfrm>
            <a:off x="6629400" y="3571861"/>
            <a:ext cx="838200" cy="39188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4A3F71DC-8C6B-3074-5650-4D5CCE8FD6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944" y="3048000"/>
            <a:ext cx="685488" cy="1418251"/>
          </a:xfrm>
          <a:prstGeom prst="rect">
            <a:avLst/>
          </a:prstGeom>
        </p:spPr>
      </p:pic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5DABD1A4-348A-5AEB-A592-9874C0DE3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025388"/>
            <a:ext cx="9829800" cy="1162707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After RTC+B go-live (Q4 2025), all systems will represent an ESR as a single object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C8CCC8E-12E6-8C69-B291-445FCD35AEDE}"/>
              </a:ext>
            </a:extLst>
          </p:cNvPr>
          <p:cNvSpPr txBox="1"/>
          <p:nvPr/>
        </p:nvSpPr>
        <p:spPr>
          <a:xfrm>
            <a:off x="9677400" y="3132049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Outputs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C10EA31-2D68-AF4A-8348-3A2022218E5A}"/>
              </a:ext>
            </a:extLst>
          </p:cNvPr>
          <p:cNvGrpSpPr/>
          <p:nvPr/>
        </p:nvGrpSpPr>
        <p:grpSpPr>
          <a:xfrm>
            <a:off x="2971800" y="2679701"/>
            <a:ext cx="1219200" cy="2044700"/>
            <a:chOff x="2971800" y="2527300"/>
            <a:chExt cx="1219200" cy="2044700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E218A4C-FA0B-DC8E-651F-0DA8D7EA49D6}"/>
                </a:ext>
              </a:extLst>
            </p:cNvPr>
            <p:cNvGrpSpPr/>
            <p:nvPr/>
          </p:nvGrpSpPr>
          <p:grpSpPr>
            <a:xfrm>
              <a:off x="2971800" y="2527300"/>
              <a:ext cx="1219200" cy="2044700"/>
              <a:chOff x="7086600" y="1066800"/>
              <a:chExt cx="1219200" cy="2209800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D3E4D1EA-8FB3-C0E0-D38C-D227A32EAB11}"/>
                  </a:ext>
                </a:extLst>
              </p:cNvPr>
              <p:cNvSpPr/>
              <p:nvPr/>
            </p:nvSpPr>
            <p:spPr>
              <a:xfrm>
                <a:off x="7086600" y="1066800"/>
                <a:ext cx="1219200" cy="2209800"/>
              </a:xfrm>
              <a:prstGeom prst="rect">
                <a:avLst/>
              </a:prstGeom>
              <a:solidFill>
                <a:schemeClr val="bg2">
                  <a:lumMod val="9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2DAED5D-C09E-CF55-D6B7-398ABDC7712A}"/>
                  </a:ext>
                </a:extLst>
              </p:cNvPr>
              <p:cNvSpPr txBox="1"/>
              <p:nvPr/>
            </p:nvSpPr>
            <p:spPr>
              <a:xfrm>
                <a:off x="7162800" y="1126938"/>
                <a:ext cx="1066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RIOO</a:t>
                </a:r>
              </a:p>
            </p:txBody>
          </p:sp>
        </p:grp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064E3E9-B72C-6116-5672-41D7887888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60160" y="3183258"/>
              <a:ext cx="638175" cy="1007742"/>
            </a:xfrm>
            <a:prstGeom prst="rect">
              <a:avLst/>
            </a:prstGeom>
          </p:spPr>
        </p:pic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343B7BF0-E94B-B18C-EDCB-9393E8F673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1398" y="3335658"/>
            <a:ext cx="638175" cy="10077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A53CA9C-73E8-40DC-3E8F-C77677C13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6504" y="3307072"/>
            <a:ext cx="638175" cy="103633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75E1E74-A2AF-1C95-9ECB-CB2C92C95D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4372" y="3459091"/>
            <a:ext cx="800100" cy="657225"/>
          </a:xfrm>
          <a:prstGeom prst="rect">
            <a:avLst/>
          </a:prstGeom>
        </p:spPr>
      </p:pic>
      <p:sp>
        <p:nvSpPr>
          <p:cNvPr id="20" name="Arrow: Right 19">
            <a:extLst>
              <a:ext uri="{FF2B5EF4-FFF2-40B4-BE49-F238E27FC236}">
                <a16:creationId xmlns:a16="http://schemas.microsoft.com/office/drawing/2014/main" id="{CD468896-60BA-25C6-09F5-4BF3E46522EC}"/>
              </a:ext>
            </a:extLst>
          </p:cNvPr>
          <p:cNvSpPr/>
          <p:nvPr/>
        </p:nvSpPr>
        <p:spPr>
          <a:xfrm>
            <a:off x="8912352" y="3585375"/>
            <a:ext cx="838200" cy="39188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9833420F-0C5F-D455-9C5F-FBE19273BD72}"/>
              </a:ext>
            </a:extLst>
          </p:cNvPr>
          <p:cNvSpPr/>
          <p:nvPr/>
        </p:nvSpPr>
        <p:spPr>
          <a:xfrm>
            <a:off x="2089404" y="3640312"/>
            <a:ext cx="838200" cy="39188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AF99154-9EF0-13D0-395E-9B0BB8288F41}"/>
              </a:ext>
            </a:extLst>
          </p:cNvPr>
          <p:cNvSpPr txBox="1"/>
          <p:nvPr/>
        </p:nvSpPr>
        <p:spPr>
          <a:xfrm>
            <a:off x="184404" y="5489556"/>
            <a:ext cx="28635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~Q4 2025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72DF2AF-55EA-02B4-DB77-6E9E346B6749}"/>
              </a:ext>
            </a:extLst>
          </p:cNvPr>
          <p:cNvCxnSpPr>
            <a:cxnSpLocks/>
          </p:cNvCxnSpPr>
          <p:nvPr/>
        </p:nvCxnSpPr>
        <p:spPr>
          <a:xfrm flipH="1" flipV="1">
            <a:off x="8484679" y="4170341"/>
            <a:ext cx="964121" cy="862506"/>
          </a:xfrm>
          <a:prstGeom prst="straightConnector1">
            <a:avLst/>
          </a:prstGeom>
          <a:ln w="57150">
            <a:solidFill>
              <a:srgbClr val="00AEC7">
                <a:alpha val="4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FAB299D-3A3B-8651-3C05-3A92C2D5CA05}"/>
              </a:ext>
            </a:extLst>
          </p:cNvPr>
          <p:cNvSpPr txBox="1"/>
          <p:nvPr/>
        </p:nvSpPr>
        <p:spPr>
          <a:xfrm rot="2560891">
            <a:off x="8744321" y="4503787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7F3FF"/>
                </a:solidFill>
              </a:rPr>
              <a:t>ESR1</a:t>
            </a: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27956D20-5670-2224-3412-01371D1C2D9D}"/>
              </a:ext>
            </a:extLst>
          </p:cNvPr>
          <p:cNvSpPr/>
          <p:nvPr/>
        </p:nvSpPr>
        <p:spPr>
          <a:xfrm>
            <a:off x="9223495" y="4737514"/>
            <a:ext cx="2021853" cy="1552163"/>
          </a:xfrm>
          <a:prstGeom prst="cloud">
            <a:avLst/>
          </a:prstGeom>
          <a:solidFill>
            <a:srgbClr val="00AEC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Telemetry from QSE</a:t>
            </a:r>
          </a:p>
        </p:txBody>
      </p:sp>
    </p:spTree>
    <p:extLst>
      <p:ext uri="{BB962C8B-B14F-4D97-AF65-F5344CB8AC3E}">
        <p14:creationId xmlns:p14="http://schemas.microsoft.com/office/powerpoint/2010/main" val="1999891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DF85445-9DD7-D0F9-A39E-F4F0A84DBE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Collection Via DocuSign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CE9E05C-C895-E149-B26F-00A73B7EE4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82A9E-FE1C-C858-CB01-47173646B1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0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Collection via DocuSign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EEF27FF-0652-491D-8B03-817D353E4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914400"/>
            <a:ext cx="11391898" cy="990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ERCOT will use DocuSign to collect the ESR-related information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D6434F-A171-454C-BDA3-2AFC7BEB6B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1703071"/>
            <a:ext cx="3667237" cy="3451858"/>
          </a:xfrm>
          <a:prstGeom prst="rect">
            <a:avLst/>
          </a:prstGeom>
          <a:ln>
            <a:solidFill>
              <a:srgbClr val="00AEC7"/>
            </a:solidFill>
          </a:ln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B4AC325-DFD5-44B2-8632-962872948243}"/>
              </a:ext>
            </a:extLst>
          </p:cNvPr>
          <p:cNvSpPr txBox="1">
            <a:spLocks/>
          </p:cNvSpPr>
          <p:nvPr/>
        </p:nvSpPr>
        <p:spPr>
          <a:xfrm>
            <a:off x="393699" y="5334000"/>
            <a:ext cx="11506200" cy="7539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/>
              <a:t>The DocuSign envelope will be sent to the Authorized Representative of the Resource Entity.</a:t>
            </a:r>
          </a:p>
        </p:txBody>
      </p:sp>
    </p:spTree>
    <p:extLst>
      <p:ext uri="{BB962C8B-B14F-4D97-AF65-F5344CB8AC3E}">
        <p14:creationId xmlns:p14="http://schemas.microsoft.com/office/powerpoint/2010/main" val="382025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6F468-FF95-19F6-B7D3-A8D53E95F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</a:t>
            </a:r>
            <a:r>
              <a:rPr lang="en-US" u="sng" dirty="0"/>
              <a:t>Will</a:t>
            </a:r>
            <a:r>
              <a:rPr lang="en-US" dirty="0"/>
              <a:t> Receive a Data Request Via DocuSign?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9AE55-0C83-A946-9293-CCE65F02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11582400" cy="1752599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ERCOT requires additional information for each ESR that is, or will soon be, modeled within the Network Operations Model.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7B9899-18EF-4A3E-FA5F-47FE21EEF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3CD7D23-3DCE-7035-EFA5-710041697487}"/>
              </a:ext>
            </a:extLst>
          </p:cNvPr>
          <p:cNvSpPr txBox="1">
            <a:spLocks/>
          </p:cNvSpPr>
          <p:nvPr/>
        </p:nvSpPr>
        <p:spPr>
          <a:xfrm>
            <a:off x="1600200" y="2152652"/>
            <a:ext cx="9677400" cy="40766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dirty="0"/>
              <a:t>On </a:t>
            </a:r>
            <a:r>
              <a:rPr lang="en-US" sz="2800" u="sng" dirty="0"/>
              <a:t>August 6</a:t>
            </a:r>
            <a:r>
              <a:rPr lang="en-US" sz="2800" u="sng" baseline="30000" dirty="0"/>
              <a:t>th</a:t>
            </a:r>
            <a:r>
              <a:rPr lang="en-US" sz="2800" dirty="0"/>
              <a:t>, ERCOT will send a DocuSign envelope to Resource Entities with ESRs that are:</a:t>
            </a:r>
          </a:p>
          <a:p>
            <a:pPr lvl="1"/>
            <a:r>
              <a:rPr lang="en-US" sz="2800" dirty="0"/>
              <a:t>Commissioned,</a:t>
            </a:r>
          </a:p>
          <a:p>
            <a:pPr lvl="1"/>
            <a:r>
              <a:rPr lang="en-US" sz="2800" dirty="0"/>
              <a:t>In the commissioning process, or</a:t>
            </a:r>
          </a:p>
          <a:p>
            <a:pPr lvl="1"/>
            <a:r>
              <a:rPr lang="en-US" sz="2800" dirty="0"/>
              <a:t>Have an approved Production Load Date</a:t>
            </a:r>
          </a:p>
        </p:txBody>
      </p:sp>
    </p:spTree>
    <p:extLst>
      <p:ext uri="{BB962C8B-B14F-4D97-AF65-F5344CB8AC3E}">
        <p14:creationId xmlns:p14="http://schemas.microsoft.com/office/powerpoint/2010/main" val="3285454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6F468-FF95-19F6-B7D3-A8D53E95F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Will </a:t>
            </a:r>
            <a:r>
              <a:rPr lang="en-US" u="sng" dirty="0"/>
              <a:t>Not</a:t>
            </a:r>
            <a:r>
              <a:rPr lang="en-US" dirty="0"/>
              <a:t> Receive a Data Request Via DocuSign?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9AE55-0C83-A946-9293-CCE65F02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11658600" cy="1752599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ESRs in the earlier stages of the interconnection process will provide the required information via the RIOO application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7B9899-18EF-4A3E-FA5F-47FE21EEF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3CD7D23-3DCE-7035-EFA5-710041697487}"/>
              </a:ext>
            </a:extLst>
          </p:cNvPr>
          <p:cNvSpPr txBox="1">
            <a:spLocks/>
          </p:cNvSpPr>
          <p:nvPr/>
        </p:nvSpPr>
        <p:spPr>
          <a:xfrm>
            <a:off x="1447800" y="2002423"/>
            <a:ext cx="9677400" cy="2895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  <a:p>
            <a:r>
              <a:rPr lang="en-US" sz="2400" dirty="0"/>
              <a:t>After the July 25</a:t>
            </a:r>
            <a:r>
              <a:rPr lang="en-US" sz="2400" baseline="30000" dirty="0"/>
              <a:t>th</a:t>
            </a:r>
            <a:r>
              <a:rPr lang="en-US" sz="2400" dirty="0"/>
              <a:t> release, </a:t>
            </a:r>
            <a:r>
              <a:rPr lang="en-US" sz="2400" u="sng" dirty="0"/>
              <a:t>new</a:t>
            </a:r>
            <a:r>
              <a:rPr lang="en-US" sz="2400" dirty="0"/>
              <a:t> interconnection requests for ESRs will follow the single-model process</a:t>
            </a:r>
          </a:p>
          <a:p>
            <a:r>
              <a:rPr lang="en-US" sz="2400" dirty="0"/>
              <a:t>After the September 26</a:t>
            </a:r>
            <a:r>
              <a:rPr lang="en-US" sz="2400" baseline="30000" dirty="0"/>
              <a:t>th</a:t>
            </a:r>
            <a:r>
              <a:rPr lang="en-US" sz="2400" dirty="0"/>
              <a:t> database conversion, </a:t>
            </a:r>
            <a:r>
              <a:rPr lang="en-US" sz="2400" u="sng" dirty="0"/>
              <a:t>in-flight</a:t>
            </a:r>
            <a:r>
              <a:rPr lang="en-US" sz="2400" dirty="0"/>
              <a:t> interconnection requests will be transitioned to the single-model process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F2ACE89-C87B-C547-D6B6-3D99792F5B81}"/>
              </a:ext>
            </a:extLst>
          </p:cNvPr>
          <p:cNvSpPr txBox="1">
            <a:spLocks/>
          </p:cNvSpPr>
          <p:nvPr/>
        </p:nvSpPr>
        <p:spPr>
          <a:xfrm>
            <a:off x="457200" y="4876799"/>
            <a:ext cx="11658600" cy="14477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dirty="0"/>
              <a:t>The single-model ESR information will be provided when substation-level detail is entered in RIOO</a:t>
            </a:r>
          </a:p>
        </p:txBody>
      </p:sp>
    </p:spTree>
    <p:extLst>
      <p:ext uri="{BB962C8B-B14F-4D97-AF65-F5344CB8AC3E}">
        <p14:creationId xmlns:p14="http://schemas.microsoft.com/office/powerpoint/2010/main" val="835020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CA018-D50A-4366-9704-9D18C8C26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DocuSign Response Per Resource 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CF73F-8CD9-4CCB-8763-E46506825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855241"/>
            <a:ext cx="11379200" cy="1295399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One DocuSign envelope will be used to provide responses for all ESRs associated to the RE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EE73F5-B3E5-426A-A402-71CA1FE2E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B5D6B9B-70E6-4FBD-A6F6-F71271E40C2D}"/>
              </a:ext>
            </a:extLst>
          </p:cNvPr>
          <p:cNvSpPr txBox="1">
            <a:spLocks/>
          </p:cNvSpPr>
          <p:nvPr/>
        </p:nvSpPr>
        <p:spPr>
          <a:xfrm>
            <a:off x="1993900" y="4995770"/>
            <a:ext cx="8305800" cy="9111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A single attachment will be required with the submission.  Pre-populated templates will be posted to the </a:t>
            </a:r>
            <a:r>
              <a:rPr lang="en-US" sz="2400" u="sng" dirty="0"/>
              <a:t>ERCOT MIS</a:t>
            </a:r>
            <a:r>
              <a:rPr lang="en-US" sz="2400" dirty="0"/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800" dirty="0">
                <a:hlinkClick r:id="rId2"/>
              </a:rPr>
              <a:t>https://mis.ercot.com/secure/data-products/data-product-details?id=np12-230</a:t>
            </a:r>
            <a:endParaRPr lang="en-US" sz="24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US" sz="1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A892066-75AC-4BB1-9909-3CA71D0C3F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5000" y="2499085"/>
            <a:ext cx="7891028" cy="1980977"/>
          </a:xfrm>
          <a:prstGeom prst="rect">
            <a:avLst/>
          </a:prstGeom>
          <a:ln>
            <a:solidFill>
              <a:srgbClr val="00AEC7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9E7DE26-813A-4091-8295-47AC07E6532E}"/>
              </a:ext>
            </a:extLst>
          </p:cNvPr>
          <p:cNvSpPr txBox="1"/>
          <p:nvPr/>
        </p:nvSpPr>
        <p:spPr>
          <a:xfrm>
            <a:off x="1865704" y="2154086"/>
            <a:ext cx="34358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Pre-Populated ESR Spreadsheet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AC037C-D6FB-096E-C122-6AAFBBCF764B}"/>
              </a:ext>
            </a:extLst>
          </p:cNvPr>
          <p:cNvSpPr txBox="1"/>
          <p:nvPr/>
        </p:nvSpPr>
        <p:spPr>
          <a:xfrm>
            <a:off x="0" y="3910281"/>
            <a:ext cx="131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/>
              <a:t>All ESRs owned by the Resource Entity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C3325A4-FE3C-BABC-5041-552EAFB4EB18}"/>
              </a:ext>
            </a:extLst>
          </p:cNvPr>
          <p:cNvCxnSpPr>
            <a:cxnSpLocks/>
          </p:cNvCxnSpPr>
          <p:nvPr/>
        </p:nvCxnSpPr>
        <p:spPr>
          <a:xfrm flipV="1">
            <a:off x="1266190" y="4102382"/>
            <a:ext cx="683260" cy="19484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8290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6C4DA-109F-1258-01A6-F6EEFA652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DocuSign and Supplemental Workflows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27058C-C197-10EC-8A16-70867E3267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A82FF3-7C83-AF1B-36CB-B3099DE96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193470"/>
            <a:ext cx="8020050" cy="49361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D08A661-2C88-C323-4365-F84E0870D0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2867" y="220047"/>
            <a:ext cx="2790825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497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B95D-D330-FFEB-845F-DEB98BA6B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DocuSign Envelope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3E8783-5583-074E-4899-CA66F85885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FFDD71-04B8-2CBE-44F9-71BB8EEB00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500" y="1447800"/>
            <a:ext cx="6834187" cy="435949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CF9FC32-4BBE-2173-C45D-97D873FB5C6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507687" y="4254783"/>
            <a:ext cx="1524000" cy="1999012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CA33123-154C-9EEB-61CA-FE4071302B88}"/>
              </a:ext>
            </a:extLst>
          </p:cNvPr>
          <p:cNvCxnSpPr>
            <a:cxnSpLocks/>
          </p:cNvCxnSpPr>
          <p:nvPr/>
        </p:nvCxnSpPr>
        <p:spPr>
          <a:xfrm flipH="1" flipV="1">
            <a:off x="4267200" y="5181600"/>
            <a:ext cx="3072207" cy="7268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B6E843C-2FD3-9F4B-7E36-C8FAF910ACF3}"/>
              </a:ext>
            </a:extLst>
          </p:cNvPr>
          <p:cNvSpPr txBox="1"/>
          <p:nvPr/>
        </p:nvSpPr>
        <p:spPr>
          <a:xfrm>
            <a:off x="9067800" y="4427548"/>
            <a:ext cx="2819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Only the completed ESR spreadsheet should be attached within the DocuSign envelope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283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Antitrust admonition</a:t>
            </a:r>
          </a:p>
          <a:p>
            <a:r>
              <a:rPr lang="en-US" dirty="0"/>
              <a:t>RTC+B background</a:t>
            </a:r>
          </a:p>
          <a:p>
            <a:pPr lvl="1"/>
            <a:r>
              <a:rPr lang="en-US" dirty="0"/>
              <a:t>New ESR name and telemetry</a:t>
            </a:r>
          </a:p>
          <a:p>
            <a:r>
              <a:rPr lang="en-US" dirty="0"/>
              <a:t>Data collection via DocuSign  </a:t>
            </a:r>
          </a:p>
          <a:p>
            <a:pPr lvl="1"/>
            <a:r>
              <a:rPr lang="en-US" dirty="0"/>
              <a:t>Who will/won’t receive the request?</a:t>
            </a:r>
          </a:p>
          <a:p>
            <a:r>
              <a:rPr lang="en-US" dirty="0"/>
              <a:t>Review of Excel template</a:t>
            </a:r>
          </a:p>
          <a:p>
            <a:r>
              <a:rPr lang="en-US" dirty="0"/>
              <a:t>Key takeaways</a:t>
            </a:r>
          </a:p>
          <a:p>
            <a:r>
              <a:rPr lang="en-US" dirty="0"/>
              <a:t>Questions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9154F33-12CE-12C7-66C8-EC18475D335C}"/>
              </a:ext>
            </a:extLst>
          </p:cNvPr>
          <p:cNvGrpSpPr/>
          <p:nvPr/>
        </p:nvGrpSpPr>
        <p:grpSpPr>
          <a:xfrm>
            <a:off x="6800025" y="2277646"/>
            <a:ext cx="1219200" cy="2286000"/>
            <a:chOff x="7086600" y="1066800"/>
            <a:chExt cx="1219200" cy="22225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E185C72-2B20-DA83-E751-69E93EE024B4}"/>
                </a:ext>
              </a:extLst>
            </p:cNvPr>
            <p:cNvSpPr/>
            <p:nvPr/>
          </p:nvSpPr>
          <p:spPr>
            <a:xfrm>
              <a:off x="7086600" y="1066800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Content Placeholder 5">
              <a:extLst>
                <a:ext uri="{FF2B5EF4-FFF2-40B4-BE49-F238E27FC236}">
                  <a16:creationId xmlns:a16="http://schemas.microsoft.com/office/drawing/2014/main" id="{4A1B623E-9724-ADDD-B3D7-CD11FCAC94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15200" y="1524000"/>
              <a:ext cx="762000" cy="17653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DF2B260-FA00-1B14-45DA-279347575B34}"/>
                </a:ext>
              </a:extLst>
            </p:cNvPr>
            <p:cNvSpPr txBox="1"/>
            <p:nvPr/>
          </p:nvSpPr>
          <p:spPr>
            <a:xfrm>
              <a:off x="7162800" y="1126938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RIOO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2E55221-D7E9-181C-387C-1D0D2457C2BE}"/>
              </a:ext>
            </a:extLst>
          </p:cNvPr>
          <p:cNvGrpSpPr/>
          <p:nvPr/>
        </p:nvGrpSpPr>
        <p:grpSpPr>
          <a:xfrm>
            <a:off x="9785725" y="2277646"/>
            <a:ext cx="1219200" cy="2293859"/>
            <a:chOff x="2971800" y="2527300"/>
            <a:chExt cx="1219200" cy="204470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B6F7ACCE-1207-8C8C-FF84-7A6F80B31CEA}"/>
                </a:ext>
              </a:extLst>
            </p:cNvPr>
            <p:cNvGrpSpPr/>
            <p:nvPr/>
          </p:nvGrpSpPr>
          <p:grpSpPr>
            <a:xfrm>
              <a:off x="2971800" y="2527300"/>
              <a:ext cx="1219200" cy="2044700"/>
              <a:chOff x="7086600" y="1066800"/>
              <a:chExt cx="1219200" cy="2209800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D44DF57-3DE9-6404-23A4-50CF30974F78}"/>
                  </a:ext>
                </a:extLst>
              </p:cNvPr>
              <p:cNvSpPr/>
              <p:nvPr/>
            </p:nvSpPr>
            <p:spPr>
              <a:xfrm>
                <a:off x="7086600" y="1066800"/>
                <a:ext cx="1219200" cy="2209800"/>
              </a:xfrm>
              <a:prstGeom prst="rect">
                <a:avLst/>
              </a:prstGeom>
              <a:solidFill>
                <a:schemeClr val="bg2">
                  <a:lumMod val="9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3DE17D4-E267-5A2B-E8E1-7EBCD7474E60}"/>
                  </a:ext>
                </a:extLst>
              </p:cNvPr>
              <p:cNvSpPr txBox="1"/>
              <p:nvPr/>
            </p:nvSpPr>
            <p:spPr>
              <a:xfrm>
                <a:off x="7162800" y="1126938"/>
                <a:ext cx="1066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RIOO</a:t>
                </a:r>
              </a:p>
            </p:txBody>
          </p:sp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37AD8EAB-036E-E0C1-431C-DCC0CC174C2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60160" y="3183258"/>
              <a:ext cx="638175" cy="1007742"/>
            </a:xfrm>
            <a:prstGeom prst="rect">
              <a:avLst/>
            </a:prstGeom>
          </p:spPr>
        </p:pic>
      </p:grp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A966BEB2-1212-3EE8-9D32-522382777DFA}"/>
              </a:ext>
            </a:extLst>
          </p:cNvPr>
          <p:cNvSpPr/>
          <p:nvPr/>
        </p:nvSpPr>
        <p:spPr>
          <a:xfrm>
            <a:off x="8363325" y="3174868"/>
            <a:ext cx="1129735" cy="4572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7A24AD3-EF2F-6654-D869-7F42164217F5}"/>
              </a:ext>
            </a:extLst>
          </p:cNvPr>
          <p:cNvSpPr txBox="1"/>
          <p:nvPr/>
        </p:nvSpPr>
        <p:spPr>
          <a:xfrm>
            <a:off x="6509513" y="1912074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Combo Model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FAA8FA-E88B-707E-289D-C9F36BD52C05}"/>
              </a:ext>
            </a:extLst>
          </p:cNvPr>
          <p:cNvSpPr txBox="1"/>
          <p:nvPr/>
        </p:nvSpPr>
        <p:spPr>
          <a:xfrm>
            <a:off x="9493060" y="1912074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Single Model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265CE2A-DCF6-D080-2A4F-BF238EA9505B}"/>
              </a:ext>
            </a:extLst>
          </p:cNvPr>
          <p:cNvSpPr txBox="1"/>
          <p:nvPr/>
        </p:nvSpPr>
        <p:spPr>
          <a:xfrm>
            <a:off x="6248400" y="4642923"/>
            <a:ext cx="5571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The RIOO ESR Project is the first application within ERCOT to transition to a single-model representation of ESRs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5ED07EE-03EC-D8EE-362B-A20A819E9C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828800"/>
            <a:ext cx="10363200" cy="1470025"/>
          </a:xfrm>
        </p:spPr>
        <p:txBody>
          <a:bodyPr/>
          <a:lstStyle/>
          <a:p>
            <a:r>
              <a:rPr lang="en-US" dirty="0"/>
              <a:t>Excel Template Overview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5EC986-0CB5-8DC1-F314-0B90BA532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A22967C-E9CB-3E04-6ECA-6516E0A3DB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50486" y="2971800"/>
            <a:ext cx="7891028" cy="1980977"/>
          </a:xfrm>
          <a:prstGeom prst="rect">
            <a:avLst/>
          </a:prstGeom>
          <a:ln>
            <a:solidFill>
              <a:srgbClr val="00AEC7"/>
            </a:solidFill>
          </a:ln>
        </p:spPr>
      </p:pic>
    </p:spTree>
    <p:extLst>
      <p:ext uri="{BB962C8B-B14F-4D97-AF65-F5344CB8AC3E}">
        <p14:creationId xmlns:p14="http://schemas.microsoft.com/office/powerpoint/2010/main" val="3092932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A1E00-DAF0-5800-C6F5-17B64E2B0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Bury the Lede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FD012-AACB-4263-BB7D-A200654EC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will initiate an RFI via DocuSign from 8/6 to 9/6</a:t>
            </a:r>
          </a:p>
          <a:p>
            <a:pPr lvl="1"/>
            <a:r>
              <a:rPr lang="en-US" dirty="0"/>
              <a:t>A lack of response will result in missing data within RIOO</a:t>
            </a:r>
          </a:p>
          <a:p>
            <a:pPr lvl="1"/>
            <a:r>
              <a:rPr lang="en-US" dirty="0"/>
              <a:t>All missing data must be provided prior to any additional changes to the ESR</a:t>
            </a:r>
          </a:p>
          <a:p>
            <a:r>
              <a:rPr lang="en-US" dirty="0"/>
              <a:t>A DocuSign envelope will be sent to the Authorized Representative of REs with ESRs that are:</a:t>
            </a:r>
          </a:p>
          <a:p>
            <a:pPr lvl="1"/>
            <a:r>
              <a:rPr lang="en-US" dirty="0"/>
              <a:t>Commissioned, </a:t>
            </a:r>
          </a:p>
          <a:p>
            <a:pPr lvl="1"/>
            <a:r>
              <a:rPr lang="en-US" dirty="0"/>
              <a:t>In the commissioning process, or </a:t>
            </a:r>
          </a:p>
          <a:p>
            <a:pPr lvl="1"/>
            <a:r>
              <a:rPr lang="en-US" dirty="0"/>
              <a:t>Have an approved Production Load Date</a:t>
            </a:r>
          </a:p>
          <a:p>
            <a:r>
              <a:rPr lang="en-US" dirty="0"/>
              <a:t>ESRs not yet meeting the criteria above will provide this same data via the standard RIOO user interface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D2EEE-28FF-8A24-3D6F-F2F6D9063A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02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DC0A403-C873-136E-AFA7-7E5546BEF5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/>
              <a:t>Background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CFB9449A-89C0-A88D-51C2-A4C1F93F21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RTC+B and the RIOO ESR Project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1187F-0592-2A91-E9D5-B10CF360FB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35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40690-F9E1-15D1-A697-0883D984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RTC+B: Transition to Single-Model Representation of ESRs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EC75F-E455-BE47-E880-2828BD2C74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B0545D8-FD7C-0BEB-C15D-639027123D29}"/>
              </a:ext>
            </a:extLst>
          </p:cNvPr>
          <p:cNvGrpSpPr/>
          <p:nvPr/>
        </p:nvGrpSpPr>
        <p:grpSpPr>
          <a:xfrm>
            <a:off x="2514600" y="1862804"/>
            <a:ext cx="5523439" cy="2212943"/>
            <a:chOff x="2971800" y="2035668"/>
            <a:chExt cx="5523439" cy="2212943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ED8E2D6-0CF0-FB8F-8A60-D68C451E00AC}"/>
                </a:ext>
              </a:extLst>
            </p:cNvPr>
            <p:cNvSpPr/>
            <p:nvPr/>
          </p:nvSpPr>
          <p:spPr>
            <a:xfrm>
              <a:off x="2971800" y="2035668"/>
              <a:ext cx="5523439" cy="2212943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64983D2-F12B-2AC4-7A94-CE14D3CE4497}"/>
                </a:ext>
              </a:extLst>
            </p:cNvPr>
            <p:cNvGrpSpPr/>
            <p:nvPr/>
          </p:nvGrpSpPr>
          <p:grpSpPr>
            <a:xfrm>
              <a:off x="5205169" y="2197558"/>
              <a:ext cx="1096690" cy="1918756"/>
              <a:chOff x="7086600" y="1066800"/>
              <a:chExt cx="1219200" cy="222250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BF3B1C0-21B6-5619-0239-1913AF89506E}"/>
                  </a:ext>
                </a:extLst>
              </p:cNvPr>
              <p:cNvSpPr/>
              <p:nvPr/>
            </p:nvSpPr>
            <p:spPr>
              <a:xfrm>
                <a:off x="7086600" y="1066800"/>
                <a:ext cx="1219200" cy="2209800"/>
              </a:xfrm>
              <a:prstGeom prst="rect">
                <a:avLst/>
              </a:prstGeom>
              <a:solidFill>
                <a:schemeClr val="bg2">
                  <a:lumMod val="9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Content Placeholder 5">
                <a:extLst>
                  <a:ext uri="{FF2B5EF4-FFF2-40B4-BE49-F238E27FC236}">
                    <a16:creationId xmlns:a16="http://schemas.microsoft.com/office/drawing/2014/main" id="{358CCC60-32A7-7729-82AC-A0C237489D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315200" y="1524000"/>
                <a:ext cx="762000" cy="1765300"/>
              </a:xfrm>
              <a:prstGeom prst="rect">
                <a:avLst/>
              </a:prstGeom>
            </p:spPr>
          </p:pic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A1427D4-211A-433F-7604-77D8EB2A413C}"/>
                  </a:ext>
                </a:extLst>
              </p:cNvPr>
              <p:cNvSpPr txBox="1"/>
              <p:nvPr/>
            </p:nvSpPr>
            <p:spPr>
              <a:xfrm>
                <a:off x="7162800" y="1126938"/>
                <a:ext cx="1066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Model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CD79AC3B-92AD-6A9A-E6EA-7BE0DD9C5EF6}"/>
                </a:ext>
              </a:extLst>
            </p:cNvPr>
            <p:cNvGrpSpPr/>
            <p:nvPr/>
          </p:nvGrpSpPr>
          <p:grpSpPr>
            <a:xfrm>
              <a:off x="7124377" y="2186898"/>
              <a:ext cx="1370862" cy="1918756"/>
              <a:chOff x="9296400" y="1091184"/>
              <a:chExt cx="1524000" cy="22225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5718E8F3-7DFB-4E9F-BA2C-E9F414074813}"/>
                  </a:ext>
                </a:extLst>
              </p:cNvPr>
              <p:cNvSpPr/>
              <p:nvPr/>
            </p:nvSpPr>
            <p:spPr>
              <a:xfrm>
                <a:off x="9433560" y="1091184"/>
                <a:ext cx="1219200" cy="2209800"/>
              </a:xfrm>
              <a:prstGeom prst="rect">
                <a:avLst/>
              </a:prstGeom>
              <a:solidFill>
                <a:schemeClr val="bg2">
                  <a:lumMod val="9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3" name="Content Placeholder 5">
                <a:extLst>
                  <a:ext uri="{FF2B5EF4-FFF2-40B4-BE49-F238E27FC236}">
                    <a16:creationId xmlns:a16="http://schemas.microsoft.com/office/drawing/2014/main" id="{1CFC8AF3-C64E-140B-5CED-F90BD3BBDC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662160" y="1548384"/>
                <a:ext cx="762000" cy="1765300"/>
              </a:xfrm>
              <a:prstGeom prst="rect">
                <a:avLst/>
              </a:prstGeom>
            </p:spPr>
          </p:pic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51755D6-5F7B-B76A-5EDF-D9F9AA358CFA}"/>
                  </a:ext>
                </a:extLst>
              </p:cNvPr>
              <p:cNvSpPr txBox="1"/>
              <p:nvPr/>
            </p:nvSpPr>
            <p:spPr>
              <a:xfrm>
                <a:off x="9296400" y="1151322"/>
                <a:ext cx="1524000" cy="392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/>
                  <a:t>EMS/MMS</a:t>
                </a:r>
              </a:p>
            </p:txBody>
          </p:sp>
        </p:grpSp>
        <p:sp>
          <p:nvSpPr>
            <p:cNvPr id="17" name="Arrow: Right 16">
              <a:extLst>
                <a:ext uri="{FF2B5EF4-FFF2-40B4-BE49-F238E27FC236}">
                  <a16:creationId xmlns:a16="http://schemas.microsoft.com/office/drawing/2014/main" id="{B64C4922-207B-B7CD-4D73-2EBCE625E9EE}"/>
                </a:ext>
              </a:extLst>
            </p:cNvPr>
            <p:cNvSpPr/>
            <p:nvPr/>
          </p:nvSpPr>
          <p:spPr>
            <a:xfrm>
              <a:off x="4333301" y="3030724"/>
              <a:ext cx="753974" cy="328930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Arrow: Right 17">
              <a:extLst>
                <a:ext uri="{FF2B5EF4-FFF2-40B4-BE49-F238E27FC236}">
                  <a16:creationId xmlns:a16="http://schemas.microsoft.com/office/drawing/2014/main" id="{0C8ACA18-A5BD-EB04-928A-A87000D6DDF1}"/>
                </a:ext>
              </a:extLst>
            </p:cNvPr>
            <p:cNvSpPr/>
            <p:nvPr/>
          </p:nvSpPr>
          <p:spPr>
            <a:xfrm>
              <a:off x="6414270" y="3007016"/>
              <a:ext cx="753974" cy="328930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E218A4C-FA0B-DC8E-651F-0DA8D7EA49D6}"/>
                </a:ext>
              </a:extLst>
            </p:cNvPr>
            <p:cNvGrpSpPr/>
            <p:nvPr/>
          </p:nvGrpSpPr>
          <p:grpSpPr>
            <a:xfrm>
              <a:off x="3124200" y="2197558"/>
              <a:ext cx="1096690" cy="1918756"/>
              <a:chOff x="7086600" y="1066800"/>
              <a:chExt cx="1219200" cy="2222500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D3E4D1EA-8FB3-C0E0-D38C-D227A32EAB11}"/>
                  </a:ext>
                </a:extLst>
              </p:cNvPr>
              <p:cNvSpPr/>
              <p:nvPr/>
            </p:nvSpPr>
            <p:spPr>
              <a:xfrm>
                <a:off x="7086600" y="1066800"/>
                <a:ext cx="1219200" cy="2209800"/>
              </a:xfrm>
              <a:prstGeom prst="rect">
                <a:avLst/>
              </a:prstGeom>
              <a:solidFill>
                <a:schemeClr val="bg2">
                  <a:lumMod val="9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3" name="Content Placeholder 5">
                <a:extLst>
                  <a:ext uri="{FF2B5EF4-FFF2-40B4-BE49-F238E27FC236}">
                    <a16:creationId xmlns:a16="http://schemas.microsoft.com/office/drawing/2014/main" id="{DAC904BA-4DB0-B6E2-C906-9CA208011D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315200" y="1524000"/>
                <a:ext cx="762000" cy="1765300"/>
              </a:xfrm>
              <a:prstGeom prst="rect">
                <a:avLst/>
              </a:prstGeom>
            </p:spPr>
          </p:pic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2DAED5D-C09E-CF55-D6B7-398ABDC7712A}"/>
                  </a:ext>
                </a:extLst>
              </p:cNvPr>
              <p:cNvSpPr txBox="1"/>
              <p:nvPr/>
            </p:nvSpPr>
            <p:spPr>
              <a:xfrm>
                <a:off x="7162800" y="1126938"/>
                <a:ext cx="1066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RIOO</a:t>
                </a:r>
              </a:p>
            </p:txBody>
          </p:sp>
        </p:grpSp>
      </p:grp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5DABD1A4-348A-5AEB-A592-9874C0DE3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100" y="818493"/>
            <a:ext cx="10337800" cy="1162707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A key goal of the RTC+B project is to transition from a combo-model to a single-model representation of ESRs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5B56E59-F2C0-54F3-94B4-7829F8714531}"/>
              </a:ext>
            </a:extLst>
          </p:cNvPr>
          <p:cNvGrpSpPr/>
          <p:nvPr/>
        </p:nvGrpSpPr>
        <p:grpSpPr>
          <a:xfrm>
            <a:off x="6299470" y="4280630"/>
            <a:ext cx="5838690" cy="2075625"/>
            <a:chOff x="6414270" y="4401375"/>
            <a:chExt cx="5838690" cy="2075625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91757DE-1A1A-6FD9-5D69-0E7793EA04B0}"/>
                </a:ext>
              </a:extLst>
            </p:cNvPr>
            <p:cNvSpPr/>
            <p:nvPr/>
          </p:nvSpPr>
          <p:spPr>
            <a:xfrm>
              <a:off x="6414270" y="4401375"/>
              <a:ext cx="5789922" cy="2075625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BFDCF43A-F055-47F8-53D1-A6894C80CDDA}"/>
                </a:ext>
              </a:extLst>
            </p:cNvPr>
            <p:cNvGrpSpPr/>
            <p:nvPr/>
          </p:nvGrpSpPr>
          <p:grpSpPr>
            <a:xfrm>
              <a:off x="6629400" y="4535299"/>
              <a:ext cx="5623560" cy="1823323"/>
              <a:chOff x="6580632" y="4525693"/>
              <a:chExt cx="5623560" cy="1823323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E4930F46-6CED-0720-CF5C-02DFB7A8A097}"/>
                  </a:ext>
                </a:extLst>
              </p:cNvPr>
              <p:cNvGrpSpPr/>
              <p:nvPr/>
            </p:nvGrpSpPr>
            <p:grpSpPr>
              <a:xfrm>
                <a:off x="8759439" y="4536949"/>
                <a:ext cx="1148251" cy="1812067"/>
                <a:chOff x="7086600" y="1066800"/>
                <a:chExt cx="1219200" cy="2209800"/>
              </a:xfrm>
            </p:grpSpPr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193F1547-0ECF-C48B-31EA-21F6603080F6}"/>
                    </a:ext>
                  </a:extLst>
                </p:cNvPr>
                <p:cNvSpPr/>
                <p:nvPr/>
              </p:nvSpPr>
              <p:spPr>
                <a:xfrm>
                  <a:off x="7086600" y="1066800"/>
                  <a:ext cx="1219200" cy="2209800"/>
                </a:xfrm>
                <a:prstGeom prst="rect">
                  <a:avLst/>
                </a:prstGeom>
                <a:solidFill>
                  <a:schemeClr val="bg2">
                    <a:lumMod val="9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9D2FD25B-7D7D-69F6-3D8F-858E1F450FF8}"/>
                    </a:ext>
                  </a:extLst>
                </p:cNvPr>
                <p:cNvSpPr txBox="1"/>
                <p:nvPr/>
              </p:nvSpPr>
              <p:spPr>
                <a:xfrm>
                  <a:off x="7162800" y="1126938"/>
                  <a:ext cx="106680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000" dirty="0"/>
                    <a:t>Model</a:t>
                  </a:r>
                </a:p>
              </p:txBody>
            </p:sp>
          </p:grp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D2A9378A-8DD3-F63C-894A-5BA6F15DE703}"/>
                  </a:ext>
                </a:extLst>
              </p:cNvPr>
              <p:cNvGrpSpPr/>
              <p:nvPr/>
            </p:nvGrpSpPr>
            <p:grpSpPr>
              <a:xfrm>
                <a:off x="10768878" y="4525693"/>
                <a:ext cx="1435314" cy="1823323"/>
                <a:chOff x="9296400" y="1091184"/>
                <a:chExt cx="1524000" cy="2209800"/>
              </a:xfrm>
            </p:grpSpPr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E8DD4A65-6CE2-3B2E-9EF4-47A1203F7CE4}"/>
                    </a:ext>
                  </a:extLst>
                </p:cNvPr>
                <p:cNvSpPr/>
                <p:nvPr/>
              </p:nvSpPr>
              <p:spPr>
                <a:xfrm>
                  <a:off x="9433560" y="1091184"/>
                  <a:ext cx="1219200" cy="2209800"/>
                </a:xfrm>
                <a:prstGeom prst="rect">
                  <a:avLst/>
                </a:prstGeom>
                <a:solidFill>
                  <a:schemeClr val="bg2">
                    <a:lumMod val="95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90E863DA-5B9D-F94F-65E2-ACA079023D8E}"/>
                    </a:ext>
                  </a:extLst>
                </p:cNvPr>
                <p:cNvSpPr txBox="1"/>
                <p:nvPr/>
              </p:nvSpPr>
              <p:spPr>
                <a:xfrm>
                  <a:off x="9296400" y="1151322"/>
                  <a:ext cx="1524000" cy="41031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dirty="0"/>
                    <a:t>EMS/MMS</a:t>
                  </a:r>
                </a:p>
              </p:txBody>
            </p:sp>
          </p:grpSp>
          <p:sp>
            <p:nvSpPr>
              <p:cNvPr id="20" name="Arrow: Right 19">
                <a:extLst>
                  <a:ext uri="{FF2B5EF4-FFF2-40B4-BE49-F238E27FC236}">
                    <a16:creationId xmlns:a16="http://schemas.microsoft.com/office/drawing/2014/main" id="{CD8B14D8-9E5D-DEC0-4E8D-36E1239FD1FD}"/>
                  </a:ext>
                </a:extLst>
              </p:cNvPr>
              <p:cNvSpPr/>
              <p:nvPr/>
            </p:nvSpPr>
            <p:spPr>
              <a:xfrm>
                <a:off x="7846579" y="5352637"/>
                <a:ext cx="789423" cy="347300"/>
              </a:xfrm>
              <a:prstGeom prst="rightArrow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Arrow: Right 24">
                <a:extLst>
                  <a:ext uri="{FF2B5EF4-FFF2-40B4-BE49-F238E27FC236}">
                    <a16:creationId xmlns:a16="http://schemas.microsoft.com/office/drawing/2014/main" id="{51F59967-59D5-10F3-0007-48A032167F6C}"/>
                  </a:ext>
                </a:extLst>
              </p:cNvPr>
              <p:cNvSpPr/>
              <p:nvPr/>
            </p:nvSpPr>
            <p:spPr>
              <a:xfrm>
                <a:off x="10025385" y="5327605"/>
                <a:ext cx="789423" cy="347300"/>
              </a:xfrm>
              <a:prstGeom prst="rightArrow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350ED606-B229-C93B-9101-6511B8D7B5E8}"/>
                  </a:ext>
                </a:extLst>
              </p:cNvPr>
              <p:cNvGrpSpPr/>
              <p:nvPr/>
            </p:nvGrpSpPr>
            <p:grpSpPr>
              <a:xfrm>
                <a:off x="6580632" y="4536949"/>
                <a:ext cx="1148251" cy="1812067"/>
                <a:chOff x="2971800" y="2527300"/>
                <a:chExt cx="1219200" cy="2044700"/>
              </a:xfrm>
            </p:grpSpPr>
            <p:grpSp>
              <p:nvGrpSpPr>
                <p:cNvPr id="27" name="Group 26">
                  <a:extLst>
                    <a:ext uri="{FF2B5EF4-FFF2-40B4-BE49-F238E27FC236}">
                      <a16:creationId xmlns:a16="http://schemas.microsoft.com/office/drawing/2014/main" id="{489574AF-EC8A-B307-3440-CA4EF1D7F0CB}"/>
                    </a:ext>
                  </a:extLst>
                </p:cNvPr>
                <p:cNvGrpSpPr/>
                <p:nvPr/>
              </p:nvGrpSpPr>
              <p:grpSpPr>
                <a:xfrm>
                  <a:off x="2971800" y="2527300"/>
                  <a:ext cx="1219200" cy="2044700"/>
                  <a:chOff x="7086600" y="1066800"/>
                  <a:chExt cx="1219200" cy="2209800"/>
                </a:xfrm>
              </p:grpSpPr>
              <p:sp>
                <p:nvSpPr>
                  <p:cNvPr id="29" name="Rectangle 28">
                    <a:extLst>
                      <a:ext uri="{FF2B5EF4-FFF2-40B4-BE49-F238E27FC236}">
                        <a16:creationId xmlns:a16="http://schemas.microsoft.com/office/drawing/2014/main" id="{CE10908A-4F20-0CC0-BBA1-713242621BAD}"/>
                      </a:ext>
                    </a:extLst>
                  </p:cNvPr>
                  <p:cNvSpPr/>
                  <p:nvPr/>
                </p:nvSpPr>
                <p:spPr>
                  <a:xfrm>
                    <a:off x="7086600" y="1066800"/>
                    <a:ext cx="1219200" cy="2209800"/>
                  </a:xfrm>
                  <a:prstGeom prst="rect">
                    <a:avLst/>
                  </a:prstGeom>
                  <a:solidFill>
                    <a:schemeClr val="bg2">
                      <a:lumMod val="95000"/>
                    </a:schemeClr>
                  </a:solidFill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TextBox 29">
                    <a:extLst>
                      <a:ext uri="{FF2B5EF4-FFF2-40B4-BE49-F238E27FC236}">
                        <a16:creationId xmlns:a16="http://schemas.microsoft.com/office/drawing/2014/main" id="{3A8B6648-42F1-3DEC-5132-2BCCBE8CCC08}"/>
                      </a:ext>
                    </a:extLst>
                  </p:cNvPr>
                  <p:cNvSpPr txBox="1"/>
                  <p:nvPr/>
                </p:nvSpPr>
                <p:spPr>
                  <a:xfrm>
                    <a:off x="7162800" y="1126938"/>
                    <a:ext cx="106680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000" dirty="0"/>
                      <a:t>RIOO</a:t>
                    </a:r>
                  </a:p>
                </p:txBody>
              </p:sp>
            </p:grpSp>
            <p:pic>
              <p:nvPicPr>
                <p:cNvPr id="28" name="Picture 27">
                  <a:extLst>
                    <a:ext uri="{FF2B5EF4-FFF2-40B4-BE49-F238E27FC236}">
                      <a16:creationId xmlns:a16="http://schemas.microsoft.com/office/drawing/2014/main" id="{CDC9FBCF-00E9-456B-6632-49C48AF149E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260160" y="3183258"/>
                  <a:ext cx="638175" cy="100774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953A5882-C5B1-D316-8249-D62B0C6161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28952" y="5118275"/>
                <a:ext cx="601038" cy="89308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D0B46C1C-F24A-1C88-1C82-AFEAFD24D91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171663" y="5092942"/>
                <a:ext cx="601038" cy="91842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47" name="Arc 46">
            <a:extLst>
              <a:ext uri="{FF2B5EF4-FFF2-40B4-BE49-F238E27FC236}">
                <a16:creationId xmlns:a16="http://schemas.microsoft.com/office/drawing/2014/main" id="{8287E77C-D160-D64C-11D8-078DA3CEBCC8}"/>
              </a:ext>
            </a:extLst>
          </p:cNvPr>
          <p:cNvSpPr/>
          <p:nvPr/>
        </p:nvSpPr>
        <p:spPr>
          <a:xfrm rot="4992964" flipV="1">
            <a:off x="4976959" y="3114484"/>
            <a:ext cx="2059370" cy="2094276"/>
          </a:xfrm>
          <a:prstGeom prst="arc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A2B61A0-9E9E-3082-6DB7-74D28C8B63CA}"/>
              </a:ext>
            </a:extLst>
          </p:cNvPr>
          <p:cNvSpPr txBox="1"/>
          <p:nvPr/>
        </p:nvSpPr>
        <p:spPr>
          <a:xfrm>
            <a:off x="76200" y="1752600"/>
            <a:ext cx="23956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/>
              <a:t>All ERCOT systems currently represent an ESR as a load/generator pair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E882F33-C753-843D-25CB-23DC2B5686CF}"/>
              </a:ext>
            </a:extLst>
          </p:cNvPr>
          <p:cNvSpPr txBox="1"/>
          <p:nvPr/>
        </p:nvSpPr>
        <p:spPr>
          <a:xfrm>
            <a:off x="9498688" y="3541966"/>
            <a:ext cx="26357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/>
              <a:t>Post-RTC+B go-live, all core systems will utilize the single-model representation for ESRs</a:t>
            </a:r>
          </a:p>
        </p:txBody>
      </p:sp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1901EE8D-29A9-CBF3-5D2C-55B561EE7DAA}"/>
              </a:ext>
            </a:extLst>
          </p:cNvPr>
          <p:cNvSpPr txBox="1">
            <a:spLocks/>
          </p:cNvSpPr>
          <p:nvPr/>
        </p:nvSpPr>
        <p:spPr>
          <a:xfrm>
            <a:off x="257666" y="5071804"/>
            <a:ext cx="4547915" cy="116270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RIOO will be the first application to make this transition</a:t>
            </a:r>
          </a:p>
        </p:txBody>
      </p:sp>
    </p:spTree>
    <p:extLst>
      <p:ext uri="{BB962C8B-B14F-4D97-AF65-F5344CB8AC3E}">
        <p14:creationId xmlns:p14="http://schemas.microsoft.com/office/powerpoint/2010/main" val="3801164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40690-F9E1-15D1-A697-0883D984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State: Combo Model Used in All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EC75F-E455-BE47-E880-2828BD2C74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64983D2-F12B-2AC4-7A94-CE14D3CE4497}"/>
              </a:ext>
            </a:extLst>
          </p:cNvPr>
          <p:cNvGrpSpPr/>
          <p:nvPr/>
        </p:nvGrpSpPr>
        <p:grpSpPr>
          <a:xfrm>
            <a:off x="5285232" y="2298700"/>
            <a:ext cx="1219200" cy="2286000"/>
            <a:chOff x="7086600" y="1066800"/>
            <a:chExt cx="1219200" cy="22225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BF3B1C0-21B6-5619-0239-1913AF89506E}"/>
                </a:ext>
              </a:extLst>
            </p:cNvPr>
            <p:cNvSpPr/>
            <p:nvPr/>
          </p:nvSpPr>
          <p:spPr>
            <a:xfrm>
              <a:off x="7086600" y="1066800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Content Placeholder 5">
              <a:extLst>
                <a:ext uri="{FF2B5EF4-FFF2-40B4-BE49-F238E27FC236}">
                  <a16:creationId xmlns:a16="http://schemas.microsoft.com/office/drawing/2014/main" id="{358CCC60-32A7-7729-82AC-A0C237489D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15200" y="1524000"/>
              <a:ext cx="762000" cy="17653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A1427D4-211A-433F-7604-77D8EB2A413C}"/>
                </a:ext>
              </a:extLst>
            </p:cNvPr>
            <p:cNvSpPr txBox="1"/>
            <p:nvPr/>
          </p:nvSpPr>
          <p:spPr>
            <a:xfrm>
              <a:off x="7162800" y="1126938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Model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D79AC3B-92AD-6A9A-E6EA-7BE0DD9C5EF6}"/>
              </a:ext>
            </a:extLst>
          </p:cNvPr>
          <p:cNvGrpSpPr/>
          <p:nvPr/>
        </p:nvGrpSpPr>
        <p:grpSpPr>
          <a:xfrm>
            <a:off x="7418832" y="2286000"/>
            <a:ext cx="1524000" cy="2286000"/>
            <a:chOff x="9296400" y="1091184"/>
            <a:chExt cx="1524000" cy="22225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718E8F3-7DFB-4E9F-BA2C-E9F414074813}"/>
                </a:ext>
              </a:extLst>
            </p:cNvPr>
            <p:cNvSpPr/>
            <p:nvPr/>
          </p:nvSpPr>
          <p:spPr>
            <a:xfrm>
              <a:off x="9433560" y="1091184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Content Placeholder 5">
              <a:extLst>
                <a:ext uri="{FF2B5EF4-FFF2-40B4-BE49-F238E27FC236}">
                  <a16:creationId xmlns:a16="http://schemas.microsoft.com/office/drawing/2014/main" id="{1CFC8AF3-C64E-140B-5CED-F90BD3BBDC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62160" y="1548384"/>
              <a:ext cx="762000" cy="17653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51755D6-5F7B-B76A-5EDF-D9F9AA358CFA}"/>
                </a:ext>
              </a:extLst>
            </p:cNvPr>
            <p:cNvSpPr txBox="1"/>
            <p:nvPr/>
          </p:nvSpPr>
          <p:spPr>
            <a:xfrm>
              <a:off x="9296400" y="1151322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EMS/MMS</a:t>
              </a:r>
            </a:p>
          </p:txBody>
        </p:sp>
      </p:grp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B64C4922-207B-B7CD-4D73-2EBCE625E9EE}"/>
              </a:ext>
            </a:extLst>
          </p:cNvPr>
          <p:cNvSpPr/>
          <p:nvPr/>
        </p:nvSpPr>
        <p:spPr>
          <a:xfrm>
            <a:off x="4315968" y="3291332"/>
            <a:ext cx="838200" cy="39188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0C8ACA18-A5BD-EB04-928A-A87000D6DDF1}"/>
              </a:ext>
            </a:extLst>
          </p:cNvPr>
          <p:cNvSpPr/>
          <p:nvPr/>
        </p:nvSpPr>
        <p:spPr>
          <a:xfrm>
            <a:off x="6629400" y="3263086"/>
            <a:ext cx="838200" cy="39188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E218A4C-FA0B-DC8E-651F-0DA8D7EA49D6}"/>
              </a:ext>
            </a:extLst>
          </p:cNvPr>
          <p:cNvGrpSpPr/>
          <p:nvPr/>
        </p:nvGrpSpPr>
        <p:grpSpPr>
          <a:xfrm>
            <a:off x="2971800" y="2298700"/>
            <a:ext cx="1219200" cy="2286000"/>
            <a:chOff x="7086600" y="1066800"/>
            <a:chExt cx="1219200" cy="222250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3E4D1EA-8FB3-C0E0-D38C-D227A32EAB11}"/>
                </a:ext>
              </a:extLst>
            </p:cNvPr>
            <p:cNvSpPr/>
            <p:nvPr/>
          </p:nvSpPr>
          <p:spPr>
            <a:xfrm>
              <a:off x="7086600" y="1066800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Content Placeholder 5">
              <a:extLst>
                <a:ext uri="{FF2B5EF4-FFF2-40B4-BE49-F238E27FC236}">
                  <a16:creationId xmlns:a16="http://schemas.microsoft.com/office/drawing/2014/main" id="{DAC904BA-4DB0-B6E2-C906-9CA208011D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15200" y="1524000"/>
              <a:ext cx="762000" cy="1765300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2DAED5D-C09E-CF55-D6B7-398ABDC7712A}"/>
                </a:ext>
              </a:extLst>
            </p:cNvPr>
            <p:cNvSpPr txBox="1"/>
            <p:nvPr/>
          </p:nvSpPr>
          <p:spPr>
            <a:xfrm>
              <a:off x="7162800" y="1126938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RIOO</a:t>
              </a:r>
            </a:p>
          </p:txBody>
        </p:sp>
      </p:grpSp>
      <p:pic>
        <p:nvPicPr>
          <p:cNvPr id="35" name="Picture 34">
            <a:extLst>
              <a:ext uri="{FF2B5EF4-FFF2-40B4-BE49-F238E27FC236}">
                <a16:creationId xmlns:a16="http://schemas.microsoft.com/office/drawing/2014/main" id="{4A3F71DC-8C6B-3074-5650-4D5CCE8FD6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7712" y="2954658"/>
            <a:ext cx="685488" cy="1418251"/>
          </a:xfrm>
          <a:prstGeom prst="rect">
            <a:avLst/>
          </a:prstGeom>
        </p:spPr>
      </p:pic>
      <p:sp>
        <p:nvSpPr>
          <p:cNvPr id="36" name="Arrow: Right 35">
            <a:extLst>
              <a:ext uri="{FF2B5EF4-FFF2-40B4-BE49-F238E27FC236}">
                <a16:creationId xmlns:a16="http://schemas.microsoft.com/office/drawing/2014/main" id="{DB51F79C-6264-C723-637A-69CC31234ECE}"/>
              </a:ext>
            </a:extLst>
          </p:cNvPr>
          <p:cNvSpPr/>
          <p:nvPr/>
        </p:nvSpPr>
        <p:spPr>
          <a:xfrm rot="21073128">
            <a:off x="2315552" y="3394377"/>
            <a:ext cx="1057734" cy="1146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20DCA77D-F255-ABC1-95E7-2C7D3E464C3C}"/>
              </a:ext>
            </a:extLst>
          </p:cNvPr>
          <p:cNvSpPr/>
          <p:nvPr/>
        </p:nvSpPr>
        <p:spPr>
          <a:xfrm rot="575004">
            <a:off x="2318216" y="3887451"/>
            <a:ext cx="870119" cy="1212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5DABD1A4-348A-5AEB-A592-9874C0DE3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100" y="872961"/>
            <a:ext cx="10337800" cy="1162707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Currently, RIOO and all downstream systems represent ESRs as a generator and load pair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C8CCC8E-12E6-8C69-B291-445FCD35AEDE}"/>
              </a:ext>
            </a:extLst>
          </p:cNvPr>
          <p:cNvSpPr txBox="1"/>
          <p:nvPr/>
        </p:nvSpPr>
        <p:spPr>
          <a:xfrm>
            <a:off x="9640824" y="26797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Outputs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C76A548F-AE4C-34ED-EE1F-A86506B58A33}"/>
              </a:ext>
            </a:extLst>
          </p:cNvPr>
          <p:cNvSpPr/>
          <p:nvPr/>
        </p:nvSpPr>
        <p:spPr>
          <a:xfrm>
            <a:off x="8836914" y="3204897"/>
            <a:ext cx="838200" cy="16519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Right 47">
            <a:extLst>
              <a:ext uri="{FF2B5EF4-FFF2-40B4-BE49-F238E27FC236}">
                <a16:creationId xmlns:a16="http://schemas.microsoft.com/office/drawing/2014/main" id="{13F619E3-6472-C62A-5738-406CAA14627F}"/>
              </a:ext>
            </a:extLst>
          </p:cNvPr>
          <p:cNvSpPr/>
          <p:nvPr/>
        </p:nvSpPr>
        <p:spPr>
          <a:xfrm>
            <a:off x="8836914" y="4027894"/>
            <a:ext cx="838200" cy="16519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28AC2BBE-DB8A-0F5D-1D9B-3FF329CF9C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74174" y="2995549"/>
            <a:ext cx="800100" cy="676003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B1A1DC37-47AE-D1D5-36D7-9FF71D7F23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74174" y="3828923"/>
            <a:ext cx="800100" cy="676003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4A372F04-86CA-4F63-3413-F697915D31A7}"/>
              </a:ext>
            </a:extLst>
          </p:cNvPr>
          <p:cNvSpPr txBox="1"/>
          <p:nvPr/>
        </p:nvSpPr>
        <p:spPr>
          <a:xfrm>
            <a:off x="533400" y="4495800"/>
            <a:ext cx="259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Separate submissions must be made to add/update the load or generator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BECDD3F-0145-78BC-52EA-EC5060493ADF}"/>
              </a:ext>
            </a:extLst>
          </p:cNvPr>
          <p:cNvSpPr txBox="1"/>
          <p:nvPr/>
        </p:nvSpPr>
        <p:spPr>
          <a:xfrm>
            <a:off x="8710426" y="4618910"/>
            <a:ext cx="3101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All communications (e.g., ICCP, reporting, etc.) reference either the load or generator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FD3AEDD-A0CE-5893-8CA2-CDEFAC2C2558}"/>
              </a:ext>
            </a:extLst>
          </p:cNvPr>
          <p:cNvSpPr txBox="1"/>
          <p:nvPr/>
        </p:nvSpPr>
        <p:spPr>
          <a:xfrm>
            <a:off x="152400" y="5715000"/>
            <a:ext cx="365226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Now through Q3 2024</a:t>
            </a:r>
          </a:p>
        </p:txBody>
      </p:sp>
    </p:spTree>
    <p:extLst>
      <p:ext uri="{BB962C8B-B14F-4D97-AF65-F5344CB8AC3E}">
        <p14:creationId xmlns:p14="http://schemas.microsoft.com/office/powerpoint/2010/main" val="4183228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B4582-EDD7-F93B-CF3F-ACDD778C6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RIOO ESR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A209C-72CB-88D2-0370-AE90F60DB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5078221"/>
            <a:ext cx="11379200" cy="97044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The goal of the RIOO ESR project is to implement a single-model representation of Energy Storage Resources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D8F017-B6EC-D588-D9C4-E7BF22DBBF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7F83E3-D2E1-F451-9A77-6B8DF84AD316}"/>
              </a:ext>
            </a:extLst>
          </p:cNvPr>
          <p:cNvGrpSpPr/>
          <p:nvPr/>
        </p:nvGrpSpPr>
        <p:grpSpPr>
          <a:xfrm>
            <a:off x="4191000" y="2278141"/>
            <a:ext cx="1219200" cy="2286000"/>
            <a:chOff x="7086600" y="1066800"/>
            <a:chExt cx="1219200" cy="22225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32FF190-A533-4C00-313F-C391AA3C5766}"/>
                </a:ext>
              </a:extLst>
            </p:cNvPr>
            <p:cNvSpPr/>
            <p:nvPr/>
          </p:nvSpPr>
          <p:spPr>
            <a:xfrm>
              <a:off x="7086600" y="1066800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Content Placeholder 5">
              <a:extLst>
                <a:ext uri="{FF2B5EF4-FFF2-40B4-BE49-F238E27FC236}">
                  <a16:creationId xmlns:a16="http://schemas.microsoft.com/office/drawing/2014/main" id="{7CC554E2-DB94-0E69-AFC3-308AC51C3B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15200" y="1524000"/>
              <a:ext cx="762000" cy="17653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F6EE93F-0582-EEA8-EED4-3E2C9F280AF1}"/>
                </a:ext>
              </a:extLst>
            </p:cNvPr>
            <p:cNvSpPr txBox="1"/>
            <p:nvPr/>
          </p:nvSpPr>
          <p:spPr>
            <a:xfrm>
              <a:off x="7162800" y="1126938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RIOO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0A4C5AE-070A-D71E-85E2-F7D9CECD553B}"/>
              </a:ext>
            </a:extLst>
          </p:cNvPr>
          <p:cNvGrpSpPr/>
          <p:nvPr/>
        </p:nvGrpSpPr>
        <p:grpSpPr>
          <a:xfrm>
            <a:off x="7176700" y="2278141"/>
            <a:ext cx="1219200" cy="2293859"/>
            <a:chOff x="2971800" y="2527300"/>
            <a:chExt cx="1219200" cy="204470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80FF15F-97F9-3A52-06E3-0F69D41D2CFA}"/>
                </a:ext>
              </a:extLst>
            </p:cNvPr>
            <p:cNvGrpSpPr/>
            <p:nvPr/>
          </p:nvGrpSpPr>
          <p:grpSpPr>
            <a:xfrm>
              <a:off x="2971800" y="2527300"/>
              <a:ext cx="1219200" cy="2044700"/>
              <a:chOff x="7086600" y="1066800"/>
              <a:chExt cx="1219200" cy="2209800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2C6C5DC-317F-D899-142A-FB273303DD9F}"/>
                  </a:ext>
                </a:extLst>
              </p:cNvPr>
              <p:cNvSpPr/>
              <p:nvPr/>
            </p:nvSpPr>
            <p:spPr>
              <a:xfrm>
                <a:off x="7086600" y="1066800"/>
                <a:ext cx="1219200" cy="2209800"/>
              </a:xfrm>
              <a:prstGeom prst="rect">
                <a:avLst/>
              </a:prstGeom>
              <a:solidFill>
                <a:schemeClr val="bg2">
                  <a:lumMod val="9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09D8388-5643-E964-BF83-EC6F7CFB2E27}"/>
                  </a:ext>
                </a:extLst>
              </p:cNvPr>
              <p:cNvSpPr txBox="1"/>
              <p:nvPr/>
            </p:nvSpPr>
            <p:spPr>
              <a:xfrm>
                <a:off x="7162800" y="1126938"/>
                <a:ext cx="1066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RIOO</a:t>
                </a:r>
              </a:p>
            </p:txBody>
          </p:sp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C17B72E0-04D2-00C0-E31D-F0D6028A28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60160" y="3183258"/>
              <a:ext cx="638175" cy="1007742"/>
            </a:xfrm>
            <a:prstGeom prst="rect">
              <a:avLst/>
            </a:prstGeom>
          </p:spPr>
        </p:pic>
      </p:grp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D59A5FB7-1C6F-87B0-4272-43D19304338D}"/>
              </a:ext>
            </a:extLst>
          </p:cNvPr>
          <p:cNvSpPr/>
          <p:nvPr/>
        </p:nvSpPr>
        <p:spPr>
          <a:xfrm>
            <a:off x="5754300" y="3175363"/>
            <a:ext cx="1129735" cy="4572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D6806D2-E933-CA9F-9340-DD7FDF2B0F9F}"/>
              </a:ext>
            </a:extLst>
          </p:cNvPr>
          <p:cNvSpPr txBox="1">
            <a:spLocks/>
          </p:cNvSpPr>
          <p:nvPr/>
        </p:nvSpPr>
        <p:spPr>
          <a:xfrm>
            <a:off x="1581150" y="1015482"/>
            <a:ext cx="9029700" cy="1226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This change supports the RTC+B program and precedes other downstream application updates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07D1E81-9E3C-E8D4-AA87-031BE502F418}"/>
              </a:ext>
            </a:extLst>
          </p:cNvPr>
          <p:cNvSpPr txBox="1"/>
          <p:nvPr/>
        </p:nvSpPr>
        <p:spPr>
          <a:xfrm>
            <a:off x="3924300" y="4538741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Combo Model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32D8DE4-3CA9-3C57-FD32-3CC208BE9CFE}"/>
              </a:ext>
            </a:extLst>
          </p:cNvPr>
          <p:cNvSpPr txBox="1"/>
          <p:nvPr/>
        </p:nvSpPr>
        <p:spPr>
          <a:xfrm>
            <a:off x="6907847" y="4538741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Single Model</a:t>
            </a:r>
          </a:p>
        </p:txBody>
      </p:sp>
    </p:spTree>
    <p:extLst>
      <p:ext uri="{BB962C8B-B14F-4D97-AF65-F5344CB8AC3E}">
        <p14:creationId xmlns:p14="http://schemas.microsoft.com/office/powerpoint/2010/main" val="4239721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B4582-EDD7-F93B-CF3F-ACDD778C6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RIOO ESR Project: Milestones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A209C-72CB-88D2-0370-AE90F60DB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7467600" cy="337861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ESR project has two key milestones: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Application updated to accept single-model submissions for </a:t>
            </a:r>
            <a:r>
              <a:rPr lang="en-US" u="sng" dirty="0"/>
              <a:t>new</a:t>
            </a:r>
            <a:r>
              <a:rPr lang="en-US" dirty="0"/>
              <a:t> interconnection requests</a:t>
            </a:r>
          </a:p>
          <a:p>
            <a:pPr marL="1314450" lvl="2" indent="-514350"/>
            <a:r>
              <a:rPr lang="en-US" dirty="0"/>
              <a:t>Implementation Date: </a:t>
            </a:r>
            <a:r>
              <a:rPr lang="en-US" b="1" u="sng" dirty="0"/>
              <a:t>7/25/2024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All in-flight and commissioned ESRs programmatically converted from combo-model to single-model</a:t>
            </a:r>
          </a:p>
          <a:p>
            <a:pPr marL="1314450" lvl="2" indent="-514350"/>
            <a:r>
              <a:rPr lang="en-US" dirty="0"/>
              <a:t>Target Date: </a:t>
            </a:r>
            <a:r>
              <a:rPr lang="en-US" b="1" u="sng" dirty="0"/>
              <a:t>9/26/2024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D8F017-B6EC-D588-D9C4-E7BF22DBBF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4CA113E-E4A1-4C0A-F27F-7A7E54871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143000"/>
            <a:ext cx="4239722" cy="2741200"/>
          </a:xfrm>
          <a:prstGeom prst="rect">
            <a:avLst/>
          </a:prstGeom>
        </p:spPr>
      </p:pic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69AFAED0-7E36-12C0-6A73-778B704571E2}"/>
              </a:ext>
            </a:extLst>
          </p:cNvPr>
          <p:cNvSpPr txBox="1">
            <a:spLocks/>
          </p:cNvSpPr>
          <p:nvPr/>
        </p:nvSpPr>
        <p:spPr>
          <a:xfrm>
            <a:off x="451104" y="4902614"/>
            <a:ext cx="11268456" cy="13047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/>
              <a:t>Prior to the ESR conversion, </a:t>
            </a:r>
            <a:r>
              <a:rPr lang="en-US" sz="2800" u="sng" dirty="0"/>
              <a:t>ERCOT will request additional information</a:t>
            </a:r>
            <a:r>
              <a:rPr lang="en-US" sz="2800" dirty="0"/>
              <a:t> to support the transformation.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8BC0947-0271-E80B-00E7-CD88CB6CAD7F}"/>
              </a:ext>
            </a:extLst>
          </p:cNvPr>
          <p:cNvSpPr txBox="1"/>
          <p:nvPr/>
        </p:nvSpPr>
        <p:spPr>
          <a:xfrm>
            <a:off x="7635194" y="951012"/>
            <a:ext cx="434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The ESR project enables single-model submissions</a:t>
            </a:r>
          </a:p>
        </p:txBody>
      </p:sp>
    </p:spTree>
    <p:extLst>
      <p:ext uri="{BB962C8B-B14F-4D97-AF65-F5344CB8AC3E}">
        <p14:creationId xmlns:p14="http://schemas.microsoft.com/office/powerpoint/2010/main" val="1036068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40690-F9E1-15D1-A697-0883D984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RIOO ESR Project: Single Model in RIOO Only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EC75F-E455-BE47-E880-2828BD2C74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64983D2-F12B-2AC4-7A94-CE14D3CE4497}"/>
              </a:ext>
            </a:extLst>
          </p:cNvPr>
          <p:cNvGrpSpPr/>
          <p:nvPr/>
        </p:nvGrpSpPr>
        <p:grpSpPr>
          <a:xfrm>
            <a:off x="5803964" y="2835901"/>
            <a:ext cx="1219200" cy="2285637"/>
            <a:chOff x="7086600" y="1054453"/>
            <a:chExt cx="1219200" cy="222214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BF3B1C0-21B6-5619-0239-1913AF89506E}"/>
                </a:ext>
              </a:extLst>
            </p:cNvPr>
            <p:cNvSpPr/>
            <p:nvPr/>
          </p:nvSpPr>
          <p:spPr>
            <a:xfrm>
              <a:off x="7086600" y="1066800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A1427D4-211A-433F-7604-77D8EB2A413C}"/>
                </a:ext>
              </a:extLst>
            </p:cNvPr>
            <p:cNvSpPr txBox="1"/>
            <p:nvPr/>
          </p:nvSpPr>
          <p:spPr>
            <a:xfrm>
              <a:off x="7162800" y="1054453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Model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D79AC3B-92AD-6A9A-E6EA-7BE0DD9C5EF6}"/>
              </a:ext>
            </a:extLst>
          </p:cNvPr>
          <p:cNvGrpSpPr/>
          <p:nvPr/>
        </p:nvGrpSpPr>
        <p:grpSpPr>
          <a:xfrm>
            <a:off x="7937564" y="2835901"/>
            <a:ext cx="1524000" cy="2286000"/>
            <a:chOff x="9296400" y="1091184"/>
            <a:chExt cx="1524000" cy="22225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718E8F3-7DFB-4E9F-BA2C-E9F414074813}"/>
                </a:ext>
              </a:extLst>
            </p:cNvPr>
            <p:cNvSpPr/>
            <p:nvPr/>
          </p:nvSpPr>
          <p:spPr>
            <a:xfrm>
              <a:off x="9433560" y="1091184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Content Placeholder 5">
              <a:extLst>
                <a:ext uri="{FF2B5EF4-FFF2-40B4-BE49-F238E27FC236}">
                  <a16:creationId xmlns:a16="http://schemas.microsoft.com/office/drawing/2014/main" id="{1CFC8AF3-C64E-140B-5CED-F90BD3BBDC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62160" y="1548384"/>
              <a:ext cx="762000" cy="17653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51755D6-5F7B-B76A-5EDF-D9F9AA358CFA}"/>
                </a:ext>
              </a:extLst>
            </p:cNvPr>
            <p:cNvSpPr txBox="1"/>
            <p:nvPr/>
          </p:nvSpPr>
          <p:spPr>
            <a:xfrm>
              <a:off x="9296400" y="1151322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EMS/MMS</a:t>
              </a: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D3E4D1EA-8FB3-C0E0-D38C-D227A32EAB11}"/>
              </a:ext>
            </a:extLst>
          </p:cNvPr>
          <p:cNvSpPr/>
          <p:nvPr/>
        </p:nvSpPr>
        <p:spPr>
          <a:xfrm>
            <a:off x="3490532" y="2848601"/>
            <a:ext cx="1219200" cy="2272937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2DAED5D-C09E-CF55-D6B7-398ABDC7712A}"/>
              </a:ext>
            </a:extLst>
          </p:cNvPr>
          <p:cNvSpPr txBox="1"/>
          <p:nvPr/>
        </p:nvSpPr>
        <p:spPr>
          <a:xfrm>
            <a:off x="3566732" y="2910457"/>
            <a:ext cx="1066800" cy="411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RIOO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4A3F71DC-8C6B-3074-5650-4D5CCE8FD6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4444" y="3216901"/>
            <a:ext cx="685488" cy="1418251"/>
          </a:xfrm>
          <a:prstGeom prst="rect">
            <a:avLst/>
          </a:prstGeom>
        </p:spPr>
      </p:pic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5DABD1A4-348A-5AEB-A592-9874C0DE3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47093"/>
            <a:ext cx="11811000" cy="1162707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After the RIOO ESR Project, RIOO will no longer represent an ESR as individual loads and generators.  Downstream systems will continue to use the combo model.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C8CCC8E-12E6-8C69-B291-445FCD35AEDE}"/>
              </a:ext>
            </a:extLst>
          </p:cNvPr>
          <p:cNvSpPr txBox="1"/>
          <p:nvPr/>
        </p:nvSpPr>
        <p:spPr>
          <a:xfrm>
            <a:off x="10159556" y="3229601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Outputs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C76A548F-AE4C-34ED-EE1F-A86506B58A33}"/>
              </a:ext>
            </a:extLst>
          </p:cNvPr>
          <p:cNvSpPr/>
          <p:nvPr/>
        </p:nvSpPr>
        <p:spPr>
          <a:xfrm>
            <a:off x="9355646" y="3754798"/>
            <a:ext cx="838200" cy="16519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Right 47">
            <a:extLst>
              <a:ext uri="{FF2B5EF4-FFF2-40B4-BE49-F238E27FC236}">
                <a16:creationId xmlns:a16="http://schemas.microsoft.com/office/drawing/2014/main" id="{13F619E3-6472-C62A-5738-406CAA14627F}"/>
              </a:ext>
            </a:extLst>
          </p:cNvPr>
          <p:cNvSpPr/>
          <p:nvPr/>
        </p:nvSpPr>
        <p:spPr>
          <a:xfrm>
            <a:off x="9355646" y="4577795"/>
            <a:ext cx="838200" cy="16519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28AC2BBE-DB8A-0F5D-1D9B-3FF329CF9C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2906" y="3545450"/>
            <a:ext cx="800100" cy="676003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B1A1DC37-47AE-D1D5-36D7-9FF71D7F23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92906" y="4378824"/>
            <a:ext cx="800100" cy="676003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4A372F04-86CA-4F63-3413-F697915D31A7}"/>
              </a:ext>
            </a:extLst>
          </p:cNvPr>
          <p:cNvSpPr txBox="1"/>
          <p:nvPr/>
        </p:nvSpPr>
        <p:spPr>
          <a:xfrm>
            <a:off x="1132200" y="4856445"/>
            <a:ext cx="2205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Changes to both the charging and discharging sides of the ESR can be done in one submission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BECDD3F-0145-78BC-52EA-EC5060493ADF}"/>
              </a:ext>
            </a:extLst>
          </p:cNvPr>
          <p:cNvSpPr txBox="1"/>
          <p:nvPr/>
        </p:nvSpPr>
        <p:spPr>
          <a:xfrm>
            <a:off x="8175880" y="5107569"/>
            <a:ext cx="3101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Downstream systems will continue to use the combo model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2E40A8-65C5-3E2D-2C4F-FC028C95D0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5424" y="3456330"/>
            <a:ext cx="815486" cy="1497086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1EC4F5BC-E365-AD58-227C-D6A4FC325393}"/>
              </a:ext>
            </a:extLst>
          </p:cNvPr>
          <p:cNvSpPr/>
          <p:nvPr/>
        </p:nvSpPr>
        <p:spPr>
          <a:xfrm>
            <a:off x="2576132" y="3883386"/>
            <a:ext cx="1112520" cy="24634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AA8BC18-99CE-80CE-F13B-8196CCC9CE19}"/>
              </a:ext>
            </a:extLst>
          </p:cNvPr>
          <p:cNvCxnSpPr>
            <a:cxnSpLocks/>
          </p:cNvCxnSpPr>
          <p:nvPr/>
        </p:nvCxnSpPr>
        <p:spPr>
          <a:xfrm flipV="1">
            <a:off x="4328732" y="3674101"/>
            <a:ext cx="1905000" cy="3810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73B19FE-41AD-6B02-B402-B15B36D26464}"/>
              </a:ext>
            </a:extLst>
          </p:cNvPr>
          <p:cNvCxnSpPr>
            <a:cxnSpLocks/>
          </p:cNvCxnSpPr>
          <p:nvPr/>
        </p:nvCxnSpPr>
        <p:spPr>
          <a:xfrm flipV="1">
            <a:off x="4397312" y="4221453"/>
            <a:ext cx="1717548" cy="32528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C6B8BDA-4166-84CA-48B2-BDB9D53D2CCA}"/>
              </a:ext>
            </a:extLst>
          </p:cNvPr>
          <p:cNvCxnSpPr>
            <a:cxnSpLocks/>
          </p:cNvCxnSpPr>
          <p:nvPr/>
        </p:nvCxnSpPr>
        <p:spPr>
          <a:xfrm>
            <a:off x="6670739" y="3640585"/>
            <a:ext cx="1754505" cy="30811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F72DBF1-4CC0-5DF3-EE39-5F31239BB9BD}"/>
              </a:ext>
            </a:extLst>
          </p:cNvPr>
          <p:cNvCxnSpPr>
            <a:cxnSpLocks/>
          </p:cNvCxnSpPr>
          <p:nvPr/>
        </p:nvCxnSpPr>
        <p:spPr>
          <a:xfrm>
            <a:off x="6723912" y="4214032"/>
            <a:ext cx="1547980" cy="44635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0B38E6A-F9A2-ADE9-2BDF-BAC03D9F2A87}"/>
              </a:ext>
            </a:extLst>
          </p:cNvPr>
          <p:cNvCxnSpPr>
            <a:cxnSpLocks/>
            <a:endCxn id="55" idx="0"/>
          </p:cNvCxnSpPr>
          <p:nvPr/>
        </p:nvCxnSpPr>
        <p:spPr>
          <a:xfrm flipH="1">
            <a:off x="2235166" y="4162696"/>
            <a:ext cx="691813" cy="693749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6C40BB2-AB0D-E6B2-FB58-2328C62FF07D}"/>
              </a:ext>
            </a:extLst>
          </p:cNvPr>
          <p:cNvSpPr txBox="1"/>
          <p:nvPr/>
        </p:nvSpPr>
        <p:spPr>
          <a:xfrm>
            <a:off x="4245674" y="1981200"/>
            <a:ext cx="22174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ERCOT will translate single model submissions into the combo model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021ADB4-1511-459E-D4B5-968B232D26B3}"/>
              </a:ext>
            </a:extLst>
          </p:cNvPr>
          <p:cNvCxnSpPr>
            <a:cxnSpLocks/>
            <a:stCxn id="47" idx="2"/>
          </p:cNvCxnSpPr>
          <p:nvPr/>
        </p:nvCxnSpPr>
        <p:spPr>
          <a:xfrm>
            <a:off x="5354384" y="2719864"/>
            <a:ext cx="318897" cy="883276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DD63287-5414-2DDD-EDF3-B874648C5419}"/>
              </a:ext>
            </a:extLst>
          </p:cNvPr>
          <p:cNvCxnSpPr>
            <a:cxnSpLocks/>
            <a:stCxn id="47" idx="2"/>
          </p:cNvCxnSpPr>
          <p:nvPr/>
        </p:nvCxnSpPr>
        <p:spPr>
          <a:xfrm>
            <a:off x="5354384" y="2719864"/>
            <a:ext cx="122873" cy="1537416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0D05DEB1-B228-BF9D-A072-B0C7E6F64366}"/>
              </a:ext>
            </a:extLst>
          </p:cNvPr>
          <p:cNvSpPr txBox="1"/>
          <p:nvPr/>
        </p:nvSpPr>
        <p:spPr>
          <a:xfrm>
            <a:off x="152400" y="5834751"/>
            <a:ext cx="38100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Q3 2024 through Q4 2025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5F5317-5EB0-FB93-56E6-F7431741D46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23432" y="3124200"/>
            <a:ext cx="599694" cy="1468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15043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3174</TotalTime>
  <Words>1028</Words>
  <Application>Microsoft Office PowerPoint</Application>
  <PresentationFormat>Widescreen</PresentationFormat>
  <Paragraphs>156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1_Custom Design</vt:lpstr>
      <vt:lpstr>Office Theme</vt:lpstr>
      <vt:lpstr>PowerPoint Presentation</vt:lpstr>
      <vt:lpstr>Topics</vt:lpstr>
      <vt:lpstr>Don’t Bury the Lede</vt:lpstr>
      <vt:lpstr>Background</vt:lpstr>
      <vt:lpstr>RTC+B: Transition to Single-Model Representation of ESRs</vt:lpstr>
      <vt:lpstr>Current State: Combo Model Used in All Systems</vt:lpstr>
      <vt:lpstr>RIOO ESR Project</vt:lpstr>
      <vt:lpstr>RIOO ESR Project: Milestones</vt:lpstr>
      <vt:lpstr>Post RIOO ESR Project: Single Model in RIOO Only</vt:lpstr>
      <vt:lpstr>Post RIOO ESR Project: Single Model in RIOO Only</vt:lpstr>
      <vt:lpstr>Parallel ESR Telemetry Prior to RTC+B Go-Live</vt:lpstr>
      <vt:lpstr>Post RTC+B: Single Model Used in All Systems</vt:lpstr>
      <vt:lpstr>Data Collection Via DocuSign</vt:lpstr>
      <vt:lpstr>Data Collection via DocuSign</vt:lpstr>
      <vt:lpstr>Who Will Receive a Data Request Via DocuSign?</vt:lpstr>
      <vt:lpstr>Who Will Not Receive a Data Request Via DocuSign?</vt:lpstr>
      <vt:lpstr>One DocuSign Response Per Resource Entity</vt:lpstr>
      <vt:lpstr>DocuSign and Supplemental Workflows</vt:lpstr>
      <vt:lpstr>Sample DocuSign Envelope</vt:lpstr>
      <vt:lpstr>Excel Template Overview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57</cp:revision>
  <cp:lastPrinted>2016-01-21T20:53:15Z</cp:lastPrinted>
  <dcterms:created xsi:type="dcterms:W3CDTF">2016-01-21T15:20:31Z</dcterms:created>
  <dcterms:modified xsi:type="dcterms:W3CDTF">2024-07-23T19:36:09Z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2024-04-15T18:06:42Z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e51fc623-24ea-4f11-b528-23f2c0609a93</vt:lpwstr>
  </property>
  <property fmtid="{D5CDD505-2E9C-101B-9397-08002B2CF9AE}" pid="9" name="MSIP_Label_7084cbda-52b8-46fb-a7b7-cb5bd465ed85_ContentBits">
    <vt:lpwstr>0</vt:lpwstr>
  </property>
</Properties>
</file>