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71210" autoAdjust="0"/>
  </p:normalViewPr>
  <p:slideViewPr>
    <p:cSldViewPr showGuides="1">
      <p:cViewPr varScale="1">
        <p:scale>
          <a:sx n="75" d="100"/>
          <a:sy n="75" d="100"/>
        </p:scale>
        <p:origin x="1632" y="-187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regulation deployment trends follow the previous two months with a s significant decrease for HE8 and HE9.  </a:t>
            </a:r>
            <a:endParaRPr lang="en-US" b="0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deployed comparison for June 2024 is generally consistent with previous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levels of reg up deployment overall. </a:t>
            </a:r>
            <a:endParaRPr lang="en-US" u="sng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June 2024 is consistent with that of the previous two years. </a:t>
            </a:r>
            <a:endParaRPr lang="en-US" b="0" u="non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the previous two years. Overall, trends are similar.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Zero crossing regulation is generally similar to the last two years. The lower zero crossing percentages are seen during the early morning and sunset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above 70% for all hours and consistent with previous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1.40% which is higher than last June. This month there were higher levels of Reg-Up exhaustion for HE22-24. </a:t>
            </a:r>
          </a:p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3.32%, which is less than the previous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hours is 124 and peak hours is 33.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hours is 159 and peak hours is 36.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</a:t>
            </a:r>
            <a:r>
              <a:rPr lang="en-US" strike="noStrike" dirty="0"/>
              <a:t>is generally minimal.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is greater than the last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 load is higher than the last two years. 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hourly load ramp trend is consistent with last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 generation is higher compared to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Start-Up/</a:t>
            </a:r>
            <a:r>
              <a:rPr lang="en-US" dirty="0" err="1"/>
              <a:t>ShutDown</a:t>
            </a:r>
            <a:r>
              <a:rPr lang="en-US" dirty="0"/>
              <a:t> are generally following the trends of the last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6/1/2024 HE14 -&gt;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285</a:t>
            </a:r>
            <a:r>
              <a:rPr lang="en-US" dirty="0"/>
              <a:t>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6/20/2024 HE15 -&gt;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-367</a:t>
            </a:r>
            <a:r>
              <a:rPr lang="en-US" baseline="0" dirty="0"/>
              <a:t>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expected generation deviation occurs during solar ramps. Overall Expected Generation Deviation has on average has increased from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to 350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consistent and smaller than the persistence forecast across the board. More errors occur during ramping hours.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SCED PWRR is consistent and performing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greater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June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July 24,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3C8FE-1404-E0EC-E5A5-9727AEDCA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4448" y="1070519"/>
            <a:ext cx="8446649" cy="47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31ACD-0F61-98D9-3082-5EA5E161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44" y="1079313"/>
            <a:ext cx="6355109" cy="46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8FC4-8005-9099-F5B6-00DA648C4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5385" y="990600"/>
            <a:ext cx="8409428" cy="51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F370-1DA3-AD77-1320-97B7443A1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0147" y="1014759"/>
            <a:ext cx="8399904" cy="51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4402F-04D8-1F1B-4EB7-ECB998677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2446" y="1017841"/>
            <a:ext cx="8635306" cy="48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D5FEF-BE48-35B6-5404-402AC4BE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6712" y="854582"/>
            <a:ext cx="5610574" cy="514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2022, 2023, and 2024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086F3-46C5-A854-6B69-469540A02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777" y="2516981"/>
            <a:ext cx="6562445" cy="182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C87D8-7653-74C7-70FC-A5C70F702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6405" y="948917"/>
            <a:ext cx="7541660" cy="4960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5F98B-3688-C093-A918-3A2D707B5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2461" y="1555489"/>
            <a:ext cx="2069940" cy="878462"/>
          </a:xfrm>
          <a:prstGeom prst="rect">
            <a:avLst/>
          </a:prstGeom>
          <a:ln>
            <a:solidFill>
              <a:srgbClr val="5B6770">
                <a:alpha val="30196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8E287-5748-E26C-50FA-B12D3A024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1442" y="927778"/>
            <a:ext cx="7601113" cy="5002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B6314-B563-0D95-932F-8D523E0BC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6316" y="1616774"/>
            <a:ext cx="1923519" cy="788174"/>
          </a:xfrm>
          <a:prstGeom prst="rect">
            <a:avLst/>
          </a:prstGeom>
          <a:ln>
            <a:solidFill>
              <a:srgbClr val="5B6770">
                <a:alpha val="25098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D4D29-0770-198D-F334-B85410A1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7201" y="1314168"/>
            <a:ext cx="7922412" cy="4466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B0CC5-09A4-9F85-AABB-67008A224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992" y="1619554"/>
            <a:ext cx="2449664" cy="828974"/>
          </a:xfrm>
          <a:prstGeom prst="rect">
            <a:avLst/>
          </a:prstGeom>
          <a:ln>
            <a:solidFill>
              <a:schemeClr val="tx2">
                <a:alpha val="28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EBA6CF-348B-061A-D603-B1CEC5E4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0513" y="974999"/>
            <a:ext cx="8639171" cy="490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537CA-BA1A-66BE-B937-8F1F577A4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8674" y="1440141"/>
            <a:ext cx="2519283" cy="804638"/>
          </a:xfrm>
          <a:prstGeom prst="rect">
            <a:avLst/>
          </a:prstGeom>
          <a:ln>
            <a:solidFill>
              <a:schemeClr val="tx2">
                <a:alpha val="31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6AEB5-0ACB-5676-7634-F95B4D9E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2149" y="970467"/>
            <a:ext cx="8179700" cy="49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4AA3F-8D20-E1D0-8C7A-F6D6E0B03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6532" y="953780"/>
            <a:ext cx="8376251" cy="49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787614"/>
            <a:ext cx="6838950" cy="418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BDF1D-CB1E-2732-9011-4A9CE8881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542" y="4969089"/>
            <a:ext cx="3458058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F3F53-F706-F936-4C5F-2F28CEB31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7544" y="931464"/>
            <a:ext cx="8448911" cy="49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10875-D253-BB36-3E8D-23E17CB51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1823" y="929356"/>
            <a:ext cx="8440352" cy="49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A3CD2-D4A2-FC78-7217-8AED6B58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3838" y="949865"/>
            <a:ext cx="8196322" cy="49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71000-000C-9E81-E27E-56E8C3EC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17634" y="989974"/>
            <a:ext cx="8108728" cy="48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D83FF-34DC-1C39-94BA-C08BB085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25601" y="896225"/>
            <a:ext cx="8492794" cy="50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31777-13C8-CDEA-3C4C-135AA91A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4779" y="866357"/>
            <a:ext cx="8494421" cy="512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7BC10-05B3-F3D2-66CA-3BEC61DF2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0508" y="942975"/>
            <a:ext cx="8099181" cy="4972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05362-C7C2-DF66-3AC2-14BECEFB7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5326" y="4309878"/>
            <a:ext cx="2036762" cy="831917"/>
          </a:xfrm>
          <a:prstGeom prst="rect">
            <a:avLst/>
          </a:prstGeom>
          <a:ln>
            <a:solidFill>
              <a:srgbClr val="5B6770">
                <a:alpha val="27843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D727B-5AAC-6F5C-22EE-E3C93B5B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7937" y="1351672"/>
            <a:ext cx="8224324" cy="41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446F7-840D-2299-9726-628CF7C3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5731" y="1454480"/>
            <a:ext cx="8228734" cy="39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AC127-55AF-268F-8AF9-63BA8238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256" y="857854"/>
            <a:ext cx="7925486" cy="51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7113E-7DFF-06DC-DBD8-A589BE0BB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3159" y="864394"/>
            <a:ext cx="7777681" cy="512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0DA91-12EB-2EDE-4D3A-EB5B7FD5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0082" y="938118"/>
            <a:ext cx="7643834" cy="49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21C14-68D2-40FC-B085-3C1C92D6E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8189" y="901381"/>
            <a:ext cx="7743821" cy="50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B9FE9-DB4D-D1F1-F6EA-83D814A8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47" y="2397271"/>
            <a:ext cx="5904103" cy="20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101258</TotalTime>
  <Words>1430</Words>
  <Application>Microsoft Office PowerPoint</Application>
  <PresentationFormat>On-screen Show (4:3)</PresentationFormat>
  <Paragraphs>200</Paragraphs>
  <Slides>39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Lara, Marissa</cp:lastModifiedBy>
  <cp:revision>1131</cp:revision>
  <cp:lastPrinted>2016-01-21T20:53:15Z</cp:lastPrinted>
  <dcterms:created xsi:type="dcterms:W3CDTF">2016-01-21T15:20:31Z</dcterms:created>
  <dcterms:modified xsi:type="dcterms:W3CDTF">2024-07-23T18:03:40Z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