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86" r:id="rId8"/>
    <p:sldId id="360" r:id="rId9"/>
    <p:sldId id="391" r:id="rId10"/>
    <p:sldId id="395" r:id="rId11"/>
    <p:sldId id="392" r:id="rId12"/>
    <p:sldId id="402" r:id="rId13"/>
    <p:sldId id="387" r:id="rId14"/>
    <p:sldId id="404" r:id="rId15"/>
    <p:sldId id="405" r:id="rId16"/>
    <p:sldId id="397" r:id="rId17"/>
    <p:sldId id="398" r:id="rId18"/>
    <p:sldId id="399" r:id="rId19"/>
    <p:sldId id="403" r:id="rId20"/>
    <p:sldId id="400" r:id="rId21"/>
    <p:sldId id="401" r:id="rId22"/>
    <p:sldId id="39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734" y="53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EAL Change Proposals</a:t>
            </a:r>
          </a:p>
          <a:p>
            <a:r>
              <a:rPr lang="en-US" sz="2000" b="1" dirty="0"/>
              <a:t>Scenario #5 &amp; #5a </a:t>
            </a:r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July 24,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Sample CP – gap events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6A65C-1976-8A29-F259-9B0647692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730" y="838200"/>
            <a:ext cx="6586538" cy="563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6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 by activity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2DCD0A-A5B8-D361-28BF-600E7F785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85800"/>
            <a:ext cx="6516433" cy="56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Traders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2F44FE-11CA-5F98-63D2-3AD326A8D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066799"/>
            <a:ext cx="7200900" cy="335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 during Elliott: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3A3C70-5216-2625-4FAD-EA5A142B068E}"/>
              </a:ext>
            </a:extLst>
          </p:cNvPr>
          <p:cNvSpPr txBox="1">
            <a:spLocks/>
          </p:cNvSpPr>
          <p:nvPr/>
        </p:nvSpPr>
        <p:spPr>
          <a:xfrm>
            <a:off x="258813" y="5177038"/>
            <a:ext cx="8839200" cy="715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S5a significantly decreases the negative gap events and also increases positive gaps. However, the extent of increase in positive gap $s and occurrences is not as much as in S4.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A5F12-C845-217A-0042-1129FA9F2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954977"/>
            <a:ext cx="77343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3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Elliott – sample 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C221F5-1D26-326B-62CE-19899069E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67" y="1143000"/>
            <a:ext cx="7882666" cy="35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2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 during Elliott by activity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BE0F8C-8391-DF85-6FC1-38E8FF4D4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609600"/>
            <a:ext cx="5499698" cy="58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52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 during Elliott: Traders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3287EC-F24C-C4A1-E317-1DD3E8479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477414"/>
            <a:ext cx="8458200" cy="342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04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Next steps: potential improvements – S6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B508D-F3FE-3F78-669E-87A242B2AD16}"/>
              </a:ext>
            </a:extLst>
          </p:cNvPr>
          <p:cNvSpPr txBox="1">
            <a:spLocks/>
          </p:cNvSpPr>
          <p:nvPr/>
        </p:nvSpPr>
        <p:spPr>
          <a:xfrm>
            <a:off x="376881" y="1143000"/>
            <a:ext cx="8233719" cy="32285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1. Negative gaps. 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 for the increase in negative gaps for trader is increasing MCE. The current MCE for traders is $22,500. </a:t>
            </a:r>
          </a:p>
          <a:p>
            <a:pPr marL="628650" lvl="1" indent="-228600">
              <a:spcBef>
                <a:spcPts val="0"/>
              </a:spcBef>
              <a:buAutoNum type="alphaLcParenBoth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Should we increase MCE based on the level of activity? For example, greater of RTM or DA volume – make it dependent </a:t>
            </a:r>
            <a:r>
              <a:rPr lang="en-US" sz="1100">
                <a:latin typeface="Calibri" panose="020F0502020204030204" pitchFamily="34" charset="0"/>
                <a:ea typeface="Times New Roman" panose="02020603050405020304" pitchFamily="18" charset="0"/>
              </a:rPr>
              <a:t>on the  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volume. </a:t>
            </a:r>
          </a:p>
          <a:p>
            <a:pPr marL="628650" lvl="1" indent="-228600">
              <a:spcBef>
                <a:spcPts val="0"/>
              </a:spcBef>
              <a:buAutoNum type="alphaLcParenBoth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increase across the board by X times?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2. Positive gaps. 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Implement a seasonal look back adjustment. For example: end of summer – on Sep 15 cut the look back period to 20 days instead of 40 days and re-instate the 40 day look back on May 15. This could lower the positive gaps. 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9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– Definitions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 exposures – New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forward invoices + 7 days look back </a:t>
            </a:r>
            <a:r>
              <a:rPr lang="en-US" sz="1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invoices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could range from 10 to 21 days depending on weekends/holidays, MP activity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Invoices exclude M&amp;N securitization invoices, CRR auction invoices, miscellaneous invoices relating to $2B distributed to market for Sec N on 6/21/22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is for a period covering 11/21/2021 through 4/30/2024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Excluded CARD invoices </a:t>
            </a: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TPEA excludes Uri invoices, PUL uplift  </a:t>
            </a:r>
          </a:p>
          <a:p>
            <a:pPr>
              <a:spcBef>
                <a:spcPts val="0"/>
              </a:spcBef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Excluded CARD credits from OUT  </a:t>
            </a: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TPEA – Invoice exposures = Gap 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 gap is when invoice exposures exceed TPEA (less than -$10,000)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Positive gap is when TPEA exceeds invoice exposures (more than 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Independent amounts posted as a result of NPRR1165 are not included in these calculations. IA’s are part of TPES. 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1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Current EAL Formula vs. Scenarios #1, #1a and 1b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a typeface="Times New Roman" panose="02020603050405020304" pitchFamily="18" charset="0"/>
              </a:rPr>
              <a:t>Current: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400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400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400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OUT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= OIA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UDAA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UFA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+ UTA </a:t>
            </a:r>
            <a:r>
              <a:rPr lang="en-US" sz="14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+ CARD*</a:t>
            </a:r>
            <a:endParaRPr lang="en-US" sz="8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#1: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4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 </a:t>
            </a:r>
            <a:r>
              <a:rPr lang="en-US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(included UDAA)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NLE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Total net liability extrapolated  (Last 14 days RTM Initial Statement Average + Last 14 days DAM Initial Statement Average based on RTM Initial OD)*M1. Use same RTM ODs for DAM as well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net liability forward = 1.5 * NLCD</a:t>
            </a:r>
            <a:endParaRPr lang="en-US" sz="1000" dirty="0">
              <a:solidFill>
                <a:srgbClr val="0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(7 most recent Operating days Real time estimates + 7 most recent DAM ODs day-ahead) if settled data is available use settled else estimates – no price cap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21 future / most recent days 7 RTM Prices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ULE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unbilled liability extrapolated (Last 14 days RTM Initial Statement Average + Last 14 days DAM Initial Statement Average based on RTM Initial OD)*M2 -  use same RTM ODs for DAM as well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Scenario #1a: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=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[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 + UDAA),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Scenario #1b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  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 = OIA + UFA + UTA </a:t>
            </a:r>
            <a:r>
              <a:rPr lang="en-US" sz="16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+ CARD*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(S1a and S1b excludes UDAA)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2B19B-524B-D429-D60B-18F1261D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 CARD not included in OUT/TPEA for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769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Scenarios #2, #3 and #4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73061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#2*: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 that the Counter-Party commences activity in ERCOT markets, 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4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 {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-Bold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#3*: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EAL q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* Max {RTLE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RFAF’s: CP specific RFAF and Global RFAF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specific RFAF =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RFAF is calculated </a:t>
            </a: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existing methodology. Global 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is used in MCE calculations. </a:t>
            </a:r>
            <a:endParaRPr lang="en-US" sz="10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#4*: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Take </a:t>
            </a:r>
            <a:r>
              <a:rPr lang="en-US" sz="1600" dirty="0">
                <a:latin typeface="Arial-BoldMT"/>
                <a:ea typeface="Calibri" panose="020F0502020204030204" pitchFamily="34" charset="0"/>
                <a:cs typeface="Arial-BoldMT"/>
              </a:rPr>
              <a:t>Scenario #1a as a basis</a:t>
            </a: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=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[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*FAF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 + UDAA),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Apply FAF against NLE, then take the Max and compare against FAF*NLF. Essentially combine Scenario #2 and Scenario #1  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Establish a floor for FAF at 1</a:t>
            </a: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Increase MCE for load entities (2 days from 1 day)  - </a:t>
            </a:r>
            <a:r>
              <a:rPr lang="en-US" sz="1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FAF Revised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CE6A8-5219-988D-9FC9-3E4A22EE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* CARD not included in OUT/TPEA for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9457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Scenarios #5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73061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#5*: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Take </a:t>
            </a:r>
            <a:r>
              <a:rPr lang="en-US" sz="1600" dirty="0">
                <a:latin typeface="Arial-BoldMT"/>
                <a:ea typeface="Calibri" panose="020F0502020204030204" pitchFamily="34" charset="0"/>
                <a:cs typeface="Arial-BoldMT"/>
              </a:rPr>
              <a:t>Scenario #4 as a basis</a:t>
            </a: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=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[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*RFAF 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during the previous </a:t>
            </a:r>
            <a:r>
              <a:rPr lang="en-US" sz="160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6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6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600" strike="sng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RTLCNS + UDAA),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6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6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6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6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2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RFAF</a:t>
            </a:r>
            <a:r>
              <a:rPr lang="en-US" sz="1200" baseline="-250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21-day future prices / </a:t>
            </a:r>
            <a:r>
              <a:rPr lang="en-US" sz="1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 days RTM Prices corresponding to the 14 days in </a:t>
            </a:r>
            <a:r>
              <a:rPr lang="en-US" sz="12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</a:t>
            </a:r>
            <a:r>
              <a:rPr lang="en-US" sz="1200" b="1" baseline="-25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sz="1200" b="1" baseline="-25000" dirty="0">
                <a:solidFill>
                  <a:srgbClr val="FF0000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Cap RFAF at 1.5. RFAF is applied against NLE. </a:t>
            </a:r>
            <a:r>
              <a:rPr lang="en-US" sz="1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is no floor for RFAF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For each RFAF, we are using the corresponding Operating Day (and not Invoice Business Day) RTM settled prices, which match the respective operating Days in the NLE.  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Apply FAF against NLF. </a:t>
            </a:r>
            <a:r>
              <a:rPr lang="en-US" sz="12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FAF = 2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1-day future prices / </a:t>
            </a:r>
            <a:r>
              <a:rPr lang="en-US" sz="1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 most recent days RTM Prices corresponding to the 7 days in NLF. Set a floor of 1 for FAF. 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Strip out impact of CARD invoices from both invoice exposures and TPEA 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MCE use RFAF (</a:t>
            </a:r>
            <a:r>
              <a:rPr lang="en-US" sz="1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floor Or Cap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for a minimum of 2 day load. </a:t>
            </a: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6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#5a*: </a:t>
            </a:r>
            <a:r>
              <a:rPr lang="en-US" sz="16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The same as #5 above, except </a:t>
            </a:r>
            <a:r>
              <a:rPr lang="en-US" sz="1600" b="1" u="sng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has a floor of 1</a:t>
            </a:r>
            <a:r>
              <a:rPr lang="en-US" sz="16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. 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a typeface="Times New Roman" panose="02020603050405020304" pitchFamily="18" charset="0"/>
              </a:rPr>
              <a:t>Current: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600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600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600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6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600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600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6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q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i="1" baseline="-25000" dirty="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OUT </a:t>
            </a:r>
            <a:r>
              <a:rPr lang="en-US" sz="16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= OIA </a:t>
            </a:r>
            <a:r>
              <a:rPr lang="en-US" sz="16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+ UDAA </a:t>
            </a:r>
            <a:r>
              <a:rPr lang="en-US" sz="16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+ UFA </a:t>
            </a:r>
            <a:r>
              <a:rPr lang="en-US" sz="16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+ UTA </a:t>
            </a:r>
            <a:r>
              <a:rPr lang="en-US" sz="1600" i="1" baseline="-25000" dirty="0">
                <a:effectLst/>
                <a:latin typeface="+mj-lt"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+ CARD*</a:t>
            </a:r>
            <a:endParaRPr lang="en-US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CE734-EE74-9AF3-2645-3D3C49C7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* CARD not included in OUT/TPEA for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69647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EAL for Scenarios – market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6553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B508D-F3FE-3F78-669E-87A242B2AD16}"/>
              </a:ext>
            </a:extLst>
          </p:cNvPr>
          <p:cNvSpPr txBox="1">
            <a:spLocks/>
          </p:cNvSpPr>
          <p:nvPr/>
        </p:nvSpPr>
        <p:spPr>
          <a:xfrm>
            <a:off x="190500" y="3595183"/>
            <a:ext cx="8839200" cy="30482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7BFAD-AF0F-483F-ECB5-3EB6B806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86978"/>
            <a:ext cx="8610600" cy="275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3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EAL for Scenarios, market: Scenarios 5 &amp; 5a vs. Current EAL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6553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B508D-F3FE-3F78-669E-87A242B2AD16}"/>
              </a:ext>
            </a:extLst>
          </p:cNvPr>
          <p:cNvSpPr txBox="1">
            <a:spLocks/>
          </p:cNvSpPr>
          <p:nvPr/>
        </p:nvSpPr>
        <p:spPr>
          <a:xfrm>
            <a:off x="190500" y="3595183"/>
            <a:ext cx="8839200" cy="30482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93F23E-0853-A48D-4774-7343980A9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477414"/>
            <a:ext cx="8610600" cy="27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7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3A3C70-5216-2625-4FAD-EA5A142B068E}"/>
              </a:ext>
            </a:extLst>
          </p:cNvPr>
          <p:cNvSpPr txBox="1">
            <a:spLocks/>
          </p:cNvSpPr>
          <p:nvPr/>
        </p:nvSpPr>
        <p:spPr>
          <a:xfrm>
            <a:off x="228600" y="5410200"/>
            <a:ext cx="8839200" cy="83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S5a significantly decreases the negative gap events while increasing positive gaps. However, it is noted that the extent of the increase in positive gap $s and occurrences is not as much as in S4.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DDB05C-9930-620B-E4C4-C216290D1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" y="815340"/>
            <a:ext cx="7292340" cy="44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5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Sample CP – TPEA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3886200"/>
            <a:ext cx="84582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A051E5-2A0F-719F-27C2-482E73ED0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62996"/>
            <a:ext cx="8115300" cy="44345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A663BD-7225-5E49-40C1-DF50BD502BD1}"/>
              </a:ext>
            </a:extLst>
          </p:cNvPr>
          <p:cNvSpPr txBox="1">
            <a:spLocks/>
          </p:cNvSpPr>
          <p:nvPr/>
        </p:nvSpPr>
        <p:spPr>
          <a:xfrm>
            <a:off x="228600" y="5181600"/>
            <a:ext cx="8839200" cy="1379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S5a resolves the “double top” issue discussed in prior meetings.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It provides more stable or less volatile measurement of exposures tracking actual invoice exposures more closely. RFAF in the existing framework is more volatile and is applied against </a:t>
            </a:r>
            <a:r>
              <a:rPr lang="en-US" sz="11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MaxRTLE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 while S5a is applying FAF against NLE with a cap and a floor.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Overall, S5a provides slightly higher coverage relative to the existing methodology.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One of the main advantages of S5a is capturing DAM exposures and having a look back period (Scenarios #4 and #5 are further refinements of Scenario #1).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23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43917</TotalTime>
  <Words>1554</Words>
  <Application>Microsoft Office PowerPoint</Application>
  <PresentationFormat>On-screen Show (4:3)</PresentationFormat>
  <Paragraphs>212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Arial</vt:lpstr>
      <vt:lpstr>Arial-BoldMT</vt:lpstr>
      <vt:lpstr>Calibri</vt:lpstr>
      <vt:lpstr>Symbol</vt:lpstr>
      <vt:lpstr>1_Custom Design</vt:lpstr>
      <vt:lpstr>Office Theme</vt:lpstr>
      <vt:lpstr>Custom Design</vt:lpstr>
      <vt:lpstr>PowerPoint Presentation</vt:lpstr>
      <vt:lpstr>Invoice Exposures – Definitions  </vt:lpstr>
      <vt:lpstr>Current EAL Formula vs. Scenarios #1, #1a and 1b</vt:lpstr>
      <vt:lpstr>Scenarios #2, #3 and #4 </vt:lpstr>
      <vt:lpstr>Scenarios #5  </vt:lpstr>
      <vt:lpstr>EAL for Scenarios – market  </vt:lpstr>
      <vt:lpstr>EAL for Scenarios, market: Scenarios 5 &amp; 5a vs. Current EAL    </vt:lpstr>
      <vt:lpstr>Negative and Positive Gaps: Market</vt:lpstr>
      <vt:lpstr>Sample CP – TPEA comparison</vt:lpstr>
      <vt:lpstr>Sample CP – gap events </vt:lpstr>
      <vt:lpstr>Negative and Positive Gaps by activity type </vt:lpstr>
      <vt:lpstr>Negative and Positive Gaps: Traders</vt:lpstr>
      <vt:lpstr>Negative and Positive Gaps during Elliott: Market</vt:lpstr>
      <vt:lpstr>Elliott – sample CP</vt:lpstr>
      <vt:lpstr>Negative and Positive Gaps during Elliott by activity type </vt:lpstr>
      <vt:lpstr>Negative and Positive Gaps during Elliott: Traders</vt:lpstr>
      <vt:lpstr>Next steps: potential improvements – S6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503</cp:revision>
  <cp:lastPrinted>2016-01-21T20:53:15Z</cp:lastPrinted>
  <dcterms:created xsi:type="dcterms:W3CDTF">2016-01-21T15:20:31Z</dcterms:created>
  <dcterms:modified xsi:type="dcterms:W3CDTF">2024-07-22T16:14:29Z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