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386" r:id="rId8"/>
    <p:sldId id="360" r:id="rId9"/>
    <p:sldId id="391" r:id="rId10"/>
    <p:sldId id="395" r:id="rId11"/>
    <p:sldId id="392" r:id="rId12"/>
    <p:sldId id="402" r:id="rId13"/>
    <p:sldId id="387" r:id="rId14"/>
    <p:sldId id="404" r:id="rId15"/>
    <p:sldId id="405" r:id="rId16"/>
    <p:sldId id="397" r:id="rId17"/>
    <p:sldId id="398" r:id="rId18"/>
    <p:sldId id="399" r:id="rId19"/>
    <p:sldId id="403" r:id="rId20"/>
    <p:sldId id="400" r:id="rId21"/>
    <p:sldId id="401" r:id="rId22"/>
    <p:sldId id="396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1" autoAdjust="0"/>
    <p:restoredTop sz="94660"/>
  </p:normalViewPr>
  <p:slideViewPr>
    <p:cSldViewPr showGuides="1">
      <p:cViewPr varScale="1">
        <p:scale>
          <a:sx n="93" d="100"/>
          <a:sy n="93" d="100"/>
        </p:scale>
        <p:origin x="734" y="53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EAL Change Proposals</a:t>
            </a:r>
          </a:p>
          <a:p>
            <a:r>
              <a:rPr lang="en-US" sz="2000" b="1" dirty="0"/>
              <a:t>Scenario #5 &amp; #5a </a:t>
            </a:r>
          </a:p>
          <a:p>
            <a:endParaRPr lang="en-US" sz="2000" b="1" dirty="0"/>
          </a:p>
          <a:p>
            <a:endParaRPr lang="en-US" dirty="0"/>
          </a:p>
          <a:p>
            <a:r>
              <a:rPr lang="en-US" dirty="0"/>
              <a:t>Sanchir Dashnyam</a:t>
            </a:r>
          </a:p>
          <a:p>
            <a:r>
              <a:rPr lang="en-US" dirty="0"/>
              <a:t>ERCOT Market Credit Manager 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July 24, 2024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Sample CP – gap events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F6A65C-1976-8A29-F259-9B0647692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3730" y="838200"/>
            <a:ext cx="6586538" cy="563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861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 by activity type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02DCD0A-A5B8-D361-28BF-600E7F785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685800"/>
            <a:ext cx="6516433" cy="56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Traders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2F44FE-11CA-5F98-63D2-3AD326A8DB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" y="1066799"/>
            <a:ext cx="7200900" cy="335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9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 during Elliott: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3A3C70-5216-2625-4FAD-EA5A142B068E}"/>
              </a:ext>
            </a:extLst>
          </p:cNvPr>
          <p:cNvSpPr txBox="1">
            <a:spLocks/>
          </p:cNvSpPr>
          <p:nvPr/>
        </p:nvSpPr>
        <p:spPr>
          <a:xfrm>
            <a:off x="258813" y="5177038"/>
            <a:ext cx="8839200" cy="71541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S5a significantly decreases the negative gap events and also increases positive gaps. However, the extent of increase in positive gap $s and occurrences is not as much as in S4.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6A5F12-C845-217A-0042-1129FA9F2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954977"/>
            <a:ext cx="77343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231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Elliott – sample CP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C221F5-1D26-326B-62CE-19899069E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67" y="1143000"/>
            <a:ext cx="7882666" cy="351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26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 during Elliott by activity type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BE0F8C-8391-DF85-6FC1-38E8FF4D43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609600"/>
            <a:ext cx="5499698" cy="586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052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 during Elliott: Traders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3287EC-F24C-C4A1-E317-1DD3E8479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477414"/>
            <a:ext cx="8458200" cy="342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904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Next steps: potential improvements – S6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B508D-F3FE-3F78-669E-87A242B2AD16}"/>
              </a:ext>
            </a:extLst>
          </p:cNvPr>
          <p:cNvSpPr txBox="1">
            <a:spLocks/>
          </p:cNvSpPr>
          <p:nvPr/>
        </p:nvSpPr>
        <p:spPr>
          <a:xfrm>
            <a:off x="376881" y="1143000"/>
            <a:ext cx="8233719" cy="322850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1. Negative gaps. 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 for the increase in negative gaps for trader is increasing MCE. The current MCE for traders is $22,500. </a:t>
            </a:r>
          </a:p>
          <a:p>
            <a:pPr marL="628650" lvl="1" indent="-228600">
              <a:spcBef>
                <a:spcPts val="0"/>
              </a:spcBef>
              <a:buAutoNum type="alphaLcParenBoth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Should we increase MCE based on the level of activity? For example, greater of RTM or DA volume – make it dependent </a:t>
            </a:r>
            <a:r>
              <a:rPr lang="en-US" sz="1100">
                <a:latin typeface="Calibri" panose="020F0502020204030204" pitchFamily="34" charset="0"/>
                <a:ea typeface="Times New Roman" panose="02020603050405020304" pitchFamily="18" charset="0"/>
              </a:rPr>
              <a:t>on the  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volume. </a:t>
            </a:r>
          </a:p>
          <a:p>
            <a:pPr marL="628650" lvl="1" indent="-228600">
              <a:spcBef>
                <a:spcPts val="0"/>
              </a:spcBef>
              <a:buAutoNum type="alphaLcParenBoth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increase across the board by X times?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100" b="1" dirty="0">
                <a:latin typeface="Calibri" panose="020F0502020204030204" pitchFamily="34" charset="0"/>
                <a:ea typeface="Times New Roman" panose="02020603050405020304" pitchFamily="18" charset="0"/>
              </a:rPr>
              <a:t>2. Positive gaps. 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Implement a seasonal look back adjustment. For example: end of summer – on Sep 15 cut the look back period to 20 days instead of 40 days and re-instate the 40 day look back on May 15. This could lower the positive gaps. </a:t>
            </a: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1100" dirty="0">
              <a:highlight>
                <a:srgbClr val="FFFF00"/>
              </a:highlight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95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pPr algn="ctr"/>
            <a:r>
              <a:rPr lang="en-US" sz="2000" dirty="0"/>
              <a:t>Invoice Exposures – Definitions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295400"/>
            <a:ext cx="8534400" cy="5029200"/>
          </a:xfrm>
        </p:spPr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 exposures – New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forward invoices + 7 days look back </a:t>
            </a:r>
            <a:r>
              <a:rPr lang="en-US" sz="15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actual</a:t>
            </a: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invoices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M1 days could range from 10 to 21 days depending on weekends/holidays, MP activity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Invoices exclude M&amp;N securitization invoices, CRR auction invoices, miscellaneous invoices relating to $2B distributed to market for Sec N on 6/21/22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Data is for a period covering 11/21/2021 through 4/30/2024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Excluded CARD invoices </a:t>
            </a: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TPEA excludes Uri invoices, PUL uplift  </a:t>
            </a:r>
          </a:p>
          <a:p>
            <a:pPr>
              <a:spcBef>
                <a:spcPts val="0"/>
              </a:spcBef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Excluded CARD credits from OUT  </a:t>
            </a:r>
            <a:r>
              <a:rPr lang="en-US" sz="15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alibri" panose="020F0502020204030204" pitchFamily="34" charset="0"/>
                <a:ea typeface="Times New Roman" panose="02020603050405020304" pitchFamily="18" charset="0"/>
              </a:rPr>
              <a:t>TPEA – Invoice exposures = Gap </a:t>
            </a:r>
            <a:endParaRPr lang="en-US" sz="15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Negative gap is when invoice exposures exceed TPEA (less than -$10,000)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Positive gap is when TPEA exceeds invoice exposures (more than $10,000)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500" dirty="0">
                <a:latin typeface="Calibri" panose="020F0502020204030204" pitchFamily="34" charset="0"/>
                <a:ea typeface="Times New Roman" panose="02020603050405020304" pitchFamily="18" charset="0"/>
              </a:rPr>
              <a:t>Independent amounts posted as a result of NPRR1165 are not included in these calculations. IA’s are part of TPES. </a:t>
            </a:r>
            <a:endParaRPr lang="en-US" sz="15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1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Current EAL Formula vs. Scenarios #1, #1a and 1b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914400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a typeface="Times New Roman" panose="02020603050405020304" pitchFamily="18" charset="0"/>
              </a:rPr>
              <a:t>Current: 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400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400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400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400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400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4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400" i="1" baseline="-25000" dirty="0">
                <a:effectLst/>
                <a:ea typeface="Times New Roman" panose="02020603050405020304" pitchFamily="18" charset="0"/>
              </a:rPr>
              <a:t>q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OUT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= OIA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UDAA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UFA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+ UTA </a:t>
            </a:r>
            <a:r>
              <a:rPr lang="en-US" sz="14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4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+ CARD*</a:t>
            </a:r>
            <a:endParaRPr lang="en-US" sz="800" dirty="0">
              <a:solidFill>
                <a:srgbClr val="FF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i="1" baseline="-25000" dirty="0">
              <a:latin typeface="+mj-lt"/>
              <a:ea typeface="Times New Roman" panose="02020603050405020304" pitchFamily="18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#1: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4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4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4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 </a:t>
            </a:r>
            <a:r>
              <a:rPr lang="en-US" sz="14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(included UDAA)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4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US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NLE 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= Total net liability extrapolated  (Last 14 days RTM Initial Statement Average + Last 14 days DAM Initial Statement Average based on RTM Initial OD)*M1. Use same RTM ODs for DAM as well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net liability forward = 1.5 * NLCD</a:t>
            </a:r>
            <a:endParaRPr lang="en-US" sz="1000" dirty="0">
              <a:solidFill>
                <a:srgbClr val="00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(7 most recent Operating days Real time estimates + 7 most recent DAM ODs day-ahead) if settled data is available use settled else estimates – no price cap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21 future / most recent days 7 RTM Prices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ULE</a:t>
            </a: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= unbilled liability extrapolated (Last 14 days RTM Initial Statement Average + Last 14 days DAM Initial Statement Average based on RTM Initial OD)*M2 -  use same RTM ODs for DAM as well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0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sz="1000" b="1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Scenario #1a: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=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[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 + UDAA),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Scenario #1b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t = Max [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 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NLCD,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  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 = OIA + UFA + UTA </a:t>
            </a:r>
            <a:r>
              <a:rPr lang="en-US" sz="16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+ CARD*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(S1a and S1b excludes UDAA)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62B19B-524B-D429-D60B-18F1261DE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* CARD not included in OUT/TPEA for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3876911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Scenarios #2, #3 and #4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73061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Arial-BoldMT"/>
                <a:ea typeface="Calibri" panose="020F0502020204030204" pitchFamily="34" charset="0"/>
                <a:cs typeface="Arial-BoldMT"/>
              </a:rPr>
              <a:t>Scenario #2*: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EAL q = Max [IEL during the first 40-day period only beginning on the date that the Counter-Party commences activity in ERCOT markets, 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Max{(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 * </a:t>
            </a:r>
            <a:r>
              <a:rPr lang="en-US" sz="14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Max {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RTLE</a:t>
            </a:r>
            <a:r>
              <a:rPr lang="en-US" sz="14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)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-BoldM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#3*: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EAL q = Max [IEL during the first 40-day period only beginning on the date that the Counter-Party commences activity in ERCOT markets, </a:t>
            </a:r>
            <a:r>
              <a:rPr lang="en-US" sz="1400" dirty="0">
                <a:effectLst/>
                <a:highlight>
                  <a:srgbClr val="FFFF00"/>
                </a:highlight>
                <a:latin typeface="Arial-BoldMT"/>
                <a:ea typeface="Calibri" panose="020F0502020204030204" pitchFamily="34" charset="0"/>
                <a:cs typeface="Arial-BoldMT"/>
              </a:rPr>
              <a:t>RFAF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* Max {RTLE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days}, RTLF] + DFAF * DALE + Max [RTLCNS, Max {URTA during the previous </a:t>
            </a:r>
            <a:r>
              <a:rPr lang="en-US" sz="1400" dirty="0" err="1">
                <a:effectLst/>
                <a:latin typeface="Arial-BoldMT"/>
                <a:ea typeface="Calibri" panose="020F0502020204030204" pitchFamily="34" charset="0"/>
                <a:cs typeface="Arial-BoldMT"/>
              </a:rPr>
              <a:t>lrq</a:t>
            </a:r>
            <a:r>
              <a:rPr lang="en-US" sz="14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days}] + OUT q + ILE q</a:t>
            </a:r>
          </a:p>
          <a:p>
            <a:pPr marL="40005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RFAF’s: CP specific RFAF and Global RFAF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 specific RFAF =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Projected Real-Time ICE Forward Average Price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Max RTLE date </a:t>
            </a:r>
            <a:r>
              <a:rPr lang="en-US" sz="1000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 Real-Time Settled Average Price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200"/>
              </a:spcAft>
            </a:pP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RFAF is calculated </a:t>
            </a: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based on existing methodology. Global </a:t>
            </a:r>
            <a:r>
              <a:rPr lang="en-US" sz="1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RFAF is used in MCE calculations. </a:t>
            </a:r>
            <a:endParaRPr lang="en-US" sz="10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#4*: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Take </a:t>
            </a:r>
            <a:r>
              <a:rPr lang="en-US" sz="1600" dirty="0">
                <a:latin typeface="Arial-BoldMT"/>
                <a:ea typeface="Calibri" panose="020F0502020204030204" pitchFamily="34" charset="0"/>
                <a:cs typeface="Arial-BoldMT"/>
              </a:rPr>
              <a:t>Scenario #1a as a basis</a:t>
            </a: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=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[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*FAF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 + UDAA),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Apply FAF against NLE, then take the Max and compare against FAF*NLF. Essentially combine Scenario #2 and Scenario #1  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Establish a floor for FAF at 1</a:t>
            </a: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0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0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Increase MCE for load entities (2 days from 1 day)  - </a:t>
            </a:r>
            <a:r>
              <a:rPr lang="en-US" sz="1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FAF Revised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CE6A8-5219-988D-9FC9-3E4A22EE0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* CARD not included in OUT/TPEA for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49457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23860-7F53-4966-86CF-75E2176D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pPr algn="ctr"/>
            <a:r>
              <a:rPr lang="en-US" sz="2000" dirty="0"/>
              <a:t>Scenarios #5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DB2987-2A6C-46E9-A624-4603F6AF77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A0835AC-BF0E-4AAB-93DF-8A0DC56B9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73061"/>
            <a:ext cx="8724900" cy="5562600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#5*: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Take </a:t>
            </a:r>
            <a:r>
              <a:rPr lang="en-US" sz="1600" dirty="0">
                <a:latin typeface="Arial-BoldMT"/>
                <a:ea typeface="Calibri" panose="020F0502020204030204" pitchFamily="34" charset="0"/>
                <a:cs typeface="Arial-BoldMT"/>
              </a:rPr>
              <a:t>Scenario #4 as a basis</a:t>
            </a:r>
            <a:r>
              <a:rPr lang="en-US" sz="1600" b="1" dirty="0">
                <a:latin typeface="Arial-BoldMT"/>
                <a:ea typeface="Calibri" panose="020F0502020204030204" pitchFamily="34" charset="0"/>
                <a:cs typeface="Arial-BoldMT"/>
              </a:rPr>
              <a:t>: </a:t>
            </a:r>
            <a:r>
              <a:rPr lang="en-US" sz="1600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EAL =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[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RFAF *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C0C0C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*RFAF 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during the previous </a:t>
            </a:r>
            <a:r>
              <a:rPr lang="en-US" sz="16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lrt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days},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FAF*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</a:t>
            </a:r>
            <a:r>
              <a:rPr lang="en-US" sz="16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F]</a:t>
            </a:r>
            <a:r>
              <a:rPr lang="en-US" sz="16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DFAF * DALE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[</a:t>
            </a:r>
            <a:r>
              <a:rPr lang="en-US" sz="1600" strike="sngStrike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RTLCNS + UDAA),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Max {U</a:t>
            </a:r>
            <a:r>
              <a:rPr lang="en-US" sz="1600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LE</a:t>
            </a:r>
            <a:r>
              <a:rPr lang="en-US" sz="1600" strike="sngStrike" dirty="0">
                <a:solidFill>
                  <a:srgbClr val="FF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RTA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during the previous </a:t>
            </a:r>
            <a:r>
              <a:rPr lang="en-US" sz="16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lrq</a:t>
            </a:r>
            <a:r>
              <a:rPr lang="en-US" sz="16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 days}</a:t>
            </a:r>
            <a:r>
              <a:rPr lang="en-US" sz="1600" strike="sngStrike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]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+ OUT</a:t>
            </a:r>
            <a:r>
              <a:rPr lang="en-US" sz="1600" i="1" baseline="-25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sz="12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RFAF</a:t>
            </a:r>
            <a:r>
              <a:rPr lang="en-US" sz="1200" baseline="-25000" dirty="0" err="1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2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</a:t>
            </a: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21-day future prices / </a:t>
            </a:r>
            <a:r>
              <a:rPr lang="en-US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 days RTM Prices corresponding to the 14 days in </a:t>
            </a:r>
            <a:r>
              <a:rPr lang="en-US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RFAF</a:t>
            </a:r>
            <a:r>
              <a:rPr lang="en-US" sz="1200" b="1" baseline="-250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en-US" sz="1200" b="1" baseline="-25000" dirty="0">
                <a:solidFill>
                  <a:srgbClr val="FF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Cap RFAF at 1.5. RFAF is applied against NLE. </a:t>
            </a: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floor for RFAF</a:t>
            </a: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For each RFAF, we are using the corresponding Operating Day (and not Invoice Business Day) RTM settled prices, which match the respective operating Days in the NLE.  </a:t>
            </a: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Apply FAF against NLF. </a:t>
            </a:r>
            <a:r>
              <a:rPr lang="en-US" sz="12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FAF = 2</a:t>
            </a: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1-day future prices / </a:t>
            </a:r>
            <a:r>
              <a:rPr lang="en-US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 most recent days RTM Prices corresponding to the 7 days in NLF. Set a floor of 1 for FAF. </a:t>
            </a: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Strip out impact of CARD invoices from both invoice exposures and TPEA </a:t>
            </a: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MCE use RFAF (</a:t>
            </a:r>
            <a:r>
              <a:rPr lang="en-US" sz="1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 floor Or Cap</a:t>
            </a:r>
            <a:r>
              <a:rPr lang="en-US" sz="1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for a minimum of 2 day load. </a:t>
            </a: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</a:pPr>
            <a:endParaRPr lang="en-US" sz="1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600" b="1" dirty="0">
                <a:effectLst/>
                <a:latin typeface="Arial-BoldMT"/>
                <a:ea typeface="Calibri" panose="020F0502020204030204" pitchFamily="34" charset="0"/>
                <a:cs typeface="Arial-BoldMT"/>
              </a:rPr>
              <a:t>Scenario #5a*: </a:t>
            </a:r>
            <a:r>
              <a:rPr lang="en-US" sz="16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The same as #5 above, except </a:t>
            </a:r>
            <a:r>
              <a:rPr lang="en-US" sz="1600" b="1" u="sng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RFAF has a floor of 1</a:t>
            </a:r>
            <a:r>
              <a:rPr lang="en-US" sz="1600" dirty="0">
                <a:solidFill>
                  <a:srgbClr val="FF0000"/>
                </a:solidFill>
                <a:effectLst/>
                <a:latin typeface="Arial-BoldMT"/>
                <a:ea typeface="Calibri" panose="020F0502020204030204" pitchFamily="34" charset="0"/>
                <a:cs typeface="Arial-BoldMT"/>
              </a:rPr>
              <a:t>. </a:t>
            </a:r>
            <a:endParaRPr lang="en-US" sz="1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ea typeface="Times New Roman" panose="02020603050405020304" pitchFamily="18" charset="0"/>
              </a:rPr>
              <a:t>Current: 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EAL 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= Max [IEL during the first 40-day period only beginning on the date that the Counter-Party commences activity in ERCOT markets, </a:t>
            </a:r>
            <a:r>
              <a:rPr lang="en-US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RFAF * Max {RTLE during the previous </a:t>
            </a:r>
            <a:r>
              <a:rPr lang="en-US" sz="1600" i="1" dirty="0" err="1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lrq</a:t>
            </a:r>
            <a:r>
              <a:rPr lang="en-US" sz="1600" i="1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highlight>
                  <a:srgbClr val="00FFFF"/>
                </a:highlight>
                <a:ea typeface="Times New Roman" panose="02020603050405020304" pitchFamily="18" charset="0"/>
              </a:rPr>
              <a:t>days}, RTLF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] + </a:t>
            </a:r>
            <a:r>
              <a:rPr lang="en-US" sz="1600" dirty="0">
                <a:effectLst/>
                <a:highlight>
                  <a:srgbClr val="FF0000"/>
                </a:highlight>
                <a:ea typeface="Times New Roman" panose="02020603050405020304" pitchFamily="18" charset="0"/>
              </a:rPr>
              <a:t>DFAF * DALE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</a:t>
            </a:r>
            <a:r>
              <a:rPr lang="en-US" sz="16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Max [RTLCNS, Max {URTA during the previous </a:t>
            </a:r>
            <a:r>
              <a:rPr lang="en-US" sz="1600" i="1" dirty="0" err="1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lrq</a:t>
            </a:r>
            <a:r>
              <a:rPr lang="en-US" sz="1600" i="1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highlight>
                  <a:srgbClr val="00FF00"/>
                </a:highlight>
                <a:ea typeface="Times New Roman" panose="02020603050405020304" pitchFamily="18" charset="0"/>
              </a:rPr>
              <a:t>days}]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OUT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 q</a:t>
            </a:r>
            <a:r>
              <a:rPr lang="en-US" sz="1600" dirty="0">
                <a:effectLst/>
                <a:ea typeface="Times New Roman" panose="02020603050405020304" pitchFamily="18" charset="0"/>
              </a:rPr>
              <a:t> + ILE</a:t>
            </a:r>
            <a:r>
              <a:rPr lang="en-US" sz="1600" baseline="-2500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600" i="1" baseline="-25000" dirty="0">
                <a:effectLst/>
                <a:ea typeface="Times New Roman" panose="02020603050405020304" pitchFamily="18" charset="0"/>
              </a:rPr>
              <a:t>q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i="1" baseline="-25000" dirty="0">
              <a:latin typeface="+mj-lt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OUT </a:t>
            </a:r>
            <a:r>
              <a:rPr lang="en-US" sz="16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= OIA </a:t>
            </a:r>
            <a:r>
              <a:rPr lang="en-US" sz="16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+ UDAA </a:t>
            </a:r>
            <a:r>
              <a:rPr lang="en-US" sz="16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+ UFA </a:t>
            </a:r>
            <a:r>
              <a:rPr lang="en-US" sz="16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+ UTA </a:t>
            </a:r>
            <a:r>
              <a:rPr lang="en-US" sz="1600" i="1" baseline="-25000" dirty="0">
                <a:effectLst/>
                <a:latin typeface="+mj-lt"/>
                <a:ea typeface="Times New Roman" panose="02020603050405020304" pitchFamily="18" charset="0"/>
              </a:rPr>
              <a:t>q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effectLst/>
                <a:latin typeface="+mj-lt"/>
                <a:ea typeface="Times New Roman" panose="02020603050405020304" pitchFamily="18" charset="0"/>
              </a:rPr>
              <a:t>+ CARD*</a:t>
            </a:r>
            <a:endParaRPr lang="en-US" sz="16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457200" marR="0" indent="0">
              <a:spcBef>
                <a:spcPts val="0"/>
              </a:spcBef>
              <a:spcAft>
                <a:spcPts val="1200"/>
              </a:spcAft>
              <a:buNone/>
              <a:tabLst>
                <a:tab pos="914400" algn="l"/>
              </a:tabLst>
            </a:pPr>
            <a:endParaRPr lang="en-US" sz="1600" dirty="0"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600" b="1" dirty="0">
                <a:effectLst/>
                <a:ea typeface="Calibri" panose="020F0502020204030204" pitchFamily="34" charset="0"/>
                <a:cs typeface="Arial-BoldMT"/>
              </a:rPr>
              <a:t> </a:t>
            </a:r>
            <a:endParaRPr lang="en-US" sz="1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CE734-EE74-9AF3-2645-3D3C49C7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* CARD not included in OUT/TPEA for this presentation</a:t>
            </a:r>
          </a:p>
        </p:txBody>
      </p:sp>
    </p:spTree>
    <p:extLst>
      <p:ext uri="{BB962C8B-B14F-4D97-AF65-F5344CB8AC3E}">
        <p14:creationId xmlns:p14="http://schemas.microsoft.com/office/powerpoint/2010/main" val="69647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EAL for Scenarios – market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6553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B508D-F3FE-3F78-669E-87A242B2AD16}"/>
              </a:ext>
            </a:extLst>
          </p:cNvPr>
          <p:cNvSpPr txBox="1">
            <a:spLocks/>
          </p:cNvSpPr>
          <p:nvPr/>
        </p:nvSpPr>
        <p:spPr>
          <a:xfrm>
            <a:off x="190500" y="3595183"/>
            <a:ext cx="8839200" cy="30482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7BFAD-AF0F-483F-ECB5-3EB6B806C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986978"/>
            <a:ext cx="8610600" cy="275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38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EAL for Scenarios, market: Scenarios 5 &amp; 5a vs. Current EAL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6553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CB508D-F3FE-3F78-669E-87A242B2AD16}"/>
              </a:ext>
            </a:extLst>
          </p:cNvPr>
          <p:cNvSpPr txBox="1">
            <a:spLocks/>
          </p:cNvSpPr>
          <p:nvPr/>
        </p:nvSpPr>
        <p:spPr>
          <a:xfrm>
            <a:off x="190500" y="3595183"/>
            <a:ext cx="8839200" cy="304827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3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5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93F23E-0853-A48D-4774-7343980A9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1477414"/>
            <a:ext cx="8610600" cy="270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77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Negative and Positive Gaps: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762000"/>
            <a:ext cx="8458200" cy="4267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73A3C70-5216-2625-4FAD-EA5A142B068E}"/>
              </a:ext>
            </a:extLst>
          </p:cNvPr>
          <p:cNvSpPr txBox="1">
            <a:spLocks/>
          </p:cNvSpPr>
          <p:nvPr/>
        </p:nvSpPr>
        <p:spPr>
          <a:xfrm>
            <a:off x="228600" y="5410200"/>
            <a:ext cx="8839200" cy="838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S5a significantly decreases the negative gap events while increasing positive gaps. However, it is noted that the extent of the increase in positive gap $s and occurrences is not as much as in S4. </a:t>
            </a: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6DDB05C-9930-620B-E4C4-C216290D1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830" y="815340"/>
            <a:ext cx="7292340" cy="440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65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sz="2000" dirty="0"/>
              <a:t>Sample CP – TPEA comparison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99" y="3886200"/>
            <a:ext cx="8458200" cy="34290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A051E5-2A0F-719F-27C2-482E73ED0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662996"/>
            <a:ext cx="8115300" cy="443459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3A663BD-7225-5E49-40C1-DF50BD502BD1}"/>
              </a:ext>
            </a:extLst>
          </p:cNvPr>
          <p:cNvSpPr txBox="1">
            <a:spLocks/>
          </p:cNvSpPr>
          <p:nvPr/>
        </p:nvSpPr>
        <p:spPr>
          <a:xfrm>
            <a:off x="228600" y="5181600"/>
            <a:ext cx="8839200" cy="13795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S5a resolves the “double top” issue discussed in prior meetings.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It provides more stable or less volatile measurement of exposures tracking actual invoice exposures more closely. RFAF in the existing framework is more volatile and is applied against </a:t>
            </a:r>
            <a:r>
              <a:rPr lang="en-US" sz="11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MaxRTLE</a:t>
            </a: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 while S5a is applying FAF against NLE with a cap and a floor.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Overall, S5a provides slightly higher coverage relative to the existing methodology. 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100" dirty="0">
                <a:latin typeface="Calibri" panose="020F0502020204030204" pitchFamily="34" charset="0"/>
                <a:ea typeface="Times New Roman" panose="02020603050405020304" pitchFamily="18" charset="0"/>
              </a:rPr>
              <a:t>One of the main advantages of S5a is capturing DAM exposures and having a look back period (Scenarios #4 and #5 are further refinements of Scenario #1).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323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43917</TotalTime>
  <Words>1554</Words>
  <Application>Microsoft Office PowerPoint</Application>
  <PresentationFormat>On-screen Show (4:3)</PresentationFormat>
  <Paragraphs>212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Arial</vt:lpstr>
      <vt:lpstr>Arial-BoldMT</vt:lpstr>
      <vt:lpstr>Calibri</vt:lpstr>
      <vt:lpstr>Symbol</vt:lpstr>
      <vt:lpstr>1_Custom Design</vt:lpstr>
      <vt:lpstr>Office Theme</vt:lpstr>
      <vt:lpstr>Custom Design</vt:lpstr>
      <vt:lpstr>PowerPoint Presentation</vt:lpstr>
      <vt:lpstr>Invoice Exposures – Definitions  </vt:lpstr>
      <vt:lpstr>Current EAL Formula vs. Scenarios #1, #1a and 1b</vt:lpstr>
      <vt:lpstr>Scenarios #2, #3 and #4 </vt:lpstr>
      <vt:lpstr>Scenarios #5  </vt:lpstr>
      <vt:lpstr>EAL for Scenarios – market  </vt:lpstr>
      <vt:lpstr>EAL for Scenarios, market: Scenarios 5 &amp; 5a vs. Current EAL    </vt:lpstr>
      <vt:lpstr>Negative and Positive Gaps: Market</vt:lpstr>
      <vt:lpstr>Sample CP – TPEA comparison</vt:lpstr>
      <vt:lpstr>Sample CP – gap events </vt:lpstr>
      <vt:lpstr>Negative and Positive Gaps by activity type </vt:lpstr>
      <vt:lpstr>Negative and Positive Gaps: Traders</vt:lpstr>
      <vt:lpstr>Negative and Positive Gaps during Elliott: Market</vt:lpstr>
      <vt:lpstr>Elliott – sample CP</vt:lpstr>
      <vt:lpstr>Negative and Positive Gaps during Elliott by activity type </vt:lpstr>
      <vt:lpstr>Negative and Positive Gaps during Elliott: Traders</vt:lpstr>
      <vt:lpstr>Next steps: potential improvements – S6 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503</cp:revision>
  <cp:lastPrinted>2016-01-21T20:53:15Z</cp:lastPrinted>
  <dcterms:created xsi:type="dcterms:W3CDTF">2016-01-21T15:20:31Z</dcterms:created>
  <dcterms:modified xsi:type="dcterms:W3CDTF">2024-07-22T16:14:29Z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2023-10-06T20:34:45Z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c0b2b8ba-cace-4c3c-96d7-e426ee90befd</vt:lpwstr>
  </property>
  <property fmtid="{D5CDD505-2E9C-101B-9397-08002B2CF9AE}" pid="9" name="MSIP_Label_7084cbda-52b8-46fb-a7b7-cb5bd465ed85_ContentBits">
    <vt:lpwstr>0</vt:lpwstr>
  </property>
</Properties>
</file>