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0"/>
  </p:notesMasterIdLst>
  <p:handoutMasterIdLst>
    <p:handoutMasterId r:id="rId11"/>
  </p:handoutMasterIdLst>
  <p:sldIdLst>
    <p:sldId id="260" r:id="rId7"/>
    <p:sldId id="330" r:id="rId8"/>
    <p:sldId id="358"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ane, Mark" initials="RM" lastIdx="11" clrIdx="0">
    <p:extLst>
      <p:ext uri="{19B8F6BF-5375-455C-9EA6-DF929625EA0E}">
        <p15:presenceInfo xmlns:p15="http://schemas.microsoft.com/office/powerpoint/2012/main" userId="S-1-5-21-639947351-343809578-3807592339-28078" providerId="AD"/>
      </p:ext>
    </p:extLst>
  </p:cmAuthor>
  <p:cmAuthor id="2" name="Papudesi, Spoorthy" initials="PS" lastIdx="18" clrIdx="1">
    <p:extLst>
      <p:ext uri="{19B8F6BF-5375-455C-9EA6-DF929625EA0E}">
        <p15:presenceInfo xmlns:p15="http://schemas.microsoft.com/office/powerpoint/2012/main" userId="S-1-5-21-639947351-343809578-3807592339-42261" providerId="AD"/>
      </p:ext>
    </p:extLst>
  </p:cmAuthor>
  <p:cmAuthor id="3" name="Spells, Vanessa" initials="SV" lastIdx="8" clrIdx="2">
    <p:extLst>
      <p:ext uri="{19B8F6BF-5375-455C-9EA6-DF929625EA0E}">
        <p15:presenceInfo xmlns:p15="http://schemas.microsoft.com/office/powerpoint/2012/main" userId="S-1-5-21-639947351-343809578-3807592339-4322" providerId="AD"/>
      </p:ext>
    </p:extLst>
  </p:cmAuthor>
  <p:cmAuthor id="4" name="Zapanta, Zaldy" initials="ZZ" lastIdx="11" clrIdx="3">
    <p:extLst>
      <p:ext uri="{19B8F6BF-5375-455C-9EA6-DF929625EA0E}">
        <p15:presenceInfo xmlns:p15="http://schemas.microsoft.com/office/powerpoint/2012/main" userId="S-1-5-21-639947351-343809578-3807592339-38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6770"/>
    <a:srgbClr val="00AE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130" autoAdjust="0"/>
  </p:normalViewPr>
  <p:slideViewPr>
    <p:cSldViewPr showGuides="1">
      <p:cViewPr varScale="1">
        <p:scale>
          <a:sx n="127" d="100"/>
          <a:sy n="127" d="100"/>
        </p:scale>
        <p:origin x="1200" y="12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1092"/>
    </p:cViewPr>
  </p:sorterViewPr>
  <p:notesViewPr>
    <p:cSldViewPr showGuides="1">
      <p:cViewPr varScale="1">
        <p:scale>
          <a:sx n="75" d="100"/>
          <a:sy n="75" d="100"/>
        </p:scale>
        <p:origin x="2052"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6725"/>
          </a:xfrm>
          <a:prstGeom prst="rect">
            <a:avLst/>
          </a:prstGeom>
        </p:spPr>
        <p:txBody>
          <a:bodyPr vert="horz" lIns="91430" tIns="45715" rIns="91430" bIns="45715" rtlCol="0"/>
          <a:lstStyle>
            <a:lvl1pPr algn="l">
              <a:defRPr sz="1200"/>
            </a:lvl1pPr>
          </a:lstStyle>
          <a:p>
            <a:endParaRPr lang="en-US"/>
          </a:p>
        </p:txBody>
      </p:sp>
      <p:sp>
        <p:nvSpPr>
          <p:cNvPr id="3" name="Date Placeholder 2"/>
          <p:cNvSpPr>
            <a:spLocks noGrp="1"/>
          </p:cNvSpPr>
          <p:nvPr>
            <p:ph type="dt" sz="quarter" idx="1"/>
          </p:nvPr>
        </p:nvSpPr>
        <p:spPr>
          <a:xfrm>
            <a:off x="3970338" y="1"/>
            <a:ext cx="3038475" cy="466725"/>
          </a:xfrm>
          <a:prstGeom prst="rect">
            <a:avLst/>
          </a:prstGeom>
        </p:spPr>
        <p:txBody>
          <a:bodyPr vert="horz" lIns="91430" tIns="45715" rIns="91430" bIns="45715" rtlCol="0"/>
          <a:lstStyle>
            <a:lvl1pPr algn="r">
              <a:defRPr sz="1200"/>
            </a:lvl1pPr>
          </a:lstStyle>
          <a:p>
            <a:fld id="{F750BF31-E9A8-4E88-81E7-44C5092290FC}" type="datetimeFigureOut">
              <a:rPr lang="en-US" smtClean="0"/>
              <a:t>7/22/2024</a:t>
            </a:fld>
            <a:endParaRPr lang="en-US"/>
          </a:p>
        </p:txBody>
      </p:sp>
      <p:sp>
        <p:nvSpPr>
          <p:cNvPr id="4" name="Footer Placeholder 3"/>
          <p:cNvSpPr>
            <a:spLocks noGrp="1"/>
          </p:cNvSpPr>
          <p:nvPr>
            <p:ph type="ftr" sz="quarter" idx="2"/>
          </p:nvPr>
        </p:nvSpPr>
        <p:spPr>
          <a:xfrm>
            <a:off x="1" y="8829675"/>
            <a:ext cx="3038475" cy="466725"/>
          </a:xfrm>
          <a:prstGeom prst="rect">
            <a:avLst/>
          </a:prstGeom>
        </p:spPr>
        <p:txBody>
          <a:bodyPr vert="horz" lIns="91430" tIns="45715" rIns="91430" bIns="45715"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30" tIns="45715" rIns="91430" bIns="45715"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7" tIns="46584" rIns="93167" bIns="46584"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67" tIns="46584" rIns="93167" bIns="46584" rtlCol="0"/>
          <a:lstStyle>
            <a:lvl1pPr algn="r">
              <a:defRPr sz="1200"/>
            </a:lvl1pPr>
          </a:lstStyle>
          <a:p>
            <a:fld id="{67EFB637-CCC9-4803-8851-F6915048CBB4}" type="datetimeFigureOut">
              <a:rPr lang="en-US" smtClean="0"/>
              <a:t>7/22/2024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4" rIns="93167" bIns="46584"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7" tIns="46584" rIns="93167" bIns="4658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67" tIns="46584" rIns="93167" bIns="46584"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7" tIns="46584" rIns="93167" bIns="46584"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916580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1120085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1804822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276600" y="2362200"/>
            <a:ext cx="5646034" cy="646331"/>
          </a:xfrm>
          <a:prstGeom prst="rect">
            <a:avLst/>
          </a:prstGeom>
          <a:noFill/>
        </p:spPr>
        <p:txBody>
          <a:bodyPr wrap="square" rtlCol="0">
            <a:spAutoFit/>
          </a:bodyPr>
          <a:lstStyle/>
          <a:p>
            <a:r>
              <a:rPr lang="en-US" i="0" dirty="0">
                <a:solidFill>
                  <a:srgbClr val="212529"/>
                </a:solidFill>
                <a:effectLst/>
                <a:latin typeface="Roboto" panose="02000000000000000000" pitchFamily="2" charset="0"/>
              </a:rPr>
              <a:t>NPRR1205, Revisions to Credit Qualification Requirements of Banks and Insurance Companies</a:t>
            </a:r>
            <a:endParaRPr lang="en-US" dirty="0">
              <a:cs typeface="Times New Roman" panose="02020603050405020304" pitchFamily="18" charset="0"/>
            </a:endParaRPr>
          </a:p>
        </p:txBody>
      </p:sp>
      <p:sp>
        <p:nvSpPr>
          <p:cNvPr id="2" name="Rectangle 1"/>
          <p:cNvSpPr/>
          <p:nvPr/>
        </p:nvSpPr>
        <p:spPr>
          <a:xfrm>
            <a:off x="3352800" y="3276600"/>
            <a:ext cx="4572000" cy="923330"/>
          </a:xfrm>
          <a:prstGeom prst="rect">
            <a:avLst/>
          </a:prstGeom>
        </p:spPr>
        <p:txBody>
          <a:bodyPr>
            <a:spAutoFit/>
          </a:bodyPr>
          <a:lstStyle/>
          <a:p>
            <a:r>
              <a:rPr lang="en-US" dirty="0">
                <a:solidFill>
                  <a:srgbClr val="5B6770"/>
                </a:solidFill>
                <a:cs typeface="Times New Roman" panose="02020603050405020304" pitchFamily="18" charset="0"/>
              </a:rPr>
              <a:t>Credit Finance Sub Working Group </a:t>
            </a:r>
          </a:p>
          <a:p>
            <a:r>
              <a:rPr lang="en-US" dirty="0">
                <a:solidFill>
                  <a:srgbClr val="5B6770"/>
                </a:solidFill>
                <a:cs typeface="Times New Roman" panose="02020603050405020304" pitchFamily="18" charset="0"/>
              </a:rPr>
              <a:t>ERCOT Public</a:t>
            </a:r>
          </a:p>
          <a:p>
            <a:r>
              <a:rPr lang="en-US" dirty="0">
                <a:solidFill>
                  <a:srgbClr val="5B6770"/>
                </a:solidFill>
                <a:cs typeface="Times New Roman" panose="02020603050405020304" pitchFamily="18" charset="0"/>
              </a:rPr>
              <a:t>July 2024</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1500"/>
          </a:xfrm>
        </p:spPr>
        <p:txBody>
          <a:bodyPr/>
          <a:lstStyle/>
          <a:p>
            <a:r>
              <a:rPr lang="en-US" sz="1800" dirty="0">
                <a:latin typeface="+mn-lt"/>
                <a:cs typeface="Times New Roman" panose="02020603050405020304" pitchFamily="18" charset="0"/>
              </a:rPr>
              <a:t>NPRR1205: two step implementation</a:t>
            </a:r>
            <a:br>
              <a:rPr lang="en-US" sz="1800" dirty="0">
                <a:latin typeface="+mn-lt"/>
                <a:cs typeface="Times New Roman" panose="02020603050405020304" pitchFamily="18" charset="0"/>
              </a:rPr>
            </a:br>
            <a:r>
              <a:rPr lang="en-US" sz="1800" dirty="0">
                <a:latin typeface="+mn-lt"/>
                <a:cs typeface="Times New Roman" panose="02020603050405020304" pitchFamily="18" charset="0"/>
              </a:rPr>
              <a:t> </a:t>
            </a:r>
            <a:endParaRPr lang="en-US" sz="1800" b="1" dirty="0">
              <a:solidFill>
                <a:schemeClr val="accent1"/>
              </a:solidFill>
              <a:latin typeface="+mn-lt"/>
              <a:cs typeface="Times New Roman" panose="02020603050405020304" pitchFamily="18" charset="0"/>
            </a:endParaRPr>
          </a:p>
        </p:txBody>
      </p:sp>
      <p:sp>
        <p:nvSpPr>
          <p:cNvPr id="3" name="Content Placeholder 2"/>
          <p:cNvSpPr>
            <a:spLocks noGrp="1"/>
          </p:cNvSpPr>
          <p:nvPr>
            <p:ph idx="1"/>
          </p:nvPr>
        </p:nvSpPr>
        <p:spPr>
          <a:xfrm>
            <a:off x="304800" y="891382"/>
            <a:ext cx="8686800" cy="5204618"/>
          </a:xfrm>
        </p:spPr>
        <p:txBody>
          <a:bodyPr/>
          <a:lstStyle/>
          <a:p>
            <a:pPr>
              <a:spcAft>
                <a:spcPts val="600"/>
              </a:spcAft>
            </a:pPr>
            <a:r>
              <a:rPr lang="en-US" sz="1400" dirty="0">
                <a:solidFill>
                  <a:srgbClr val="5B6770"/>
                </a:solidFill>
                <a:cs typeface="Times New Roman" panose="02020603050405020304" pitchFamily="18" charset="0"/>
              </a:rPr>
              <a:t>On July 1, 2024, NPRR1205, Section 16.11.3. (1) a (iv)  “Alternative Means of Satisfying ERCOT Creditworthiness Requirements” was implemented, doubling the credit limits of all banks based on their credit ratings.  </a:t>
            </a:r>
          </a:p>
          <a:p>
            <a:pPr marL="400050" lvl="1" indent="0">
              <a:spcAft>
                <a:spcPts val="600"/>
              </a:spcAft>
              <a:buNone/>
            </a:pPr>
            <a:r>
              <a:rPr lang="en-US" sz="1000" dirty="0">
                <a:solidFill>
                  <a:srgbClr val="5B6770"/>
                </a:solidFill>
                <a:cs typeface="Times New Roman" panose="02020603050405020304" pitchFamily="18" charset="0"/>
              </a:rPr>
              <a:t>Before (June 30, 2024) </a:t>
            </a:r>
          </a:p>
          <a:p>
            <a:pPr>
              <a:spcAft>
                <a:spcPts val="600"/>
              </a:spcAft>
            </a:pPr>
            <a:endParaRPr lang="en-US" sz="1400" dirty="0">
              <a:solidFill>
                <a:srgbClr val="5B6770"/>
              </a:solidFill>
              <a:cs typeface="Times New Roman" panose="02020603050405020304" pitchFamily="18" charset="0"/>
            </a:endParaRPr>
          </a:p>
          <a:p>
            <a:pPr>
              <a:spcAft>
                <a:spcPts val="600"/>
              </a:spcAft>
            </a:pPr>
            <a:endParaRPr lang="en-US" sz="1400" dirty="0">
              <a:solidFill>
                <a:srgbClr val="5B6770"/>
              </a:solidFill>
              <a:cs typeface="Times New Roman" panose="02020603050405020304" pitchFamily="18" charset="0"/>
            </a:endParaRPr>
          </a:p>
          <a:p>
            <a:pPr>
              <a:spcAft>
                <a:spcPts val="600"/>
              </a:spcAft>
            </a:pPr>
            <a:endParaRPr lang="en-US" sz="1400" dirty="0">
              <a:solidFill>
                <a:srgbClr val="5B6770"/>
              </a:solidFill>
              <a:cs typeface="Times New Roman" panose="02020603050405020304" pitchFamily="18" charset="0"/>
            </a:endParaRPr>
          </a:p>
          <a:p>
            <a:pPr>
              <a:spcAft>
                <a:spcPts val="600"/>
              </a:spcAft>
            </a:pPr>
            <a:endParaRPr lang="en-US" sz="1400" dirty="0">
              <a:solidFill>
                <a:srgbClr val="5B6770"/>
              </a:solidFill>
              <a:cs typeface="Times New Roman" panose="02020603050405020304" pitchFamily="18" charset="0"/>
            </a:endParaRPr>
          </a:p>
          <a:p>
            <a:pPr marL="457200" lvl="1" indent="0">
              <a:spcAft>
                <a:spcPts val="600"/>
              </a:spcAft>
              <a:buNone/>
            </a:pPr>
            <a:endParaRPr lang="en-US" sz="1800" dirty="0">
              <a:latin typeface="+mj-lt"/>
            </a:endParaRPr>
          </a:p>
          <a:p>
            <a:pPr marL="457200" lvl="1" indent="0">
              <a:spcAft>
                <a:spcPts val="600"/>
              </a:spcAft>
              <a:buNone/>
            </a:pPr>
            <a:endParaRPr lang="en-US" sz="1800" dirty="0">
              <a:solidFill>
                <a:srgbClr val="5B6770"/>
              </a:solidFill>
              <a:latin typeface="+mj-lt"/>
              <a:cs typeface="Times New Roman" panose="02020603050405020304" pitchFamily="18" charset="0"/>
            </a:endParaRPr>
          </a:p>
          <a:p>
            <a:pPr marL="457200" lvl="1" indent="0">
              <a:spcAft>
                <a:spcPts val="600"/>
              </a:spcAft>
              <a:buNone/>
            </a:pPr>
            <a:r>
              <a:rPr lang="en-US" sz="1000" dirty="0">
                <a:solidFill>
                  <a:srgbClr val="5B6770"/>
                </a:solidFill>
                <a:cs typeface="Times New Roman" panose="02020603050405020304" pitchFamily="18" charset="0"/>
              </a:rPr>
              <a:t>After (July 22, 2024)</a:t>
            </a:r>
          </a:p>
          <a:p>
            <a:pPr marL="457200" lvl="1" indent="0">
              <a:spcAft>
                <a:spcPts val="600"/>
              </a:spcAft>
              <a:buNone/>
            </a:pPr>
            <a:endParaRPr lang="en-US" sz="1800" dirty="0">
              <a:latin typeface="+mj-lt"/>
            </a:endParaRPr>
          </a:p>
          <a:p>
            <a:pPr marL="457200" lvl="1" indent="0">
              <a:spcAft>
                <a:spcPts val="600"/>
              </a:spcAft>
              <a:buNone/>
            </a:pPr>
            <a:endParaRPr lang="en-US" sz="1800" dirty="0">
              <a:latin typeface="+mj-lt"/>
            </a:endParaRPr>
          </a:p>
          <a:p>
            <a:pPr>
              <a:spcAft>
                <a:spcPts val="600"/>
              </a:spcAft>
            </a:pPr>
            <a:endParaRPr lang="en-US" sz="1800" dirty="0">
              <a:solidFill>
                <a:srgbClr val="5B6770"/>
              </a:solidFill>
              <a:cs typeface="Times New Roman" panose="02020603050405020304" pitchFamily="18" charset="0"/>
            </a:endParaRPr>
          </a:p>
          <a:p>
            <a:pPr marL="457200" lvl="1" indent="0">
              <a:spcAft>
                <a:spcPts val="600"/>
              </a:spcAft>
              <a:buNone/>
            </a:pPr>
            <a:endParaRPr lang="en-US" sz="1800" dirty="0">
              <a:latin typeface="+mj-lt"/>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2</a:t>
            </a:fld>
            <a:endParaRPr lang="en-US">
              <a:solidFill>
                <a:prstClr val="black">
                  <a:tint val="75000"/>
                </a:prstClr>
              </a:solidFill>
            </a:endParaRPr>
          </a:p>
        </p:txBody>
      </p:sp>
      <p:pic>
        <p:nvPicPr>
          <p:cNvPr id="4" name="Picture 3">
            <a:extLst>
              <a:ext uri="{FF2B5EF4-FFF2-40B4-BE49-F238E27FC236}">
                <a16:creationId xmlns:a16="http://schemas.microsoft.com/office/drawing/2014/main" id="{4BB8CC76-18F0-686A-3009-E849C9B331A8}"/>
              </a:ext>
            </a:extLst>
          </p:cNvPr>
          <p:cNvPicPr>
            <a:picLocks noChangeAspect="1"/>
          </p:cNvPicPr>
          <p:nvPr/>
        </p:nvPicPr>
        <p:blipFill>
          <a:blip r:embed="rId3"/>
          <a:stretch>
            <a:fillRect/>
          </a:stretch>
        </p:blipFill>
        <p:spPr>
          <a:xfrm>
            <a:off x="1524000" y="2057400"/>
            <a:ext cx="5486400" cy="1863524"/>
          </a:xfrm>
          <a:prstGeom prst="rect">
            <a:avLst/>
          </a:prstGeom>
        </p:spPr>
      </p:pic>
      <p:pic>
        <p:nvPicPr>
          <p:cNvPr id="5" name="Picture 4">
            <a:extLst>
              <a:ext uri="{FF2B5EF4-FFF2-40B4-BE49-F238E27FC236}">
                <a16:creationId xmlns:a16="http://schemas.microsoft.com/office/drawing/2014/main" id="{87CD3598-E013-F8EE-18D8-8F6540DE6BDF}"/>
              </a:ext>
            </a:extLst>
          </p:cNvPr>
          <p:cNvPicPr>
            <a:picLocks noChangeAspect="1"/>
          </p:cNvPicPr>
          <p:nvPr/>
        </p:nvPicPr>
        <p:blipFill>
          <a:blip r:embed="rId4"/>
          <a:stretch>
            <a:fillRect/>
          </a:stretch>
        </p:blipFill>
        <p:spPr>
          <a:xfrm>
            <a:off x="1524000" y="4404291"/>
            <a:ext cx="5526074" cy="1674076"/>
          </a:xfrm>
          <a:prstGeom prst="rect">
            <a:avLst/>
          </a:prstGeom>
        </p:spPr>
      </p:pic>
    </p:spTree>
    <p:extLst>
      <p:ext uri="{BB962C8B-B14F-4D97-AF65-F5344CB8AC3E}">
        <p14:creationId xmlns:p14="http://schemas.microsoft.com/office/powerpoint/2010/main" val="1260486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1500"/>
          </a:xfrm>
        </p:spPr>
        <p:txBody>
          <a:bodyPr/>
          <a:lstStyle/>
          <a:p>
            <a:r>
              <a:rPr lang="en-US" sz="1800" dirty="0">
                <a:latin typeface="+mn-lt"/>
                <a:cs typeface="Times New Roman" panose="02020603050405020304" pitchFamily="18" charset="0"/>
              </a:rPr>
              <a:t>NPRR1205: the rest of the provisions of NPRR1205 will be implemented on 11/1/2024 </a:t>
            </a:r>
            <a:endParaRPr lang="en-US" sz="1800" b="1" dirty="0">
              <a:solidFill>
                <a:schemeClr val="accent1"/>
              </a:solidFill>
              <a:latin typeface="+mn-lt"/>
              <a:cs typeface="Times New Roman" panose="02020603050405020304" pitchFamily="18" charset="0"/>
            </a:endParaRPr>
          </a:p>
        </p:txBody>
      </p:sp>
      <p:sp>
        <p:nvSpPr>
          <p:cNvPr id="3" name="Content Placeholder 2"/>
          <p:cNvSpPr>
            <a:spLocks noGrp="1"/>
          </p:cNvSpPr>
          <p:nvPr>
            <p:ph idx="1"/>
          </p:nvPr>
        </p:nvSpPr>
        <p:spPr>
          <a:xfrm>
            <a:off x="304800" y="891382"/>
            <a:ext cx="8686800" cy="5204618"/>
          </a:xfrm>
        </p:spPr>
        <p:txBody>
          <a:bodyPr/>
          <a:lstStyle/>
          <a:p>
            <a:pPr marL="0" indent="0">
              <a:spcBef>
                <a:spcPts val="0"/>
              </a:spcBef>
              <a:buNone/>
            </a:pPr>
            <a:r>
              <a:rPr lang="en-US" sz="1400" dirty="0">
                <a:solidFill>
                  <a:srgbClr val="5B6770"/>
                </a:solidFill>
                <a:cs typeface="Times New Roman" panose="02020603050405020304" pitchFamily="18" charset="0"/>
              </a:rPr>
              <a:t>NPRR1205 introduces the following changes as it relates to LC issuing banks:     </a:t>
            </a:r>
          </a:p>
          <a:p>
            <a:pPr marL="685800">
              <a:spcBef>
                <a:spcPts val="0"/>
              </a:spcBef>
              <a:buFont typeface="+mj-lt"/>
              <a:buAutoNum type="arabicPeriod"/>
            </a:pPr>
            <a:r>
              <a:rPr lang="en-US" sz="1400" dirty="0">
                <a:solidFill>
                  <a:srgbClr val="5B6770"/>
                </a:solidFill>
                <a:cs typeface="Times New Roman" panose="02020603050405020304" pitchFamily="18" charset="0"/>
              </a:rPr>
              <a:t>Establish minimum rating threshold of A-/A3 rating from all available rating agencies (instead of at least one)   </a:t>
            </a:r>
          </a:p>
          <a:p>
            <a:pPr marL="685800">
              <a:spcBef>
                <a:spcPts val="0"/>
              </a:spcBef>
              <a:buFont typeface="+mj-lt"/>
              <a:buAutoNum type="arabicPeriod"/>
            </a:pPr>
            <a:r>
              <a:rPr lang="en-US" sz="1400" dirty="0">
                <a:solidFill>
                  <a:srgbClr val="5B6770"/>
                </a:solidFill>
                <a:cs typeface="Times New Roman" panose="02020603050405020304" pitchFamily="18" charset="0"/>
              </a:rPr>
              <a:t>Use the “lower of” rule to different ratings within the same rating agency and amongst rating agencies </a:t>
            </a:r>
          </a:p>
          <a:p>
            <a:pPr marL="685800">
              <a:spcBef>
                <a:spcPts val="0"/>
              </a:spcBef>
              <a:buFont typeface="+mj-lt"/>
              <a:buAutoNum type="arabicPeriod"/>
            </a:pPr>
            <a:r>
              <a:rPr lang="en-US" sz="1400" dirty="0">
                <a:solidFill>
                  <a:srgbClr val="5B6770"/>
                </a:solidFill>
                <a:cs typeface="Times New Roman" panose="02020603050405020304" pitchFamily="18" charset="0"/>
              </a:rPr>
              <a:t>Define the bank ratings as follows (if available): Long term issuer rating, long term senior unsecured or Long Term Counterparty Risk Assessment (for Moody’s).   </a:t>
            </a:r>
          </a:p>
          <a:p>
            <a:pPr marL="685800">
              <a:spcBef>
                <a:spcPts val="0"/>
              </a:spcBef>
              <a:buFont typeface="+mj-lt"/>
              <a:buAutoNum type="arabicPeriod"/>
            </a:pPr>
            <a:r>
              <a:rPr lang="en-US" sz="1400" dirty="0">
                <a:solidFill>
                  <a:srgbClr val="5B6770"/>
                </a:solidFill>
                <a:cs typeface="Times New Roman" panose="02020603050405020304" pitchFamily="18" charset="0"/>
              </a:rPr>
              <a:t>Require US Branch/office to have an acceptable rating on its own by at least one of the rating agencies. Use US Branch rating as the issuing bank rating, if the ratings are available. </a:t>
            </a:r>
          </a:p>
          <a:p>
            <a:pPr>
              <a:spcBef>
                <a:spcPts val="0"/>
              </a:spcBef>
            </a:pPr>
            <a:endParaRPr lang="en-US" sz="1400" dirty="0">
              <a:solidFill>
                <a:srgbClr val="5B6770"/>
              </a:solidFill>
              <a:cs typeface="Times New Roman" panose="02020603050405020304" pitchFamily="18" charset="0"/>
            </a:endParaRPr>
          </a:p>
          <a:p>
            <a:pPr>
              <a:spcBef>
                <a:spcPts val="0"/>
              </a:spcBef>
            </a:pPr>
            <a:endParaRPr lang="en-US" sz="1400" dirty="0">
              <a:solidFill>
                <a:srgbClr val="5B6770"/>
              </a:solidFill>
              <a:cs typeface="Times New Roman" panose="02020603050405020304" pitchFamily="18" charset="0"/>
            </a:endParaRPr>
          </a:p>
          <a:p>
            <a:pPr>
              <a:spcBef>
                <a:spcPts val="0"/>
              </a:spcBef>
            </a:pPr>
            <a:endParaRPr lang="en-US" sz="1400" dirty="0">
              <a:solidFill>
                <a:srgbClr val="5B6770"/>
              </a:solidFill>
              <a:cs typeface="Times New Roman" panose="02020603050405020304" pitchFamily="18" charset="0"/>
            </a:endParaRPr>
          </a:p>
          <a:p>
            <a:pPr>
              <a:spcAft>
                <a:spcPts val="600"/>
              </a:spcAft>
            </a:pPr>
            <a:endParaRPr lang="en-US" sz="1400" dirty="0">
              <a:solidFill>
                <a:srgbClr val="5B6770"/>
              </a:solidFill>
              <a:cs typeface="Times New Roman" panose="02020603050405020304" pitchFamily="18" charset="0"/>
            </a:endParaRPr>
          </a:p>
          <a:p>
            <a:pPr marL="457200" lvl="1" indent="0">
              <a:spcAft>
                <a:spcPts val="600"/>
              </a:spcAft>
              <a:buNone/>
            </a:pPr>
            <a:endParaRPr lang="en-US" sz="1800" dirty="0">
              <a:latin typeface="+mj-lt"/>
            </a:endParaRPr>
          </a:p>
          <a:p>
            <a:pPr marL="457200" lvl="1" indent="0">
              <a:spcAft>
                <a:spcPts val="600"/>
              </a:spcAft>
              <a:buNone/>
            </a:pPr>
            <a:endParaRPr lang="en-US" sz="1800" dirty="0">
              <a:solidFill>
                <a:srgbClr val="5B6770"/>
              </a:solidFill>
              <a:latin typeface="+mj-lt"/>
              <a:cs typeface="Times New Roman" panose="02020603050405020304" pitchFamily="18" charset="0"/>
            </a:endParaRPr>
          </a:p>
          <a:p>
            <a:pPr marL="457200" lvl="1" indent="0">
              <a:spcAft>
                <a:spcPts val="600"/>
              </a:spcAft>
              <a:buNone/>
            </a:pPr>
            <a:endParaRPr lang="en-US" sz="1000" dirty="0">
              <a:solidFill>
                <a:srgbClr val="5B6770"/>
              </a:solidFill>
              <a:cs typeface="Times New Roman" panose="02020603050405020304" pitchFamily="18" charset="0"/>
            </a:endParaRPr>
          </a:p>
          <a:p>
            <a:pPr marL="457200" lvl="1" indent="0">
              <a:spcAft>
                <a:spcPts val="600"/>
              </a:spcAft>
              <a:buNone/>
            </a:pPr>
            <a:endParaRPr lang="en-US" sz="1800" dirty="0">
              <a:latin typeface="+mj-lt"/>
            </a:endParaRPr>
          </a:p>
          <a:p>
            <a:pPr marL="457200" lvl="1" indent="0">
              <a:spcAft>
                <a:spcPts val="600"/>
              </a:spcAft>
              <a:buNone/>
            </a:pPr>
            <a:endParaRPr lang="en-US" sz="1800" dirty="0">
              <a:latin typeface="+mj-lt"/>
            </a:endParaRPr>
          </a:p>
          <a:p>
            <a:pPr>
              <a:spcAft>
                <a:spcPts val="600"/>
              </a:spcAft>
            </a:pPr>
            <a:endParaRPr lang="en-US" sz="1800" dirty="0">
              <a:solidFill>
                <a:srgbClr val="5B6770"/>
              </a:solidFill>
              <a:cs typeface="Times New Roman" panose="02020603050405020304" pitchFamily="18" charset="0"/>
            </a:endParaRPr>
          </a:p>
          <a:p>
            <a:pPr marL="457200" lvl="1" indent="0">
              <a:spcAft>
                <a:spcPts val="600"/>
              </a:spcAft>
              <a:buNone/>
            </a:pPr>
            <a:endParaRPr lang="en-US" sz="1800" dirty="0">
              <a:latin typeface="+mj-lt"/>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3</a:t>
            </a:fld>
            <a:endParaRPr lang="en-US">
              <a:solidFill>
                <a:prstClr val="black">
                  <a:tint val="75000"/>
                </a:prstClr>
              </a:solidFill>
            </a:endParaRPr>
          </a:p>
        </p:txBody>
      </p:sp>
      <p:pic>
        <p:nvPicPr>
          <p:cNvPr id="8" name="Picture 7">
            <a:extLst>
              <a:ext uri="{FF2B5EF4-FFF2-40B4-BE49-F238E27FC236}">
                <a16:creationId xmlns:a16="http://schemas.microsoft.com/office/drawing/2014/main" id="{EA31892B-4060-2C0C-055E-00381B263DCE}"/>
              </a:ext>
            </a:extLst>
          </p:cNvPr>
          <p:cNvPicPr>
            <a:picLocks noChangeAspect="1"/>
          </p:cNvPicPr>
          <p:nvPr/>
        </p:nvPicPr>
        <p:blipFill>
          <a:blip r:embed="rId3"/>
          <a:stretch>
            <a:fillRect/>
          </a:stretch>
        </p:blipFill>
        <p:spPr>
          <a:xfrm>
            <a:off x="2219325" y="3397512"/>
            <a:ext cx="4857750" cy="2371725"/>
          </a:xfrm>
          <a:prstGeom prst="rect">
            <a:avLst/>
          </a:prstGeom>
        </p:spPr>
      </p:pic>
    </p:spTree>
    <p:extLst>
      <p:ext uri="{BB962C8B-B14F-4D97-AF65-F5344CB8AC3E}">
        <p14:creationId xmlns:p14="http://schemas.microsoft.com/office/powerpoint/2010/main" val="763083470"/>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48F63C-08AC-4CDD-B36F-0851B11853CB}">
  <ds:schemaRefs>
    <ds:schemaRef ds:uri="http://purl.org/dc/terms/"/>
    <ds:schemaRef ds:uri="http://schemas.microsoft.com/office/2006/documentManagement/types"/>
    <ds:schemaRef ds:uri="http://www.w3.org/XML/1998/namespace"/>
    <ds:schemaRef ds:uri="c34af464-7aa1-4edd-9be4-83dffc1cb926"/>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177565</TotalTime>
  <Words>224</Words>
  <Application>Microsoft Office PowerPoint</Application>
  <PresentationFormat>On-screen Show (4:3)</PresentationFormat>
  <Paragraphs>36</Paragraphs>
  <Slides>3</Slides>
  <Notes>3</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3</vt:i4>
      </vt:variant>
    </vt:vector>
  </HeadingPairs>
  <TitlesOfParts>
    <vt:vector size="9" baseType="lpstr">
      <vt:lpstr>Arial</vt:lpstr>
      <vt:lpstr>Calibri</vt:lpstr>
      <vt:lpstr>Roboto</vt:lpstr>
      <vt:lpstr>1_Custom Design</vt:lpstr>
      <vt:lpstr>Office Theme</vt:lpstr>
      <vt:lpstr>Custom Design</vt:lpstr>
      <vt:lpstr>PowerPoint Presentation</vt:lpstr>
      <vt:lpstr>NPRR1205: two step implementation  </vt:lpstr>
      <vt:lpstr>NPRR1205: the rest of the provisions of NPRR1205 will be implemented on 11/1/2024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Dashnyam, Sanchir</cp:lastModifiedBy>
  <cp:revision>1145</cp:revision>
  <cp:lastPrinted>2019-06-18T19:02:16Z</cp:lastPrinted>
  <dcterms:created xsi:type="dcterms:W3CDTF">2016-01-21T15:20:31Z</dcterms:created>
  <dcterms:modified xsi:type="dcterms:W3CDTF">2024-07-22T15:06:11Z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2023-08-11T03:22:48Z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8f01147a-d64c-431b-8326-71285533d140</vt:lpwstr>
  </property>
  <property fmtid="{D5CDD505-2E9C-101B-9397-08002B2CF9AE}" pid="9" name="MSIP_Label_7084cbda-52b8-46fb-a7b7-cb5bd465ed85_ContentBits">
    <vt:lpwstr>0</vt:lpwstr>
  </property>
</Properties>
</file>