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swell, Cory" userId="c63747d5-e4be-47e4-a834-0d38b13ff3ae" providerId="ADAL" clId="{E2B78FB4-F1DA-4D69-999B-B1C897F75E71}"/>
    <pc:docChg chg="modSld">
      <pc:chgData name="Carswell, Cory" userId="c63747d5-e4be-47e4-a834-0d38b13ff3ae" providerId="ADAL" clId="{E2B78FB4-F1DA-4D69-999B-B1C897F75E71}" dt="2024-07-10T14:26:53.898" v="8" actId="20577"/>
      <pc:docMkLst>
        <pc:docMk/>
      </pc:docMkLst>
      <pc:sldChg chg="modSp mod">
        <pc:chgData name="Carswell, Cory" userId="c63747d5-e4be-47e4-a834-0d38b13ff3ae" providerId="ADAL" clId="{E2B78FB4-F1DA-4D69-999B-B1C897F75E71}" dt="2024-07-10T14:26:53.898" v="8" actId="20577"/>
        <pc:sldMkLst>
          <pc:docMk/>
          <pc:sldMk cId="730603795" sldId="260"/>
        </pc:sldMkLst>
        <pc:spChg chg="mod">
          <ac:chgData name="Carswell, Cory" userId="c63747d5-e4be-47e4-a834-0d38b13ff3ae" providerId="ADAL" clId="{E2B78FB4-F1DA-4D69-999B-B1C897F75E71}" dt="2024-07-10T14:26:53.898" v="8" actId="20577"/>
          <ac:spMkLst>
            <pc:docMk/>
            <pc:sldMk cId="730603795" sldId="260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June 2024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5800280" y="6128082"/>
            <a:ext cx="592543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>
                <a:solidFill>
                  <a:srgbClr val="5B6770"/>
                </a:solidFill>
              </a:rPr>
              <a:t>*Minor insufficiencies due to rounding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AB18CA1-AD93-FAA2-3620-289BA83E8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158273"/>
              </p:ext>
            </p:extLst>
          </p:nvPr>
        </p:nvGraphicFramePr>
        <p:xfrm>
          <a:off x="381000" y="843670"/>
          <a:ext cx="8340440" cy="5202742"/>
        </p:xfrm>
        <a:graphic>
          <a:graphicData uri="http://schemas.openxmlformats.org/drawingml/2006/table">
            <a:tbl>
              <a:tblPr/>
              <a:tblGrid>
                <a:gridCol w="1042555">
                  <a:extLst>
                    <a:ext uri="{9D8B030D-6E8A-4147-A177-3AD203B41FA5}">
                      <a16:colId xmlns:a16="http://schemas.microsoft.com/office/drawing/2014/main" val="2024487628"/>
                    </a:ext>
                  </a:extLst>
                </a:gridCol>
                <a:gridCol w="1042555">
                  <a:extLst>
                    <a:ext uri="{9D8B030D-6E8A-4147-A177-3AD203B41FA5}">
                      <a16:colId xmlns:a16="http://schemas.microsoft.com/office/drawing/2014/main" val="1997027223"/>
                    </a:ext>
                  </a:extLst>
                </a:gridCol>
                <a:gridCol w="1042555">
                  <a:extLst>
                    <a:ext uri="{9D8B030D-6E8A-4147-A177-3AD203B41FA5}">
                      <a16:colId xmlns:a16="http://schemas.microsoft.com/office/drawing/2014/main" val="286971136"/>
                    </a:ext>
                  </a:extLst>
                </a:gridCol>
                <a:gridCol w="1042555">
                  <a:extLst>
                    <a:ext uri="{9D8B030D-6E8A-4147-A177-3AD203B41FA5}">
                      <a16:colId xmlns:a16="http://schemas.microsoft.com/office/drawing/2014/main" val="4042643815"/>
                    </a:ext>
                  </a:extLst>
                </a:gridCol>
                <a:gridCol w="1042555">
                  <a:extLst>
                    <a:ext uri="{9D8B030D-6E8A-4147-A177-3AD203B41FA5}">
                      <a16:colId xmlns:a16="http://schemas.microsoft.com/office/drawing/2014/main" val="288843596"/>
                    </a:ext>
                  </a:extLst>
                </a:gridCol>
                <a:gridCol w="1042555">
                  <a:extLst>
                    <a:ext uri="{9D8B030D-6E8A-4147-A177-3AD203B41FA5}">
                      <a16:colId xmlns:a16="http://schemas.microsoft.com/office/drawing/2014/main" val="1763596238"/>
                    </a:ext>
                  </a:extLst>
                </a:gridCol>
                <a:gridCol w="1042555">
                  <a:extLst>
                    <a:ext uri="{9D8B030D-6E8A-4147-A177-3AD203B41FA5}">
                      <a16:colId xmlns:a16="http://schemas.microsoft.com/office/drawing/2014/main" val="951621063"/>
                    </a:ext>
                  </a:extLst>
                </a:gridCol>
                <a:gridCol w="1042555">
                  <a:extLst>
                    <a:ext uri="{9D8B030D-6E8A-4147-A177-3AD203B41FA5}">
                      <a16:colId xmlns:a16="http://schemas.microsoft.com/office/drawing/2014/main" val="3140432747"/>
                    </a:ext>
                  </a:extLst>
                </a:gridCol>
              </a:tblGrid>
              <a:tr h="31835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SASM ID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 Type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Hours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 Procurement Hours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Req Qty (MWh)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Award Qty (MWh)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Insufficiency (MWh)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MCPC ($/MWh)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57589"/>
                  </a:ext>
                </a:extLst>
              </a:tr>
              <a:tr h="2155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6/4/2024 20:35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HE1-24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1.00 - 5.00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340611"/>
                  </a:ext>
                </a:extLst>
              </a:tr>
              <a:tr h="21555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6/5/2024 2:39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HE8-15, 23-24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616.3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616.1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1.00 - 850.00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57081"/>
                  </a:ext>
                </a:extLst>
              </a:tr>
              <a:tr h="2155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NSPIN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HE10-11, 18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300.00 - 750.00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236572"/>
                  </a:ext>
                </a:extLst>
              </a:tr>
              <a:tr h="2155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6/5/2024 16:38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HE19-21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52684"/>
                  </a:ext>
                </a:extLst>
              </a:tr>
              <a:tr h="16216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6/6/2024 2:50</a:t>
                      </a:r>
                    </a:p>
                  </a:txBody>
                  <a:tcPr marL="5833" marR="5833" marT="5833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HE6-16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1.00 - 50.00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346788"/>
                  </a:ext>
                </a:extLst>
              </a:tr>
              <a:tr h="162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6/6/2024 11:15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HE14-21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100.00 - 197.00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031001"/>
                  </a:ext>
                </a:extLst>
              </a:tr>
              <a:tr h="162166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6/10/2024 16:50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HE19-24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0.00 - 300.00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807254"/>
                  </a:ext>
                </a:extLst>
              </a:tr>
              <a:tr h="2155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REGDN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HE21-24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305.6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305.6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100.00 - 250.00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839800"/>
                  </a:ext>
                </a:extLst>
              </a:tr>
              <a:tr h="2155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HE19-21, 24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0.00 - 500.00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064358"/>
                  </a:ext>
                </a:extLst>
              </a:tr>
              <a:tr h="1621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HE20-24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0.00 - 250.00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832796"/>
                  </a:ext>
                </a:extLst>
              </a:tr>
              <a:tr h="162166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6/10/2024 22:50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HE1-12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2.99 - 6.99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199726"/>
                  </a:ext>
                </a:extLst>
              </a:tr>
              <a:tr h="1621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REGDN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HE1-12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512.1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512.1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0.00 - 6.99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882788"/>
                  </a:ext>
                </a:extLst>
              </a:tr>
              <a:tr h="2155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HE1-2, 4-12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419.9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419.9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0.00 - 5.99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295204"/>
                  </a:ext>
                </a:extLst>
              </a:tr>
              <a:tr h="3017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HE1-6, 8, 11-12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361.3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4.99 - 15.00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354947"/>
                  </a:ext>
                </a:extLst>
              </a:tr>
              <a:tr h="215556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6/11/2024 10:35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HE13-24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674.3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0.00 - 100.00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847666"/>
                  </a:ext>
                </a:extLst>
              </a:tr>
              <a:tr h="3017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REGDN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HE13-18, 20-24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574.5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574.5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0.00 - 50.00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869466"/>
                  </a:ext>
                </a:extLst>
              </a:tr>
              <a:tr h="2155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HE13-21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0.00 - 100.00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322979"/>
                  </a:ext>
                </a:extLst>
              </a:tr>
              <a:tr h="3084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HE13-14, 16, 20-24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323.3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0.00 - 27.00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363196"/>
                  </a:ext>
                </a:extLst>
              </a:tr>
              <a:tr h="162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6/19/2024 20:10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HE1-24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026326"/>
                  </a:ext>
                </a:extLst>
              </a:tr>
              <a:tr h="16216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6/23/2024 14:35</a:t>
                      </a:r>
                    </a:p>
                  </a:txBody>
                  <a:tcPr marL="5833" marR="5833" marT="5833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HE17-20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15.00 - 30.35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776079"/>
                  </a:ext>
                </a:extLst>
              </a:tr>
              <a:tr h="162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6/24/2024 11:15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HE14-16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89384"/>
                  </a:ext>
                </a:extLst>
              </a:tr>
              <a:tr h="16216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6/24/2024 16:52</a:t>
                      </a:r>
                    </a:p>
                  </a:txBody>
                  <a:tcPr marL="5833" marR="5833" marT="5833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HE19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243346"/>
                  </a:ext>
                </a:extLst>
              </a:tr>
              <a:tr h="2410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6/24/2024 19:45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HE22-24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265.8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265.8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062923"/>
                  </a:ext>
                </a:extLst>
              </a:tr>
              <a:tr h="1696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6/25/2024 22:45</a:t>
                      </a:r>
                    </a:p>
                  </a:txBody>
                  <a:tcPr marL="5833" marR="5833" marT="5833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HE2-16, 22-24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2.49 - 20.00</a:t>
                      </a:r>
                    </a:p>
                  </a:txBody>
                  <a:tcPr marL="5833" marR="5833" marT="5833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937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Chu, Zhengguo</DisplayName>
        <AccountId>12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E213BF-95C0-4184-9E53-25C6365E7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5f527160-b6a2-448e-b210-55bbe2178a90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cf8c9251-373f-4ee3-86cf-d97122226a81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1763</TotalTime>
  <Words>320</Words>
  <Application>Microsoft Office PowerPoint</Application>
  <PresentationFormat>On-screen Show (4:3)</PresentationFormat>
  <Paragraphs>203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Carswell, Cory</cp:lastModifiedBy>
  <cp:revision>9</cp:revision>
  <cp:lastPrinted>2016-01-21T20:53:15Z</cp:lastPrinted>
  <dcterms:created xsi:type="dcterms:W3CDTF">2016-01-21T15:20:31Z</dcterms:created>
  <dcterms:modified xsi:type="dcterms:W3CDTF">2024-07-10T14:26:57Z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