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73" r:id="rId7"/>
    <p:sldId id="317" r:id="rId8"/>
    <p:sldId id="305" r:id="rId9"/>
    <p:sldId id="318" r:id="rId10"/>
    <p:sldId id="307" r:id="rId11"/>
    <p:sldId id="308" r:id="rId12"/>
    <p:sldId id="310" r:id="rId13"/>
    <p:sldId id="312" r:id="rId14"/>
    <p:sldId id="311" r:id="rId15"/>
    <p:sldId id="313" r:id="rId16"/>
    <p:sldId id="319" r:id="rId17"/>
    <p:sldId id="306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A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8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emf"/><Relationship Id="rId5" Type="http://schemas.openxmlformats.org/officeDocument/2006/relationships/image" Target="../media/image11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Concept – Distribution Transformer Concept</a:t>
            </a:r>
          </a:p>
          <a:p>
            <a:endParaRPr lang="en-US" sz="3200" dirty="0">
              <a:solidFill>
                <a:schemeClr val="tx2"/>
              </a:solidFill>
            </a:endParaRPr>
          </a:p>
          <a:p>
            <a:r>
              <a:rPr lang="en-US" sz="3200" dirty="0">
                <a:solidFill>
                  <a:schemeClr val="tx2"/>
                </a:solidFill>
              </a:rPr>
              <a:t>Joel Koepke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8F913-F544-DC9E-1AE7-26462901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Approach: DGR/DESR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D926E-0E1E-E477-5CE0-D6790E2B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F3CCA2-6371-BEE4-40EF-B8024E9E5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647" y="2338685"/>
            <a:ext cx="1728854" cy="3448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EB2DC7-0966-A7AF-03EC-02D0EDAE4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9907" y="2538709"/>
            <a:ext cx="1610810" cy="304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97A634-3C98-05C3-0D2D-17277F30D7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29400" y="2574830"/>
            <a:ext cx="1619250" cy="306397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672E97-E21D-1B48-2028-B769085002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05352" y="2686347"/>
            <a:ext cx="1468120" cy="27527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7E678C-4DB0-CF95-B7AA-6BD7004FFDB7}"/>
              </a:ext>
            </a:extLst>
          </p:cNvPr>
          <p:cNvSpPr txBox="1"/>
          <p:nvPr/>
        </p:nvSpPr>
        <p:spPr>
          <a:xfrm>
            <a:off x="678106" y="177165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Field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E06EA1-C56E-90AC-A278-85B584022808}"/>
              </a:ext>
            </a:extLst>
          </p:cNvPr>
          <p:cNvSpPr txBox="1"/>
          <p:nvPr/>
        </p:nvSpPr>
        <p:spPr>
          <a:xfrm>
            <a:off x="3662361" y="177165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Model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2922C-44D9-A8EA-07F4-2E26271221AB}"/>
              </a:ext>
            </a:extLst>
          </p:cNvPr>
          <p:cNvSpPr txBox="1"/>
          <p:nvPr/>
        </p:nvSpPr>
        <p:spPr>
          <a:xfrm>
            <a:off x="6553200" y="177165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A1986A-626B-BEFC-7EB7-08B4FD160FFE}"/>
              </a:ext>
            </a:extLst>
          </p:cNvPr>
          <p:cNvSpPr txBox="1"/>
          <p:nvPr/>
        </p:nvSpPr>
        <p:spPr>
          <a:xfrm>
            <a:off x="9677400" y="177165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Planning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8E07EB-D3EF-FE8B-878D-F15EC73F8A30}"/>
              </a:ext>
            </a:extLst>
          </p:cNvPr>
          <p:cNvSpPr/>
          <p:nvPr/>
        </p:nvSpPr>
        <p:spPr>
          <a:xfrm>
            <a:off x="419100" y="2187420"/>
            <a:ext cx="20193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2EA43B-1532-84DB-ED1B-BB888E968F5A}"/>
              </a:ext>
            </a:extLst>
          </p:cNvPr>
          <p:cNvSpPr/>
          <p:nvPr/>
        </p:nvSpPr>
        <p:spPr>
          <a:xfrm>
            <a:off x="3362324" y="2168369"/>
            <a:ext cx="2085975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E1DC57-B232-955E-B74C-50AE97BD8733}"/>
              </a:ext>
            </a:extLst>
          </p:cNvPr>
          <p:cNvSpPr/>
          <p:nvPr/>
        </p:nvSpPr>
        <p:spPr>
          <a:xfrm>
            <a:off x="6553200" y="2163973"/>
            <a:ext cx="17526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46DF25-C69A-FB16-F80D-63DEE5431869}"/>
              </a:ext>
            </a:extLst>
          </p:cNvPr>
          <p:cNvSpPr/>
          <p:nvPr/>
        </p:nvSpPr>
        <p:spPr>
          <a:xfrm>
            <a:off x="9448801" y="2163973"/>
            <a:ext cx="2209799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F2050B-8FCA-2988-B182-19F13F1273D9}"/>
              </a:ext>
            </a:extLst>
          </p:cNvPr>
          <p:cNvSpPr txBox="1"/>
          <p:nvPr/>
        </p:nvSpPr>
        <p:spPr>
          <a:xfrm>
            <a:off x="3109910" y="5738336"/>
            <a:ext cx="2590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DGRs are topologically connected to the CIM load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CA6256-33FD-31A7-1D2D-39D449080AEB}"/>
              </a:ext>
            </a:extLst>
          </p:cNvPr>
          <p:cNvSpPr txBox="1"/>
          <p:nvPr/>
        </p:nvSpPr>
        <p:spPr>
          <a:xfrm>
            <a:off x="6134099" y="5738336"/>
            <a:ext cx="2590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Real-time applications do not incorporate DGR telemetry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A63BD3-171B-A1EB-138C-7DEBCA08C525}"/>
              </a:ext>
            </a:extLst>
          </p:cNvPr>
          <p:cNvSpPr txBox="1"/>
          <p:nvPr/>
        </p:nvSpPr>
        <p:spPr>
          <a:xfrm>
            <a:off x="9170011" y="573833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Load and DGR on same planning bus at transmission-level voltage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352DCF5-64A6-3258-DF6F-3D5828A14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9906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DGRs are fully modeled in Operations and are on the same </a:t>
            </a:r>
            <a:r>
              <a:rPr lang="en-US" u="sng" dirty="0"/>
              <a:t>transmission-level</a:t>
            </a:r>
            <a:r>
              <a:rPr lang="en-US" dirty="0"/>
              <a:t> bus as the associated load within Planning cases.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DB8DE7-9737-8351-2F74-10C47C786B05}"/>
              </a:ext>
            </a:extLst>
          </p:cNvPr>
          <p:cNvSpPr txBox="1"/>
          <p:nvPr/>
        </p:nvSpPr>
        <p:spPr>
          <a:xfrm>
            <a:off x="4267200" y="6561138"/>
            <a:ext cx="943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DGR=True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59D3F6-38A1-10B5-D62E-6C2A0B388A73}"/>
              </a:ext>
            </a:extLst>
          </p:cNvPr>
          <p:cNvSpPr txBox="1"/>
          <p:nvPr/>
        </p:nvSpPr>
        <p:spPr>
          <a:xfrm>
            <a:off x="4572449" y="5442311"/>
            <a:ext cx="80651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b="1" i="1" dirty="0"/>
              <a:t>DGR=True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A78F09-A460-7D52-6BE7-E79507EA69C2}"/>
              </a:ext>
            </a:extLst>
          </p:cNvPr>
          <p:cNvSpPr txBox="1"/>
          <p:nvPr/>
        </p:nvSpPr>
        <p:spPr>
          <a:xfrm>
            <a:off x="7565963" y="5484168"/>
            <a:ext cx="806512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b="1" i="1" dirty="0"/>
              <a:t>DGR=True</a:t>
            </a:r>
          </a:p>
        </p:txBody>
      </p:sp>
    </p:spTree>
    <p:extLst>
      <p:ext uri="{BB962C8B-B14F-4D97-AF65-F5344CB8AC3E}">
        <p14:creationId xmlns:p14="http://schemas.microsoft.com/office/powerpoint/2010/main" val="892473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8F913-F544-DC9E-1AE7-26462901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Approach: DGR/DESR With Distribution Transformer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D926E-0E1E-E477-5CE0-D6790E2B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F3CCA2-6371-BEE4-40EF-B8024E9E51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647" y="2338685"/>
            <a:ext cx="1728854" cy="3448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EB2DC7-0966-A7AF-03EC-02D0EDAE48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99907" y="2209800"/>
            <a:ext cx="1610810" cy="304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97A634-3C98-05C3-0D2D-17277F30D7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6550" y="2656887"/>
            <a:ext cx="1485900" cy="28116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672E97-E21D-1B48-2028-B769085002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22184" y="2232660"/>
            <a:ext cx="1476602" cy="346807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7E678C-4DB0-CF95-B7AA-6BD7004FFDB7}"/>
              </a:ext>
            </a:extLst>
          </p:cNvPr>
          <p:cNvSpPr txBox="1"/>
          <p:nvPr/>
        </p:nvSpPr>
        <p:spPr>
          <a:xfrm>
            <a:off x="678106" y="175260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Field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E06EA1-C56E-90AC-A278-85B584022808}"/>
              </a:ext>
            </a:extLst>
          </p:cNvPr>
          <p:cNvSpPr txBox="1"/>
          <p:nvPr/>
        </p:nvSpPr>
        <p:spPr>
          <a:xfrm>
            <a:off x="3662361" y="175260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Model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2922C-44D9-A8EA-07F4-2E26271221AB}"/>
              </a:ext>
            </a:extLst>
          </p:cNvPr>
          <p:cNvSpPr txBox="1"/>
          <p:nvPr/>
        </p:nvSpPr>
        <p:spPr>
          <a:xfrm>
            <a:off x="6553200" y="1752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A1986A-626B-BEFC-7EB7-08B4FD160FFE}"/>
              </a:ext>
            </a:extLst>
          </p:cNvPr>
          <p:cNvSpPr txBox="1"/>
          <p:nvPr/>
        </p:nvSpPr>
        <p:spPr>
          <a:xfrm>
            <a:off x="9677400" y="1752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Planning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8E07EB-D3EF-FE8B-878D-F15EC73F8A30}"/>
              </a:ext>
            </a:extLst>
          </p:cNvPr>
          <p:cNvSpPr/>
          <p:nvPr/>
        </p:nvSpPr>
        <p:spPr>
          <a:xfrm>
            <a:off x="419100" y="2187420"/>
            <a:ext cx="20193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2EA43B-1532-84DB-ED1B-BB888E968F5A}"/>
              </a:ext>
            </a:extLst>
          </p:cNvPr>
          <p:cNvSpPr/>
          <p:nvPr/>
        </p:nvSpPr>
        <p:spPr>
          <a:xfrm>
            <a:off x="3362324" y="2168369"/>
            <a:ext cx="2085975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E1DC57-B232-955E-B74C-50AE97BD8733}"/>
              </a:ext>
            </a:extLst>
          </p:cNvPr>
          <p:cNvSpPr/>
          <p:nvPr/>
        </p:nvSpPr>
        <p:spPr>
          <a:xfrm>
            <a:off x="6553200" y="2163973"/>
            <a:ext cx="17526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46DF25-C69A-FB16-F80D-63DEE5431869}"/>
              </a:ext>
            </a:extLst>
          </p:cNvPr>
          <p:cNvSpPr/>
          <p:nvPr/>
        </p:nvSpPr>
        <p:spPr>
          <a:xfrm>
            <a:off x="9448801" y="2163973"/>
            <a:ext cx="2209799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F2050B-8FCA-2988-B182-19F13F1273D9}"/>
              </a:ext>
            </a:extLst>
          </p:cNvPr>
          <p:cNvSpPr txBox="1"/>
          <p:nvPr/>
        </p:nvSpPr>
        <p:spPr>
          <a:xfrm>
            <a:off x="3109910" y="5738336"/>
            <a:ext cx="2590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DGRs are topologically connected to the CIM load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CA6256-33FD-31A7-1D2D-39D449080AEB}"/>
              </a:ext>
            </a:extLst>
          </p:cNvPr>
          <p:cNvSpPr txBox="1"/>
          <p:nvPr/>
        </p:nvSpPr>
        <p:spPr>
          <a:xfrm>
            <a:off x="6134099" y="5738336"/>
            <a:ext cx="2590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Real-time applications do not incorporate DGR telemetry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8D0838-8F50-33CD-ED84-1417D885AC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5342" y="5399480"/>
            <a:ext cx="1095375" cy="29516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CC5072A-4C4D-DD97-B50A-FD1509909D75}"/>
              </a:ext>
            </a:extLst>
          </p:cNvPr>
          <p:cNvCxnSpPr>
            <a:cxnSpLocks/>
          </p:cNvCxnSpPr>
          <p:nvPr/>
        </p:nvCxnSpPr>
        <p:spPr>
          <a:xfrm>
            <a:off x="4353295" y="5029200"/>
            <a:ext cx="111702" cy="35123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AA9322-869B-80AC-72C3-47C9E699F44B}"/>
              </a:ext>
            </a:extLst>
          </p:cNvPr>
          <p:cNvCxnSpPr>
            <a:cxnSpLocks/>
          </p:cNvCxnSpPr>
          <p:nvPr/>
        </p:nvCxnSpPr>
        <p:spPr>
          <a:xfrm flipH="1">
            <a:off x="4702580" y="5029200"/>
            <a:ext cx="118968" cy="32638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8D7EA43-778B-A758-689F-9C25F01B3AC1}"/>
              </a:ext>
            </a:extLst>
          </p:cNvPr>
          <p:cNvSpPr txBox="1"/>
          <p:nvPr/>
        </p:nvSpPr>
        <p:spPr>
          <a:xfrm>
            <a:off x="9170011" y="573833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Transformer and </a:t>
            </a:r>
            <a:r>
              <a:rPr lang="en-US" sz="1400" dirty="0">
                <a:solidFill>
                  <a:srgbClr val="FF0000"/>
                </a:solidFill>
              </a:rPr>
              <a:t>distribution bus</a:t>
            </a:r>
            <a:r>
              <a:rPr lang="en-US" sz="1400" dirty="0"/>
              <a:t> created with load and DGR connected.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89B74-F8AC-7B13-CCFB-9FA8D1CAAF6C}"/>
              </a:ext>
            </a:extLst>
          </p:cNvPr>
          <p:cNvSpPr txBox="1"/>
          <p:nvPr/>
        </p:nvSpPr>
        <p:spPr>
          <a:xfrm>
            <a:off x="6838949" y="5467235"/>
            <a:ext cx="1219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 Change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3E77CE8-0EEC-79B0-3B7C-D47FF4BB0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9906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DGRs remain fully modeled in Operations but are added to new </a:t>
            </a:r>
            <a:r>
              <a:rPr lang="en-US" dirty="0">
                <a:solidFill>
                  <a:srgbClr val="FF0000"/>
                </a:solidFill>
              </a:rPr>
              <a:t>distribution-level</a:t>
            </a:r>
            <a:r>
              <a:rPr lang="en-US" dirty="0"/>
              <a:t> buses in the Planning cases via script.</a:t>
            </a:r>
          </a:p>
        </p:txBody>
      </p:sp>
    </p:spTree>
    <p:extLst>
      <p:ext uri="{BB962C8B-B14F-4D97-AF65-F5344CB8AC3E}">
        <p14:creationId xmlns:p14="http://schemas.microsoft.com/office/powerpoint/2010/main" val="1001492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EC1CE27-F50F-E243-31FB-4B6AB8FCD8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Supplemental Slides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3281075-5398-B3A4-48C7-F684159CCA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1A9D8-5544-06CC-0CEB-6AF84B914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36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12933-3DAE-D11A-CCF9-3C1EA110E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ERCOT State Estimator Enhancements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4D2C6-4563-EA21-CC51-DDC3D4AE0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6000C4A-AE28-62F0-9964-E3BE9975086D}"/>
              </a:ext>
            </a:extLst>
          </p:cNvPr>
          <p:cNvSpPr txBox="1">
            <a:spLocks/>
          </p:cNvSpPr>
          <p:nvPr/>
        </p:nvSpPr>
        <p:spPr>
          <a:xfrm>
            <a:off x="442125" y="838200"/>
            <a:ext cx="11379200" cy="14477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Capital project completed in early 2022 to modify the treatment of DGR/DESR in the State Estimator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D99314-B1F2-7415-4490-2F7D5822C80F}"/>
              </a:ext>
            </a:extLst>
          </p:cNvPr>
          <p:cNvSpPr txBox="1"/>
          <p:nvPr/>
        </p:nvSpPr>
        <p:spPr>
          <a:xfrm>
            <a:off x="578279" y="2069310"/>
            <a:ext cx="276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Before Project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B62FD7BE-5D72-E9A9-C167-951C3B881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443118"/>
            <a:ext cx="2743200" cy="3200399"/>
          </a:xfrm>
          <a:prstGeom prst="rect">
            <a:avLst/>
          </a:prstGeom>
        </p:spPr>
      </p:pic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101C265-BBD1-F7AE-DA23-7896AA4AA27C}"/>
              </a:ext>
            </a:extLst>
          </p:cNvPr>
          <p:cNvCxnSpPr>
            <a:cxnSpLocks/>
          </p:cNvCxnSpPr>
          <p:nvPr/>
        </p:nvCxnSpPr>
        <p:spPr>
          <a:xfrm>
            <a:off x="2347544" y="4576718"/>
            <a:ext cx="0" cy="43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A324B41-2ABF-B532-52DD-C94E74952632}"/>
              </a:ext>
            </a:extLst>
          </p:cNvPr>
          <p:cNvSpPr txBox="1"/>
          <p:nvPr/>
        </p:nvSpPr>
        <p:spPr>
          <a:xfrm>
            <a:off x="1487097" y="4608555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10MW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9B22662-392C-68AF-2037-F2707E6B7671}"/>
              </a:ext>
            </a:extLst>
          </p:cNvPr>
          <p:cNvCxnSpPr>
            <a:cxnSpLocks/>
          </p:cNvCxnSpPr>
          <p:nvPr/>
        </p:nvCxnSpPr>
        <p:spPr>
          <a:xfrm flipV="1">
            <a:off x="3316273" y="4517734"/>
            <a:ext cx="0" cy="42786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5880E473-93D7-2DDA-9A9A-0690F1419F9D}"/>
              </a:ext>
            </a:extLst>
          </p:cNvPr>
          <p:cNvSpPr txBox="1"/>
          <p:nvPr/>
        </p:nvSpPr>
        <p:spPr>
          <a:xfrm>
            <a:off x="3339719" y="4576267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7MW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DCDAF7F-651B-FD7F-CCBF-14AD1932B793}"/>
              </a:ext>
            </a:extLst>
          </p:cNvPr>
          <p:cNvCxnSpPr>
            <a:cxnSpLocks/>
          </p:cNvCxnSpPr>
          <p:nvPr/>
        </p:nvCxnSpPr>
        <p:spPr>
          <a:xfrm>
            <a:off x="2803187" y="3494469"/>
            <a:ext cx="0" cy="43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DAA9981-0086-C29F-A726-CBE9C0BA8064}"/>
              </a:ext>
            </a:extLst>
          </p:cNvPr>
          <p:cNvSpPr txBox="1"/>
          <p:nvPr/>
        </p:nvSpPr>
        <p:spPr>
          <a:xfrm>
            <a:off x="2779062" y="3468830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3MW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AE6CE3A-23C9-817D-B3C4-50CD9A9DDF84}"/>
              </a:ext>
            </a:extLst>
          </p:cNvPr>
          <p:cNvSpPr txBox="1"/>
          <p:nvPr/>
        </p:nvSpPr>
        <p:spPr>
          <a:xfrm>
            <a:off x="1577602" y="4801074"/>
            <a:ext cx="7989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telemetry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447DAA9-0528-2495-7D74-65EB9D5B09D1}"/>
              </a:ext>
            </a:extLst>
          </p:cNvPr>
          <p:cNvSpPr txBox="1"/>
          <p:nvPr/>
        </p:nvSpPr>
        <p:spPr>
          <a:xfrm>
            <a:off x="3239696" y="4753161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telemetry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D17E4AB-8A8A-CA2B-F541-A48AFBEDEF70}"/>
              </a:ext>
            </a:extLst>
          </p:cNvPr>
          <p:cNvSpPr txBox="1"/>
          <p:nvPr/>
        </p:nvSpPr>
        <p:spPr>
          <a:xfrm>
            <a:off x="2779062" y="3658980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Calculated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CAC608E-92F0-C2B9-6F52-28073999FE88}"/>
              </a:ext>
            </a:extLst>
          </p:cNvPr>
          <p:cNvSpPr txBox="1"/>
          <p:nvPr/>
        </p:nvSpPr>
        <p:spPr>
          <a:xfrm>
            <a:off x="8895210" y="5453413"/>
            <a:ext cx="589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DGR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8A3C2B4-10AE-BBB8-3D1A-860DE089AD7D}"/>
              </a:ext>
            </a:extLst>
          </p:cNvPr>
          <p:cNvSpPr txBox="1"/>
          <p:nvPr/>
        </p:nvSpPr>
        <p:spPr>
          <a:xfrm>
            <a:off x="3733422" y="2962628"/>
            <a:ext cx="19689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Without code changes the DGR output would be double-counted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1A8FF7A-4F01-5CC1-1D39-36F142B8112E}"/>
              </a:ext>
            </a:extLst>
          </p:cNvPr>
          <p:cNvSpPr txBox="1"/>
          <p:nvPr/>
        </p:nvSpPr>
        <p:spPr>
          <a:xfrm>
            <a:off x="1838567" y="5572036"/>
            <a:ext cx="12575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DGR output already captured in load telemetry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B059B57-FF44-0E35-AB35-47B946EB1BC6}"/>
              </a:ext>
            </a:extLst>
          </p:cNvPr>
          <p:cNvCxnSpPr>
            <a:cxnSpLocks/>
          </p:cNvCxnSpPr>
          <p:nvPr/>
        </p:nvCxnSpPr>
        <p:spPr>
          <a:xfrm flipH="1">
            <a:off x="3521035" y="3449326"/>
            <a:ext cx="275883" cy="2519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4F7A5837-52F3-3EF1-5CCB-EA43EF3EC1A6}"/>
              </a:ext>
            </a:extLst>
          </p:cNvPr>
          <p:cNvSpPr txBox="1"/>
          <p:nvPr/>
        </p:nvSpPr>
        <p:spPr>
          <a:xfrm>
            <a:off x="7182772" y="2166436"/>
            <a:ext cx="2112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After Project</a:t>
            </a:r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91D36FCA-27F2-67F6-F909-A0068063B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1043" y="2595519"/>
            <a:ext cx="2743200" cy="3200399"/>
          </a:xfrm>
          <a:prstGeom prst="rect">
            <a:avLst/>
          </a:prstGeom>
        </p:spPr>
      </p:pic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7BCA2CB-7820-97E7-95AC-98CADD02B282}"/>
              </a:ext>
            </a:extLst>
          </p:cNvPr>
          <p:cNvCxnSpPr>
            <a:cxnSpLocks/>
          </p:cNvCxnSpPr>
          <p:nvPr/>
        </p:nvCxnSpPr>
        <p:spPr>
          <a:xfrm>
            <a:off x="8326587" y="4729119"/>
            <a:ext cx="0" cy="43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2C3C9830-D410-B2A2-BE2D-58CF9AE85AF5}"/>
              </a:ext>
            </a:extLst>
          </p:cNvPr>
          <p:cNvSpPr txBox="1"/>
          <p:nvPr/>
        </p:nvSpPr>
        <p:spPr>
          <a:xfrm>
            <a:off x="7466140" y="4760956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10MW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4029F2BB-6ED8-CC9F-3172-4E8253974ED1}"/>
              </a:ext>
            </a:extLst>
          </p:cNvPr>
          <p:cNvCxnSpPr>
            <a:cxnSpLocks/>
          </p:cNvCxnSpPr>
          <p:nvPr/>
        </p:nvCxnSpPr>
        <p:spPr>
          <a:xfrm flipV="1">
            <a:off x="9295316" y="4670135"/>
            <a:ext cx="0" cy="42786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3A3B2C30-45BC-88E7-6C3E-1A9478C2ABB3}"/>
              </a:ext>
            </a:extLst>
          </p:cNvPr>
          <p:cNvSpPr txBox="1"/>
          <p:nvPr/>
        </p:nvSpPr>
        <p:spPr>
          <a:xfrm>
            <a:off x="9318762" y="4728668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7MW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CBC608B0-5FD0-6C40-E92C-55B2E9135C80}"/>
              </a:ext>
            </a:extLst>
          </p:cNvPr>
          <p:cNvCxnSpPr>
            <a:cxnSpLocks/>
          </p:cNvCxnSpPr>
          <p:nvPr/>
        </p:nvCxnSpPr>
        <p:spPr>
          <a:xfrm>
            <a:off x="8782230" y="3646870"/>
            <a:ext cx="0" cy="4393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9C21414C-A5C5-7E7D-8FBB-8848A609BA2A}"/>
              </a:ext>
            </a:extLst>
          </p:cNvPr>
          <p:cNvSpPr txBox="1"/>
          <p:nvPr/>
        </p:nvSpPr>
        <p:spPr>
          <a:xfrm>
            <a:off x="8758105" y="3621231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10MW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272767B-03BE-D88B-63B8-461620F40976}"/>
              </a:ext>
            </a:extLst>
          </p:cNvPr>
          <p:cNvSpPr txBox="1"/>
          <p:nvPr/>
        </p:nvSpPr>
        <p:spPr>
          <a:xfrm>
            <a:off x="7556645" y="4953475"/>
            <a:ext cx="7989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telemetry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564F207-C3F1-1FFA-57BC-EC381E59C00D}"/>
              </a:ext>
            </a:extLst>
          </p:cNvPr>
          <p:cNvSpPr txBox="1"/>
          <p:nvPr/>
        </p:nvSpPr>
        <p:spPr>
          <a:xfrm>
            <a:off x="9218739" y="4905562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telemetry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16FDBE10-979E-8963-7979-0E2CFCB3028E}"/>
              </a:ext>
            </a:extLst>
          </p:cNvPr>
          <p:cNvSpPr txBox="1"/>
          <p:nvPr/>
        </p:nvSpPr>
        <p:spPr>
          <a:xfrm>
            <a:off x="8758105" y="3811381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Calculated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15B2E628-3031-B069-9C67-E6AE5E5A5293}"/>
              </a:ext>
            </a:extLst>
          </p:cNvPr>
          <p:cNvSpPr txBox="1"/>
          <p:nvPr/>
        </p:nvSpPr>
        <p:spPr>
          <a:xfrm>
            <a:off x="9775961" y="3359621"/>
            <a:ext cx="1612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Estimated flows are correct…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11C4D59-88F9-B4BB-ED29-8CEB8133CB85}"/>
              </a:ext>
            </a:extLst>
          </p:cNvPr>
          <p:cNvCxnSpPr>
            <a:cxnSpLocks/>
          </p:cNvCxnSpPr>
          <p:nvPr/>
        </p:nvCxnSpPr>
        <p:spPr>
          <a:xfrm flipH="1">
            <a:off x="9672504" y="3621231"/>
            <a:ext cx="250999" cy="14827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E9EDE44F-536C-9F15-17F8-31E4D081FE45}"/>
              </a:ext>
            </a:extLst>
          </p:cNvPr>
          <p:cNvSpPr txBox="1"/>
          <p:nvPr/>
        </p:nvSpPr>
        <p:spPr>
          <a:xfrm>
            <a:off x="9923503" y="4662185"/>
            <a:ext cx="2268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…because DGR telemetry is ignored by the SE</a:t>
            </a:r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CECC9CB1-6ABA-E54E-940A-877CBBD41BA5}"/>
              </a:ext>
            </a:extLst>
          </p:cNvPr>
          <p:cNvSpPr/>
          <p:nvPr/>
        </p:nvSpPr>
        <p:spPr>
          <a:xfrm>
            <a:off x="8467641" y="4500415"/>
            <a:ext cx="1509813" cy="1295503"/>
          </a:xfrm>
          <a:custGeom>
            <a:avLst/>
            <a:gdLst>
              <a:gd name="connsiteX0" fmla="*/ 0 w 1509813"/>
              <a:gd name="connsiteY0" fmla="*/ 0 h 1295503"/>
              <a:gd name="connsiteX1" fmla="*/ 352158 w 1509813"/>
              <a:gd name="connsiteY1" fmla="*/ 0 h 1295503"/>
              <a:gd name="connsiteX2" fmla="*/ 352159 w 1509813"/>
              <a:gd name="connsiteY2" fmla="*/ 0 h 1295503"/>
              <a:gd name="connsiteX3" fmla="*/ 1509813 w 1509813"/>
              <a:gd name="connsiteY3" fmla="*/ 0 h 1295503"/>
              <a:gd name="connsiteX4" fmla="*/ 1509813 w 1509813"/>
              <a:gd name="connsiteY4" fmla="*/ 1295503 h 1295503"/>
              <a:gd name="connsiteX5" fmla="*/ 352158 w 1509813"/>
              <a:gd name="connsiteY5" fmla="*/ 1295503 h 1295503"/>
              <a:gd name="connsiteX6" fmla="*/ 352158 w 1509813"/>
              <a:gd name="connsiteY6" fmla="*/ 369333 h 1295503"/>
              <a:gd name="connsiteX7" fmla="*/ 0 w 1509813"/>
              <a:gd name="connsiteY7" fmla="*/ 369333 h 129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9813" h="1295503">
                <a:moveTo>
                  <a:pt x="0" y="0"/>
                </a:moveTo>
                <a:lnTo>
                  <a:pt x="352158" y="0"/>
                </a:lnTo>
                <a:lnTo>
                  <a:pt x="352159" y="0"/>
                </a:lnTo>
                <a:lnTo>
                  <a:pt x="1509813" y="0"/>
                </a:lnTo>
                <a:lnTo>
                  <a:pt x="1509813" y="1295503"/>
                </a:lnTo>
                <a:lnTo>
                  <a:pt x="352158" y="1295503"/>
                </a:lnTo>
                <a:lnTo>
                  <a:pt x="352158" y="369333"/>
                </a:lnTo>
                <a:lnTo>
                  <a:pt x="0" y="369333"/>
                </a:lnTo>
                <a:close/>
              </a:path>
            </a:pathLst>
          </a:custGeom>
          <a:solidFill>
            <a:srgbClr val="99A4AC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86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E7453-EC6B-F9A4-F0B2-B3720EB1E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47450-0735-67B3-BD69-E850E6EC5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Provide Background</a:t>
            </a:r>
          </a:p>
          <a:p>
            <a:r>
              <a:rPr lang="en-US" sz="3200" dirty="0"/>
              <a:t>Discuss ERCOT Proposed Concept</a:t>
            </a:r>
          </a:p>
          <a:p>
            <a:r>
              <a:rPr lang="en-US" sz="3200" dirty="0"/>
              <a:t>Solicit Feedback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34750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BEF81F-9712-D465-1C59-F9CE781D5A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Background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0890997-5C30-627E-FB0B-8D9D6B4810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F5FE06-B3C4-AE5A-2C36-D2DA49865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18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89269-AD16-4E69-B10A-6D10F07F3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Background: Transitioning to Simplified Modeling of DGR and DESRs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911A3-6BE7-423D-9347-FC86EA545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445B83C-42A1-42B1-BE54-849B5517F835}"/>
              </a:ext>
            </a:extLst>
          </p:cNvPr>
          <p:cNvCxnSpPr/>
          <p:nvPr/>
        </p:nvCxnSpPr>
        <p:spPr>
          <a:xfrm>
            <a:off x="2886413" y="2895690"/>
            <a:ext cx="685800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6A1A6C0-5A97-406B-B2AF-A94676E8B258}"/>
              </a:ext>
            </a:extLst>
          </p:cNvPr>
          <p:cNvCxnSpPr>
            <a:endCxn id="70" idx="0"/>
          </p:cNvCxnSpPr>
          <p:nvPr/>
        </p:nvCxnSpPr>
        <p:spPr>
          <a:xfrm flipH="1">
            <a:off x="3249493" y="2078090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26DA30F3-1ADA-45FC-9BB9-83102DB95466}"/>
              </a:ext>
            </a:extLst>
          </p:cNvPr>
          <p:cNvSpPr/>
          <p:nvPr/>
        </p:nvSpPr>
        <p:spPr>
          <a:xfrm>
            <a:off x="3149486" y="2286876"/>
            <a:ext cx="200014" cy="200014"/>
          </a:xfrm>
          <a:prstGeom prst="rect">
            <a:avLst/>
          </a:prstGeom>
          <a:solidFill>
            <a:srgbClr val="0070C0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8" name="Cloud 67">
            <a:extLst>
              <a:ext uri="{FF2B5EF4-FFF2-40B4-BE49-F238E27FC236}">
                <a16:creationId xmlns:a16="http://schemas.microsoft.com/office/drawing/2014/main" id="{A16A17D9-D059-4366-B28F-71AD5359184A}"/>
              </a:ext>
            </a:extLst>
          </p:cNvPr>
          <p:cNvSpPr/>
          <p:nvPr/>
        </p:nvSpPr>
        <p:spPr>
          <a:xfrm>
            <a:off x="1057613" y="1509589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5DB244E-9549-4241-9F98-1C27BAB40A34}"/>
              </a:ext>
            </a:extLst>
          </p:cNvPr>
          <p:cNvSpPr txBox="1"/>
          <p:nvPr/>
        </p:nvSpPr>
        <p:spPr>
          <a:xfrm>
            <a:off x="2211752" y="1656511"/>
            <a:ext cx="801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87617DBB-B401-4BEC-BECB-D27B74896B89}"/>
              </a:ext>
            </a:extLst>
          </p:cNvPr>
          <p:cNvSpPr/>
          <p:nvPr/>
        </p:nvSpPr>
        <p:spPr>
          <a:xfrm>
            <a:off x="3024475" y="3175265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F8467309-55E3-4523-9ACB-F1BF0C059CEA}"/>
              </a:ext>
            </a:extLst>
          </p:cNvPr>
          <p:cNvSpPr/>
          <p:nvPr/>
        </p:nvSpPr>
        <p:spPr>
          <a:xfrm>
            <a:off x="3024475" y="3351605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5C2A4BF-E962-4790-B9D8-784E17A568C6}"/>
              </a:ext>
            </a:extLst>
          </p:cNvPr>
          <p:cNvCxnSpPr/>
          <p:nvPr/>
        </p:nvCxnSpPr>
        <p:spPr>
          <a:xfrm>
            <a:off x="1210013" y="4145503"/>
            <a:ext cx="2735628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87">
            <a:extLst>
              <a:ext uri="{FF2B5EF4-FFF2-40B4-BE49-F238E27FC236}">
                <a16:creationId xmlns:a16="http://schemas.microsoft.com/office/drawing/2014/main" id="{3EDC6229-8C08-4669-92E3-B03FC9C45C81}"/>
              </a:ext>
            </a:extLst>
          </p:cNvPr>
          <p:cNvSpPr/>
          <p:nvPr/>
        </p:nvSpPr>
        <p:spPr>
          <a:xfrm>
            <a:off x="600413" y="1461708"/>
            <a:ext cx="3865975" cy="399989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EB0B821-CC6B-428A-936B-E3575E8B4493}"/>
              </a:ext>
            </a:extLst>
          </p:cNvPr>
          <p:cNvSpPr/>
          <p:nvPr/>
        </p:nvSpPr>
        <p:spPr>
          <a:xfrm>
            <a:off x="3657928" y="4371787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Right Brace 74">
            <a:extLst>
              <a:ext uri="{FF2B5EF4-FFF2-40B4-BE49-F238E27FC236}">
                <a16:creationId xmlns:a16="http://schemas.microsoft.com/office/drawing/2014/main" id="{470F2E81-551B-4201-8A87-2C1E4A286FE5}"/>
              </a:ext>
            </a:extLst>
          </p:cNvPr>
          <p:cNvSpPr/>
          <p:nvPr/>
        </p:nvSpPr>
        <p:spPr>
          <a:xfrm rot="5400000">
            <a:off x="4767879" y="4680862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B49421A-D663-46F3-9532-0FFE22DC0574}"/>
              </a:ext>
            </a:extLst>
          </p:cNvPr>
          <p:cNvSpPr txBox="1"/>
          <p:nvPr/>
        </p:nvSpPr>
        <p:spPr>
          <a:xfrm>
            <a:off x="4405516" y="5162498"/>
            <a:ext cx="1034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D2C5EC8-827E-4952-8A6C-A46CF661BFD1}"/>
              </a:ext>
            </a:extLst>
          </p:cNvPr>
          <p:cNvSpPr/>
          <p:nvPr/>
        </p:nvSpPr>
        <p:spPr>
          <a:xfrm>
            <a:off x="1514813" y="3168835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7E04E90F-F1AA-4F47-B571-2D921773F4F2}"/>
              </a:ext>
            </a:extLst>
          </p:cNvPr>
          <p:cNvSpPr/>
          <p:nvPr/>
        </p:nvSpPr>
        <p:spPr>
          <a:xfrm>
            <a:off x="1514813" y="3345176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0BA7EE2-90A6-4967-AA42-529CA5AFAD48}"/>
              </a:ext>
            </a:extLst>
          </p:cNvPr>
          <p:cNvCxnSpPr>
            <a:stCxn id="78" idx="4"/>
          </p:cNvCxnSpPr>
          <p:nvPr/>
        </p:nvCxnSpPr>
        <p:spPr>
          <a:xfrm>
            <a:off x="1739830" y="3795210"/>
            <a:ext cx="8126" cy="3660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6DFF08C-2E96-4369-AEA4-21EF1A8F553A}"/>
              </a:ext>
            </a:extLst>
          </p:cNvPr>
          <p:cNvCxnSpPr/>
          <p:nvPr/>
        </p:nvCxnSpPr>
        <p:spPr>
          <a:xfrm flipH="1">
            <a:off x="1731935" y="2089750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7F2D6454-157D-45F4-AD36-6568A63E1585}"/>
              </a:ext>
            </a:extLst>
          </p:cNvPr>
          <p:cNvCxnSpPr/>
          <p:nvPr/>
        </p:nvCxnSpPr>
        <p:spPr>
          <a:xfrm>
            <a:off x="1362413" y="2895690"/>
            <a:ext cx="685800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E88B14AF-1414-4D58-9922-F995CD239EA1}"/>
              </a:ext>
            </a:extLst>
          </p:cNvPr>
          <p:cNvSpPr/>
          <p:nvPr/>
        </p:nvSpPr>
        <p:spPr>
          <a:xfrm>
            <a:off x="1631928" y="2283089"/>
            <a:ext cx="200014" cy="200014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AD1D409-E240-4C76-8204-C5ACCE767FEF}"/>
              </a:ext>
            </a:extLst>
          </p:cNvPr>
          <p:cNvSpPr/>
          <p:nvPr/>
        </p:nvSpPr>
        <p:spPr>
          <a:xfrm>
            <a:off x="2353013" y="4045496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lt1"/>
              </a:solidFill>
            </a:endParaRPr>
          </a:p>
        </p:txBody>
      </p:sp>
      <p:cxnSp>
        <p:nvCxnSpPr>
          <p:cNvPr id="84" name="Elbow Connector 118">
            <a:extLst>
              <a:ext uri="{FF2B5EF4-FFF2-40B4-BE49-F238E27FC236}">
                <a16:creationId xmlns:a16="http://schemas.microsoft.com/office/drawing/2014/main" id="{A86B1FE3-DD46-4D55-948B-9FE03623D601}"/>
              </a:ext>
            </a:extLst>
          </p:cNvPr>
          <p:cNvCxnSpPr/>
          <p:nvPr/>
        </p:nvCxnSpPr>
        <p:spPr>
          <a:xfrm>
            <a:off x="3721239" y="4139074"/>
            <a:ext cx="3363573" cy="715087"/>
          </a:xfrm>
          <a:prstGeom prst="bentConnector3">
            <a:avLst>
              <a:gd name="adj1" fmla="val 948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119">
            <a:extLst>
              <a:ext uri="{FF2B5EF4-FFF2-40B4-BE49-F238E27FC236}">
                <a16:creationId xmlns:a16="http://schemas.microsoft.com/office/drawing/2014/main" id="{69E1362D-F647-42A5-9FA8-BA576E92A231}"/>
              </a:ext>
            </a:extLst>
          </p:cNvPr>
          <p:cNvSpPr/>
          <p:nvPr/>
        </p:nvSpPr>
        <p:spPr>
          <a:xfrm>
            <a:off x="5338725" y="3186925"/>
            <a:ext cx="2004695" cy="2298745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3B0EF10-0DDD-4711-A06A-5E5AC6D5FB97}"/>
              </a:ext>
            </a:extLst>
          </p:cNvPr>
          <p:cNvSpPr/>
          <p:nvPr/>
        </p:nvSpPr>
        <p:spPr>
          <a:xfrm>
            <a:off x="1653968" y="4400291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81D4025-F208-471E-8E7F-DA6F9D5FAD9B}"/>
              </a:ext>
            </a:extLst>
          </p:cNvPr>
          <p:cNvSpPr txBox="1"/>
          <p:nvPr/>
        </p:nvSpPr>
        <p:spPr>
          <a:xfrm>
            <a:off x="1287398" y="5091116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6294438F-0D0A-405A-A315-FE48D95B4244}"/>
              </a:ext>
            </a:extLst>
          </p:cNvPr>
          <p:cNvSpPr/>
          <p:nvPr/>
        </p:nvSpPr>
        <p:spPr>
          <a:xfrm rot="10800000">
            <a:off x="1557918" y="4733541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C08DCC2-356C-4412-BB3D-FD2A4891AB0A}"/>
              </a:ext>
            </a:extLst>
          </p:cNvPr>
          <p:cNvCxnSpPr/>
          <p:nvPr/>
        </p:nvCxnSpPr>
        <p:spPr>
          <a:xfrm>
            <a:off x="3261435" y="3795210"/>
            <a:ext cx="8126" cy="3660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08F7C0A-3BC4-4A66-94B9-D6E7F44B3F08}"/>
              </a:ext>
            </a:extLst>
          </p:cNvPr>
          <p:cNvCxnSpPr>
            <a:endCxn id="88" idx="3"/>
          </p:cNvCxnSpPr>
          <p:nvPr/>
        </p:nvCxnSpPr>
        <p:spPr>
          <a:xfrm>
            <a:off x="1750842" y="4128973"/>
            <a:ext cx="10375" cy="604568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F03454D6-0B41-43FB-9FFD-BEF80149ABB7}"/>
              </a:ext>
            </a:extLst>
          </p:cNvPr>
          <p:cNvSpPr/>
          <p:nvPr/>
        </p:nvSpPr>
        <p:spPr>
          <a:xfrm>
            <a:off x="3064470" y="4439134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C57F38-8BFC-4FDC-99CF-911D3131FA23}"/>
              </a:ext>
            </a:extLst>
          </p:cNvPr>
          <p:cNvSpPr txBox="1"/>
          <p:nvPr/>
        </p:nvSpPr>
        <p:spPr>
          <a:xfrm>
            <a:off x="2697900" y="5129959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93" name="Isosceles Triangle 92">
            <a:extLst>
              <a:ext uri="{FF2B5EF4-FFF2-40B4-BE49-F238E27FC236}">
                <a16:creationId xmlns:a16="http://schemas.microsoft.com/office/drawing/2014/main" id="{1E41EB1A-CA29-498A-B6EE-3A4D08BC108C}"/>
              </a:ext>
            </a:extLst>
          </p:cNvPr>
          <p:cNvSpPr/>
          <p:nvPr/>
        </p:nvSpPr>
        <p:spPr>
          <a:xfrm rot="10800000">
            <a:off x="2968420" y="4772384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21A1B85-4FBA-46E2-B365-7778D57FC567}"/>
              </a:ext>
            </a:extLst>
          </p:cNvPr>
          <p:cNvCxnSpPr>
            <a:endCxn id="93" idx="3"/>
          </p:cNvCxnSpPr>
          <p:nvPr/>
        </p:nvCxnSpPr>
        <p:spPr>
          <a:xfrm>
            <a:off x="3155635" y="4128973"/>
            <a:ext cx="16084" cy="64341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B4C1E16E-B08F-491E-BEF8-84E3125F0AC8}"/>
              </a:ext>
            </a:extLst>
          </p:cNvPr>
          <p:cNvSpPr/>
          <p:nvPr/>
        </p:nvSpPr>
        <p:spPr>
          <a:xfrm>
            <a:off x="6359975" y="4435265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F211EA59-F80C-44CB-84EF-90E7F1BEF663}"/>
              </a:ext>
            </a:extLst>
          </p:cNvPr>
          <p:cNvCxnSpPr>
            <a:cxnSpLocks/>
          </p:cNvCxnSpPr>
          <p:nvPr/>
        </p:nvCxnSpPr>
        <p:spPr>
          <a:xfrm>
            <a:off x="6467813" y="4259082"/>
            <a:ext cx="0" cy="595079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CAF152AA-09C9-4BFF-8105-BA4CCF87928F}"/>
              </a:ext>
            </a:extLst>
          </p:cNvPr>
          <p:cNvCxnSpPr>
            <a:cxnSpLocks/>
          </p:cNvCxnSpPr>
          <p:nvPr/>
        </p:nvCxnSpPr>
        <p:spPr>
          <a:xfrm>
            <a:off x="6171646" y="4259082"/>
            <a:ext cx="60960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EB602F2-17AD-4FB7-B75C-CF20295B4501}"/>
              </a:ext>
            </a:extLst>
          </p:cNvPr>
          <p:cNvCxnSpPr>
            <a:cxnSpLocks/>
          </p:cNvCxnSpPr>
          <p:nvPr/>
        </p:nvCxnSpPr>
        <p:spPr>
          <a:xfrm>
            <a:off x="6467813" y="3913536"/>
            <a:ext cx="0" cy="364934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6FC74D99-31BB-4D81-915F-70C24A3F9D07}"/>
              </a:ext>
            </a:extLst>
          </p:cNvPr>
          <p:cNvSpPr/>
          <p:nvPr/>
        </p:nvSpPr>
        <p:spPr>
          <a:xfrm>
            <a:off x="6324039" y="3650317"/>
            <a:ext cx="296741" cy="296742"/>
          </a:xfrm>
          <a:prstGeom prst="ellips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C79EDBF3-C838-415F-BD81-41490038B9C9}"/>
              </a:ext>
            </a:extLst>
          </p:cNvPr>
          <p:cNvSpPr/>
          <p:nvPr/>
        </p:nvSpPr>
        <p:spPr>
          <a:xfrm>
            <a:off x="6381921" y="3761565"/>
            <a:ext cx="180975" cy="82738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C0D9E7A-0EF4-4EAB-AD50-7EE0E6D8D45A}"/>
              </a:ext>
            </a:extLst>
          </p:cNvPr>
          <p:cNvSpPr txBox="1"/>
          <p:nvPr/>
        </p:nvSpPr>
        <p:spPr>
          <a:xfrm>
            <a:off x="5638010" y="2857590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 Station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2CF1DC5-A71D-49AF-9869-855A062F0306}"/>
              </a:ext>
            </a:extLst>
          </p:cNvPr>
          <p:cNvSpPr/>
          <p:nvPr/>
        </p:nvSpPr>
        <p:spPr>
          <a:xfrm>
            <a:off x="1631928" y="3851873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lt1"/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E06FDFB-B97C-4E76-9467-648E0E29D38A}"/>
              </a:ext>
            </a:extLst>
          </p:cNvPr>
          <p:cNvSpPr/>
          <p:nvPr/>
        </p:nvSpPr>
        <p:spPr>
          <a:xfrm>
            <a:off x="3175250" y="3861065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AAF49FD-AE09-45E8-951D-13ECE3F8211A}"/>
              </a:ext>
            </a:extLst>
          </p:cNvPr>
          <p:cNvSpPr txBox="1"/>
          <p:nvPr/>
        </p:nvSpPr>
        <p:spPr>
          <a:xfrm>
            <a:off x="829248" y="1152634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B809ABB3-EF53-447E-91C0-E6654BAEBE76}"/>
              </a:ext>
            </a:extLst>
          </p:cNvPr>
          <p:cNvCxnSpPr>
            <a:cxnSpLocks/>
          </p:cNvCxnSpPr>
          <p:nvPr/>
        </p:nvCxnSpPr>
        <p:spPr>
          <a:xfrm>
            <a:off x="10491642" y="3639675"/>
            <a:ext cx="528239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CD154189-34CE-409E-BB80-E0148BC98F2A}"/>
              </a:ext>
            </a:extLst>
          </p:cNvPr>
          <p:cNvCxnSpPr>
            <a:cxnSpLocks/>
          </p:cNvCxnSpPr>
          <p:nvPr/>
        </p:nvCxnSpPr>
        <p:spPr>
          <a:xfrm flipH="1">
            <a:off x="10491642" y="2881399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37FD3EF-1FAF-4B8A-A60A-576F761C265B}"/>
              </a:ext>
            </a:extLst>
          </p:cNvPr>
          <p:cNvSpPr/>
          <p:nvPr/>
        </p:nvSpPr>
        <p:spPr>
          <a:xfrm>
            <a:off x="10392435" y="3079075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8" name="Cloud 107">
            <a:extLst>
              <a:ext uri="{FF2B5EF4-FFF2-40B4-BE49-F238E27FC236}">
                <a16:creationId xmlns:a16="http://schemas.microsoft.com/office/drawing/2014/main" id="{739114BD-D1E8-43EA-BFB6-83CB091DA7C5}"/>
              </a:ext>
            </a:extLst>
          </p:cNvPr>
          <p:cNvSpPr/>
          <p:nvPr/>
        </p:nvSpPr>
        <p:spPr>
          <a:xfrm>
            <a:off x="9335019" y="2343150"/>
            <a:ext cx="1732991" cy="619910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B7FF5EC-A6F1-4A0C-859D-BEA8F50FE3C1}"/>
              </a:ext>
            </a:extLst>
          </p:cNvPr>
          <p:cNvSpPr txBox="1"/>
          <p:nvPr/>
        </p:nvSpPr>
        <p:spPr>
          <a:xfrm>
            <a:off x="9825447" y="2463425"/>
            <a:ext cx="794774" cy="50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110" name="Rounded Rectangle 87">
            <a:extLst>
              <a:ext uri="{FF2B5EF4-FFF2-40B4-BE49-F238E27FC236}">
                <a16:creationId xmlns:a16="http://schemas.microsoft.com/office/drawing/2014/main" id="{176B14D7-73CC-467A-8773-52E58EB6ACE6}"/>
              </a:ext>
            </a:extLst>
          </p:cNvPr>
          <p:cNvSpPr/>
          <p:nvPr/>
        </p:nvSpPr>
        <p:spPr>
          <a:xfrm>
            <a:off x="9193615" y="2297819"/>
            <a:ext cx="2236385" cy="2288606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5BB2F54-D3A0-4BDF-87B0-C579D0EC13A2}"/>
              </a:ext>
            </a:extLst>
          </p:cNvPr>
          <p:cNvSpPr txBox="1"/>
          <p:nvPr/>
        </p:nvSpPr>
        <p:spPr>
          <a:xfrm>
            <a:off x="9631723" y="4245547"/>
            <a:ext cx="1360167" cy="33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EEADBF83-AC76-46FF-8A05-CEBE027630AD}"/>
              </a:ext>
            </a:extLst>
          </p:cNvPr>
          <p:cNvSpPr/>
          <p:nvPr/>
        </p:nvSpPr>
        <p:spPr>
          <a:xfrm rot="10800000">
            <a:off x="10298209" y="3919953"/>
            <a:ext cx="386865" cy="307309"/>
          </a:xfrm>
          <a:prstGeom prst="triangle">
            <a:avLst/>
          </a:prstGeom>
          <a:solidFill>
            <a:srgbClr val="FFFFFF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4A8399E-E623-4FDD-A086-405553A8E344}"/>
              </a:ext>
            </a:extLst>
          </p:cNvPr>
          <p:cNvSpPr/>
          <p:nvPr/>
        </p:nvSpPr>
        <p:spPr>
          <a:xfrm>
            <a:off x="10815926" y="3841787"/>
            <a:ext cx="385474" cy="385475"/>
          </a:xfrm>
          <a:prstGeom prst="ellips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533AC7A6-D03F-4E46-B3A8-C3E99765D113}"/>
              </a:ext>
            </a:extLst>
          </p:cNvPr>
          <p:cNvSpPr/>
          <p:nvPr/>
        </p:nvSpPr>
        <p:spPr>
          <a:xfrm>
            <a:off x="10873808" y="3953036"/>
            <a:ext cx="277979" cy="110006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BE6293F6-3731-4DB2-9D57-263CC2F941AB}"/>
              </a:ext>
            </a:extLst>
          </p:cNvPr>
          <p:cNvCxnSpPr>
            <a:cxnSpLocks/>
          </p:cNvCxnSpPr>
          <p:nvPr/>
        </p:nvCxnSpPr>
        <p:spPr>
          <a:xfrm>
            <a:off x="11019881" y="3625757"/>
            <a:ext cx="0" cy="24184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EE79D1DE-C0AE-4FB2-849F-DE894A59A4E0}"/>
              </a:ext>
            </a:extLst>
          </p:cNvPr>
          <p:cNvCxnSpPr/>
          <p:nvPr/>
        </p:nvCxnSpPr>
        <p:spPr>
          <a:xfrm flipH="1">
            <a:off x="9668552" y="2887707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E024EE8-D4D6-40CC-B6DC-425298408277}"/>
              </a:ext>
            </a:extLst>
          </p:cNvPr>
          <p:cNvSpPr/>
          <p:nvPr/>
        </p:nvSpPr>
        <p:spPr>
          <a:xfrm>
            <a:off x="9574537" y="3097870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D1CB9A52-F8A0-4A11-A6C3-103A6F72F74E}"/>
              </a:ext>
            </a:extLst>
          </p:cNvPr>
          <p:cNvSpPr/>
          <p:nvPr/>
        </p:nvSpPr>
        <p:spPr>
          <a:xfrm rot="10800000">
            <a:off x="9468444" y="3916079"/>
            <a:ext cx="406599" cy="334539"/>
          </a:xfrm>
          <a:prstGeom prst="triangl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3F74BB6-DCB6-4E19-9994-882F9A07E01F}"/>
              </a:ext>
            </a:extLst>
          </p:cNvPr>
          <p:cNvSpPr/>
          <p:nvPr/>
        </p:nvSpPr>
        <p:spPr>
          <a:xfrm>
            <a:off x="9067799" y="2120125"/>
            <a:ext cx="2590801" cy="27356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F0D625A8-1EA3-4A2D-A542-FE114FC33298}"/>
              </a:ext>
            </a:extLst>
          </p:cNvPr>
          <p:cNvSpPr/>
          <p:nvPr/>
        </p:nvSpPr>
        <p:spPr>
          <a:xfrm>
            <a:off x="416606" y="1106592"/>
            <a:ext cx="7119961" cy="4561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row: Right 120">
            <a:extLst>
              <a:ext uri="{FF2B5EF4-FFF2-40B4-BE49-F238E27FC236}">
                <a16:creationId xmlns:a16="http://schemas.microsoft.com/office/drawing/2014/main" id="{F2F7ADF2-70BA-48B7-A84C-3BD9FE9D0015}"/>
              </a:ext>
            </a:extLst>
          </p:cNvPr>
          <p:cNvSpPr/>
          <p:nvPr/>
        </p:nvSpPr>
        <p:spPr>
          <a:xfrm>
            <a:off x="7688967" y="3287240"/>
            <a:ext cx="1124119" cy="474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A418E41-7A54-4A65-9D45-CF5A5DD66955}"/>
              </a:ext>
            </a:extLst>
          </p:cNvPr>
          <p:cNvSpPr txBox="1"/>
          <p:nvPr/>
        </p:nvSpPr>
        <p:spPr>
          <a:xfrm>
            <a:off x="5041000" y="115656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Old-Style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1E1AAA4-C4D5-4283-9C95-981D19984152}"/>
              </a:ext>
            </a:extLst>
          </p:cNvPr>
          <p:cNvSpPr txBox="1"/>
          <p:nvPr/>
        </p:nvSpPr>
        <p:spPr>
          <a:xfrm>
            <a:off x="8659909" y="1627623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New-Style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2D5C3073-E637-401A-85F7-4D0012C50488}"/>
              </a:ext>
            </a:extLst>
          </p:cNvPr>
          <p:cNvSpPr txBox="1"/>
          <p:nvPr/>
        </p:nvSpPr>
        <p:spPr>
          <a:xfrm>
            <a:off x="416605" y="5712023"/>
            <a:ext cx="7119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/>
              <a:t>Multiple</a:t>
            </a:r>
            <a:r>
              <a:rPr lang="en-US" sz="1400" dirty="0"/>
              <a:t> substations with load and generator modeled at </a:t>
            </a:r>
            <a:r>
              <a:rPr lang="en-US" sz="1400" u="sng" dirty="0"/>
              <a:t>distribution</a:t>
            </a:r>
            <a:r>
              <a:rPr lang="en-US" sz="1400" dirty="0"/>
              <a:t> voltages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00694A0-305C-4228-BA49-3C19C2E3258F}"/>
              </a:ext>
            </a:extLst>
          </p:cNvPr>
          <p:cNvSpPr txBox="1"/>
          <p:nvPr/>
        </p:nvSpPr>
        <p:spPr>
          <a:xfrm>
            <a:off x="9067799" y="4864041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/>
              <a:t>Single</a:t>
            </a:r>
            <a:r>
              <a:rPr lang="en-US" sz="1400" dirty="0"/>
              <a:t> substation with load and generator modeled at </a:t>
            </a:r>
            <a:r>
              <a:rPr lang="en-US" sz="1400" u="sng" dirty="0"/>
              <a:t>transmission</a:t>
            </a:r>
            <a:r>
              <a:rPr lang="en-US" sz="1400" dirty="0"/>
              <a:t> voltages</a:t>
            </a:r>
          </a:p>
        </p:txBody>
      </p:sp>
    </p:spTree>
    <p:extLst>
      <p:ext uri="{BB962C8B-B14F-4D97-AF65-F5344CB8AC3E}">
        <p14:creationId xmlns:p14="http://schemas.microsoft.com/office/powerpoint/2010/main" val="888278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47C193-3348-DB91-6C5A-89AAA0C8FC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ERCOT Proposal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1D17C1C-DD53-14D5-8BAA-56372CDB43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66A5A9-8E35-3389-A88C-E8AA23228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0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C27A3-B0F7-F07B-9A33-F859108E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Proposal – Addition of Distribution Transformer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DF04-1DF6-B27C-F7FD-C2DC1846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119922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ERCOT proposes the creation of an </a:t>
            </a:r>
            <a:r>
              <a:rPr lang="en-US" u="sng" dirty="0"/>
              <a:t>optional</a:t>
            </a:r>
            <a:r>
              <a:rPr lang="en-US" dirty="0"/>
              <a:t> CIM class which contains key information on distribution transformers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B0735-5BC0-26C4-3163-A24F0B61F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7B9DB1-0E8A-985D-2923-5644D9E55F4E}"/>
              </a:ext>
            </a:extLst>
          </p:cNvPr>
          <p:cNvGrpSpPr/>
          <p:nvPr/>
        </p:nvGrpSpPr>
        <p:grpSpPr>
          <a:xfrm>
            <a:off x="2919291" y="1828800"/>
            <a:ext cx="6455018" cy="3528908"/>
            <a:chOff x="2971800" y="1981200"/>
            <a:chExt cx="6455018" cy="352890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F7FC8A1-3E98-1794-442C-4CB5BDD05ACA}"/>
                </a:ext>
              </a:extLst>
            </p:cNvPr>
            <p:cNvSpPr/>
            <p:nvPr/>
          </p:nvSpPr>
          <p:spPr>
            <a:xfrm>
              <a:off x="2971800" y="1981200"/>
              <a:ext cx="6455018" cy="35289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7896F5F-9792-ECFB-46E4-1043C8EEF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24200" y="2485920"/>
              <a:ext cx="2057400" cy="284797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CED1557-A3CC-81B4-A7B7-0C0A211C6F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34200" y="2995509"/>
              <a:ext cx="2362200" cy="1932709"/>
            </a:xfrm>
            <a:prstGeom prst="rect">
              <a:avLst/>
            </a:prstGeom>
          </p:spPr>
        </p:pic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F98F531-18B2-2136-3369-4E85587489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62400" y="3909908"/>
              <a:ext cx="2895600" cy="101831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1925F1ED-2300-FF71-79B1-ECC7B95CE4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48200" y="3967060"/>
              <a:ext cx="2209800" cy="101831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157F574-FA1C-19D2-0F0E-E0BCA92A2340}"/>
                </a:ext>
              </a:extLst>
            </p:cNvPr>
            <p:cNvSpPr txBox="1"/>
            <p:nvPr/>
          </p:nvSpPr>
          <p:spPr>
            <a:xfrm rot="20415549">
              <a:off x="5042838" y="4014251"/>
              <a:ext cx="1244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/>
                <a:t>Associated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FE7EDA8-46BC-399B-F59E-42C2C8B93A73}"/>
                </a:ext>
              </a:extLst>
            </p:cNvPr>
            <p:cNvSpPr txBox="1"/>
            <p:nvPr/>
          </p:nvSpPr>
          <p:spPr>
            <a:xfrm>
              <a:off x="3175000" y="2028658"/>
              <a:ext cx="33308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Operations Model</a:t>
              </a:r>
            </a:p>
          </p:txBody>
        </p:sp>
      </p:grp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287FE117-6D14-4B83-8EDC-A16839B0DB05}"/>
              </a:ext>
            </a:extLst>
          </p:cNvPr>
          <p:cNvSpPr txBox="1">
            <a:spLocks/>
          </p:cNvSpPr>
          <p:nvPr/>
        </p:nvSpPr>
        <p:spPr>
          <a:xfrm>
            <a:off x="2017478" y="5402235"/>
            <a:ext cx="8258644" cy="109921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A single load and multiple distribution generators can be associated to the new class</a:t>
            </a:r>
          </a:p>
        </p:txBody>
      </p:sp>
    </p:spTree>
    <p:extLst>
      <p:ext uri="{BB962C8B-B14F-4D97-AF65-F5344CB8AC3E}">
        <p14:creationId xmlns:p14="http://schemas.microsoft.com/office/powerpoint/2010/main" val="3872298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C27A3-B0F7-F07B-9A33-F859108E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Proposal – Modification of Topology Processor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6DF04-1DF6-B27C-F7FD-C2DC1846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85814"/>
            <a:ext cx="11379200" cy="104298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During topology processing, the Distribution Transformer will be converted to a transformer and a distribution-level bus will be created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B0735-5BC0-26C4-3163-A24F0B61F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4BA601-8878-44A8-B9C7-8ADB3549E6C2}"/>
              </a:ext>
            </a:extLst>
          </p:cNvPr>
          <p:cNvSpPr txBox="1">
            <a:spLocks/>
          </p:cNvSpPr>
          <p:nvPr/>
        </p:nvSpPr>
        <p:spPr>
          <a:xfrm>
            <a:off x="304800" y="5677268"/>
            <a:ext cx="11379200" cy="8759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The associated load and generation will be moved to the distribution bus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DD4B04B-A9B5-B9DA-CF44-2D3475408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2033" y="1849327"/>
            <a:ext cx="1485900" cy="3438525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EE5F8F12-038D-C3FF-C3DA-C46D32B957DE}"/>
              </a:ext>
            </a:extLst>
          </p:cNvPr>
          <p:cNvSpPr/>
          <p:nvPr/>
        </p:nvSpPr>
        <p:spPr>
          <a:xfrm>
            <a:off x="3728895" y="3429000"/>
            <a:ext cx="985958" cy="45720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64870C-F55E-4B3A-DD86-EE5FC5EBCE4A}"/>
              </a:ext>
            </a:extLst>
          </p:cNvPr>
          <p:cNvSpPr txBox="1"/>
          <p:nvPr/>
        </p:nvSpPr>
        <p:spPr>
          <a:xfrm>
            <a:off x="9020461" y="3414999"/>
            <a:ext cx="2135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The distribution transformer is created…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462E7F-1A40-8AB9-4379-541D95D33457}"/>
              </a:ext>
            </a:extLst>
          </p:cNvPr>
          <p:cNvSpPr txBox="1"/>
          <p:nvPr/>
        </p:nvSpPr>
        <p:spPr>
          <a:xfrm>
            <a:off x="9126157" y="4094011"/>
            <a:ext cx="2135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…and connected to a new distribution bus…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076F2D2-976E-5873-29EB-6B63FDD5D977}"/>
              </a:ext>
            </a:extLst>
          </p:cNvPr>
          <p:cNvSpPr txBox="1"/>
          <p:nvPr/>
        </p:nvSpPr>
        <p:spPr>
          <a:xfrm>
            <a:off x="7801996" y="5254823"/>
            <a:ext cx="3459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tx2"/>
                </a:solidFill>
              </a:rPr>
              <a:t>…with the associated load and generator.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292DEC-CD92-1CFA-7FF5-7AF27B8FF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495" y="2819399"/>
            <a:ext cx="3011128" cy="171665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94DC9C2-2C76-72B5-1018-7FC72EC98CBD}"/>
              </a:ext>
            </a:extLst>
          </p:cNvPr>
          <p:cNvSpPr/>
          <p:nvPr/>
        </p:nvSpPr>
        <p:spPr>
          <a:xfrm>
            <a:off x="4794341" y="3276600"/>
            <a:ext cx="14859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Topology Processor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F762045F-07A3-5A26-7F4F-7E6ABB0B116B}"/>
              </a:ext>
            </a:extLst>
          </p:cNvPr>
          <p:cNvSpPr/>
          <p:nvPr/>
        </p:nvSpPr>
        <p:spPr>
          <a:xfrm>
            <a:off x="6439216" y="3429000"/>
            <a:ext cx="985958" cy="45720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C47E5F-02CC-13E9-DF29-BC6BEC081C53}"/>
              </a:ext>
            </a:extLst>
          </p:cNvPr>
          <p:cNvSpPr txBox="1"/>
          <p:nvPr/>
        </p:nvSpPr>
        <p:spPr>
          <a:xfrm>
            <a:off x="9243891" y="1795949"/>
            <a:ext cx="2109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Planning Model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B6C2405-9CC5-B9BE-983F-16B3ED4EAB74}"/>
              </a:ext>
            </a:extLst>
          </p:cNvPr>
          <p:cNvSpPr/>
          <p:nvPr/>
        </p:nvSpPr>
        <p:spPr>
          <a:xfrm>
            <a:off x="7731328" y="1784981"/>
            <a:ext cx="3608701" cy="37776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01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8F913-F544-DC9E-1AE7-26462901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Approach: SODG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84900-2A06-BD59-42AC-CE539658A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9906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SODGs are not included in Operations topology but are added to new </a:t>
            </a:r>
            <a:r>
              <a:rPr lang="en-US" u="sng" dirty="0"/>
              <a:t>transmission-level</a:t>
            </a:r>
            <a:r>
              <a:rPr lang="en-US" dirty="0"/>
              <a:t> buses in Planning cases via script.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D926E-0E1E-E477-5CE0-D6790E2B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F3CCA2-6371-BEE4-40EF-B8024E9E5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2343149"/>
            <a:ext cx="1743075" cy="3448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EB2DC7-0966-A7AF-03EC-02D0EDAE4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2543173"/>
            <a:ext cx="1952625" cy="304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97A634-3C98-05C3-0D2D-17277F30D7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6550" y="2543173"/>
            <a:ext cx="1485900" cy="304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672E97-E21D-1B48-2028-B769085002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00" y="2690811"/>
            <a:ext cx="2028825" cy="27527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7E678C-4DB0-CF95-B7AA-6BD7004FFDB7}"/>
              </a:ext>
            </a:extLst>
          </p:cNvPr>
          <p:cNvSpPr txBox="1"/>
          <p:nvPr/>
        </p:nvSpPr>
        <p:spPr>
          <a:xfrm>
            <a:off x="678106" y="1782972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Field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E06EA1-C56E-90AC-A278-85B584022808}"/>
              </a:ext>
            </a:extLst>
          </p:cNvPr>
          <p:cNvSpPr txBox="1"/>
          <p:nvPr/>
        </p:nvSpPr>
        <p:spPr>
          <a:xfrm>
            <a:off x="3662361" y="1782972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Model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2922C-44D9-A8EA-07F4-2E26271221AB}"/>
              </a:ext>
            </a:extLst>
          </p:cNvPr>
          <p:cNvSpPr txBox="1"/>
          <p:nvPr/>
        </p:nvSpPr>
        <p:spPr>
          <a:xfrm>
            <a:off x="6553200" y="178297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A1986A-626B-BEFC-7EB7-08B4FD160FFE}"/>
              </a:ext>
            </a:extLst>
          </p:cNvPr>
          <p:cNvSpPr txBox="1"/>
          <p:nvPr/>
        </p:nvSpPr>
        <p:spPr>
          <a:xfrm>
            <a:off x="9677400" y="178297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Planning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8E07EB-D3EF-FE8B-878D-F15EC73F8A30}"/>
              </a:ext>
            </a:extLst>
          </p:cNvPr>
          <p:cNvSpPr/>
          <p:nvPr/>
        </p:nvSpPr>
        <p:spPr>
          <a:xfrm>
            <a:off x="419100" y="2191884"/>
            <a:ext cx="20193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2EA43B-1532-84DB-ED1B-BB888E968F5A}"/>
              </a:ext>
            </a:extLst>
          </p:cNvPr>
          <p:cNvSpPr/>
          <p:nvPr/>
        </p:nvSpPr>
        <p:spPr>
          <a:xfrm>
            <a:off x="3362324" y="2172833"/>
            <a:ext cx="2085975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E1DC57-B232-955E-B74C-50AE97BD8733}"/>
              </a:ext>
            </a:extLst>
          </p:cNvPr>
          <p:cNvSpPr/>
          <p:nvPr/>
        </p:nvSpPr>
        <p:spPr>
          <a:xfrm>
            <a:off x="6553200" y="2168437"/>
            <a:ext cx="17526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46DF25-C69A-FB16-F80D-63DEE5431869}"/>
              </a:ext>
            </a:extLst>
          </p:cNvPr>
          <p:cNvSpPr/>
          <p:nvPr/>
        </p:nvSpPr>
        <p:spPr>
          <a:xfrm>
            <a:off x="9448801" y="2168437"/>
            <a:ext cx="2209799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F2050B-8FCA-2988-B182-19F13F1273D9}"/>
              </a:ext>
            </a:extLst>
          </p:cNvPr>
          <p:cNvSpPr txBox="1"/>
          <p:nvPr/>
        </p:nvSpPr>
        <p:spPr>
          <a:xfrm>
            <a:off x="3109910" y="573833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SODGs are “mapped” to loads and are not topologically connected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CA6256-33FD-31A7-1D2D-39D449080AEB}"/>
              </a:ext>
            </a:extLst>
          </p:cNvPr>
          <p:cNvSpPr txBox="1"/>
          <p:nvPr/>
        </p:nvSpPr>
        <p:spPr>
          <a:xfrm>
            <a:off x="6134099" y="573833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Real-time applications do not meaningfully utilize SODG information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A63BD3-171B-A1EB-138C-7DEBCA08C525}"/>
              </a:ext>
            </a:extLst>
          </p:cNvPr>
          <p:cNvSpPr txBox="1"/>
          <p:nvPr/>
        </p:nvSpPr>
        <p:spPr>
          <a:xfrm>
            <a:off x="9170011" y="573833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ERCOT adds SODGs to Planning cases at transmission-level via script</a:t>
            </a:r>
          </a:p>
        </p:txBody>
      </p:sp>
    </p:spTree>
    <p:extLst>
      <p:ext uri="{BB962C8B-B14F-4D97-AF65-F5344CB8AC3E}">
        <p14:creationId xmlns:p14="http://schemas.microsoft.com/office/powerpoint/2010/main" val="3434066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8F913-F544-DC9E-1AE7-264629014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Approach: SODG With Distribution Transformer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D926E-0E1E-E477-5CE0-D6790E2B5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F3CCA2-6371-BEE4-40EF-B8024E9E5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37" y="2319635"/>
            <a:ext cx="1743075" cy="3448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EB2DC7-0966-A7AF-03EC-02D0EDAE4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2190750"/>
            <a:ext cx="1952625" cy="304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97A634-3C98-05C3-0D2D-17277F30D7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6550" y="2519659"/>
            <a:ext cx="1485900" cy="304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3672E97-E21D-1B48-2028-B769085002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42431" y="2266875"/>
            <a:ext cx="1422537" cy="335980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87E678C-4DB0-CF95-B7AA-6BD7004FFDB7}"/>
              </a:ext>
            </a:extLst>
          </p:cNvPr>
          <p:cNvSpPr txBox="1"/>
          <p:nvPr/>
        </p:nvSpPr>
        <p:spPr>
          <a:xfrm>
            <a:off x="678106" y="175260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Field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E06EA1-C56E-90AC-A278-85B584022808}"/>
              </a:ext>
            </a:extLst>
          </p:cNvPr>
          <p:cNvSpPr txBox="1"/>
          <p:nvPr/>
        </p:nvSpPr>
        <p:spPr>
          <a:xfrm>
            <a:off x="3662361" y="1752600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Model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92922C-44D9-A8EA-07F4-2E26271221AB}"/>
              </a:ext>
            </a:extLst>
          </p:cNvPr>
          <p:cNvSpPr txBox="1"/>
          <p:nvPr/>
        </p:nvSpPr>
        <p:spPr>
          <a:xfrm>
            <a:off x="6553200" y="1752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Operations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A1986A-626B-BEFC-7EB7-08B4FD160FFE}"/>
              </a:ext>
            </a:extLst>
          </p:cNvPr>
          <p:cNvSpPr txBox="1"/>
          <p:nvPr/>
        </p:nvSpPr>
        <p:spPr>
          <a:xfrm>
            <a:off x="9677400" y="1752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Planning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8E07EB-D3EF-FE8B-878D-F15EC73F8A30}"/>
              </a:ext>
            </a:extLst>
          </p:cNvPr>
          <p:cNvSpPr/>
          <p:nvPr/>
        </p:nvSpPr>
        <p:spPr>
          <a:xfrm>
            <a:off x="419100" y="2168370"/>
            <a:ext cx="20193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2EA43B-1532-84DB-ED1B-BB888E968F5A}"/>
              </a:ext>
            </a:extLst>
          </p:cNvPr>
          <p:cNvSpPr/>
          <p:nvPr/>
        </p:nvSpPr>
        <p:spPr>
          <a:xfrm>
            <a:off x="3362324" y="2149319"/>
            <a:ext cx="2085975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E1DC57-B232-955E-B74C-50AE97BD8733}"/>
              </a:ext>
            </a:extLst>
          </p:cNvPr>
          <p:cNvSpPr/>
          <p:nvPr/>
        </p:nvSpPr>
        <p:spPr>
          <a:xfrm>
            <a:off x="6553200" y="2144923"/>
            <a:ext cx="1752600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46DF25-C69A-FB16-F80D-63DEE5431869}"/>
              </a:ext>
            </a:extLst>
          </p:cNvPr>
          <p:cNvSpPr/>
          <p:nvPr/>
        </p:nvSpPr>
        <p:spPr>
          <a:xfrm>
            <a:off x="9448801" y="2144923"/>
            <a:ext cx="2209799" cy="35993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F2050B-8FCA-2988-B182-19F13F1273D9}"/>
              </a:ext>
            </a:extLst>
          </p:cNvPr>
          <p:cNvSpPr txBox="1"/>
          <p:nvPr/>
        </p:nvSpPr>
        <p:spPr>
          <a:xfrm>
            <a:off x="3109910" y="571928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SODGs are “mapped” to loads and are not topologically connected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CA6256-33FD-31A7-1D2D-39D449080AEB}"/>
              </a:ext>
            </a:extLst>
          </p:cNvPr>
          <p:cNvSpPr txBox="1"/>
          <p:nvPr/>
        </p:nvSpPr>
        <p:spPr>
          <a:xfrm>
            <a:off x="6134099" y="5719286"/>
            <a:ext cx="2590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 change to real-time applications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A63BD3-171B-A1EB-138C-7DEBCA08C525}"/>
              </a:ext>
            </a:extLst>
          </p:cNvPr>
          <p:cNvSpPr txBox="1"/>
          <p:nvPr/>
        </p:nvSpPr>
        <p:spPr>
          <a:xfrm>
            <a:off x="9170011" y="5719286"/>
            <a:ext cx="259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Transformer and </a:t>
            </a:r>
            <a:r>
              <a:rPr lang="en-US" sz="1400" dirty="0">
                <a:solidFill>
                  <a:srgbClr val="FF0000"/>
                </a:solidFill>
              </a:rPr>
              <a:t>distribution bus</a:t>
            </a:r>
            <a:r>
              <a:rPr lang="en-US" sz="1400" dirty="0"/>
              <a:t> created with load and SODG connected.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75FB23-D3B7-7607-7612-235C5C7356D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6751" t="10943" r="5485" b="15359"/>
          <a:stretch/>
        </p:blipFill>
        <p:spPr>
          <a:xfrm>
            <a:off x="4190999" y="5314949"/>
            <a:ext cx="990601" cy="252709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C712CF5-92FA-66A1-FD38-C4C5A1517F7A}"/>
              </a:ext>
            </a:extLst>
          </p:cNvPr>
          <p:cNvCxnSpPr>
            <a:cxnSpLocks/>
          </p:cNvCxnSpPr>
          <p:nvPr/>
        </p:nvCxnSpPr>
        <p:spPr>
          <a:xfrm>
            <a:off x="4267200" y="4933950"/>
            <a:ext cx="304800" cy="343477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A61FEE-E8ED-89E8-F37C-651BA8AC83D2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4686300" y="4933950"/>
            <a:ext cx="214314" cy="380999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486704C-EB0C-56BF-31CE-A51D66C3EE6D}"/>
              </a:ext>
            </a:extLst>
          </p:cNvPr>
          <p:cNvSpPr txBox="1"/>
          <p:nvPr/>
        </p:nvSpPr>
        <p:spPr>
          <a:xfrm>
            <a:off x="6838949" y="5448185"/>
            <a:ext cx="1219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No Change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DA9E6F8-F75C-F742-6BD3-FA15FB228C1B}"/>
              </a:ext>
            </a:extLst>
          </p:cNvPr>
          <p:cNvSpPr txBox="1">
            <a:spLocks/>
          </p:cNvSpPr>
          <p:nvPr/>
        </p:nvSpPr>
        <p:spPr>
          <a:xfrm>
            <a:off x="406400" y="762000"/>
            <a:ext cx="11379200" cy="99060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SODGs are not included in Operations topology but are added to new </a:t>
            </a:r>
            <a:r>
              <a:rPr lang="en-US" u="sng" dirty="0">
                <a:solidFill>
                  <a:srgbClr val="FF0000"/>
                </a:solidFill>
              </a:rPr>
              <a:t>distribution-level</a:t>
            </a:r>
            <a:r>
              <a:rPr lang="en-US" dirty="0"/>
              <a:t> buses in Planning cases via script.</a:t>
            </a:r>
          </a:p>
        </p:txBody>
      </p:sp>
    </p:spTree>
    <p:extLst>
      <p:ext uri="{BB962C8B-B14F-4D97-AF65-F5344CB8AC3E}">
        <p14:creationId xmlns:p14="http://schemas.microsoft.com/office/powerpoint/2010/main" val="38727568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metadata/properties"/>
    <ds:schemaRef ds:uri="c34af464-7aa1-4edd-9be4-83dffc1cb926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3791</TotalTime>
  <Words>503</Words>
  <Application>Microsoft Office PowerPoint</Application>
  <PresentationFormat>Widescreen</PresentationFormat>
  <Paragraphs>110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Goals</vt:lpstr>
      <vt:lpstr>Background</vt:lpstr>
      <vt:lpstr>Background: Transitioning to Simplified Modeling of DGR and DESRs</vt:lpstr>
      <vt:lpstr>ERCOT Proposal</vt:lpstr>
      <vt:lpstr>ERCOT Proposal – Addition of Distribution Transformer Class</vt:lpstr>
      <vt:lpstr>ERCOT Proposal – Modification of Topology Processor</vt:lpstr>
      <vt:lpstr>Current Approach: SODG</vt:lpstr>
      <vt:lpstr>Proposed Approach: SODG With Distribution Transformer</vt:lpstr>
      <vt:lpstr>Current Approach: DGR/DESR</vt:lpstr>
      <vt:lpstr>Proposed Approach: DGR/DESR With Distribution Transformer</vt:lpstr>
      <vt:lpstr>Supplemental Slides</vt:lpstr>
      <vt:lpstr>Background: ERCOT State Estimator Enhancements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57</cp:revision>
  <cp:lastPrinted>2016-01-21T20:53:15Z</cp:lastPrinted>
  <dcterms:created xsi:type="dcterms:W3CDTF">2016-01-21T15:20:31Z</dcterms:created>
  <dcterms:modified xsi:type="dcterms:W3CDTF">2024-07-17T15:03:28Z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2023-10-06T21:20:59Z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4ca94ed5-5aab-428c-952a-05e854c6214e</vt:lpwstr>
  </property>
  <property fmtid="{D5CDD505-2E9C-101B-9397-08002B2CF9AE}" pid="9" name="MSIP_Label_7084cbda-52b8-46fb-a7b7-cb5bd465ed85_ContentBits">
    <vt:lpwstr>0</vt:lpwstr>
  </property>
</Properties>
</file>