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3"/>
  </p:notesMasterIdLst>
  <p:handoutMasterIdLst>
    <p:handoutMasterId r:id="rId14"/>
  </p:handoutMasterIdLst>
  <p:sldIdLst>
    <p:sldId id="542" r:id="rId6"/>
    <p:sldId id="563" r:id="rId7"/>
    <p:sldId id="575" r:id="rId8"/>
    <p:sldId id="579" r:id="rId9"/>
    <p:sldId id="580" r:id="rId10"/>
    <p:sldId id="577" r:id="rId11"/>
    <p:sldId id="573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  <p188:author id="{881B48C5-BB53-CDCD-4930-0451197F0D4A}" name="Urquhart, Ike" initials="UI" userId="S::Ike.Urquhart@ercot.com::730980f3-dc09-4cfe-ab83-a3f100637f33" providerId="AD"/>
  <p188:author id="{47B1B2D5-CBCE-C9A6-CDCE-5D057DF5C4EF}" name="Kersulis, Jonas" initials="KJ" userId="S::Jonas.Kersulis@ercot.com::38ec2a83-12fc-4093-8e16-3ee53b6e048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D07C"/>
    <a:srgbClr val="0076C6"/>
    <a:srgbClr val="00AEC7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0FA70F-D38F-46A7-A99E-28E3036E6C4E}" v="2" dt="2024-07-15T21:18:23.649"/>
  </p1510:revLst>
</p1510:revInfo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05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rsulis, Jonas" userId="38ec2a83-12fc-4093-8e16-3ee53b6e0485" providerId="ADAL" clId="{A90FA70F-D38F-46A7-A99E-28E3036E6C4E}"/>
    <pc:docChg chg="undo redo custSel addSld delSld modSld">
      <pc:chgData name="Kersulis, Jonas" userId="38ec2a83-12fc-4093-8e16-3ee53b6e0485" providerId="ADAL" clId="{A90FA70F-D38F-46A7-A99E-28E3036E6C4E}" dt="2024-07-15T21:26:16.911" v="1013" actId="20577"/>
      <pc:docMkLst>
        <pc:docMk/>
      </pc:docMkLst>
      <pc:sldChg chg="modSp mod">
        <pc:chgData name="Kersulis, Jonas" userId="38ec2a83-12fc-4093-8e16-3ee53b6e0485" providerId="ADAL" clId="{A90FA70F-D38F-46A7-A99E-28E3036E6C4E}" dt="2024-07-15T21:26:16.911" v="1013" actId="20577"/>
        <pc:sldMkLst>
          <pc:docMk/>
          <pc:sldMk cId="1850676767" sldId="542"/>
        </pc:sldMkLst>
        <pc:spChg chg="mod">
          <ac:chgData name="Kersulis, Jonas" userId="38ec2a83-12fc-4093-8e16-3ee53b6e0485" providerId="ADAL" clId="{A90FA70F-D38F-46A7-A99E-28E3036E6C4E}" dt="2024-07-15T21:26:16.911" v="1013" actId="20577"/>
          <ac:spMkLst>
            <pc:docMk/>
            <pc:sldMk cId="1850676767" sldId="542"/>
            <ac:spMk id="4" creationId="{71B380C9-83F4-13B7-773B-9880F0F13E5F}"/>
          </ac:spMkLst>
        </pc:spChg>
      </pc:sldChg>
      <pc:sldChg chg="modSp mod">
        <pc:chgData name="Kersulis, Jonas" userId="38ec2a83-12fc-4093-8e16-3ee53b6e0485" providerId="ADAL" clId="{A90FA70F-D38F-46A7-A99E-28E3036E6C4E}" dt="2024-07-15T16:03:28.157" v="273" actId="20577"/>
        <pc:sldMkLst>
          <pc:docMk/>
          <pc:sldMk cId="3996593860" sldId="563"/>
        </pc:sldMkLst>
        <pc:spChg chg="mod">
          <ac:chgData name="Kersulis, Jonas" userId="38ec2a83-12fc-4093-8e16-3ee53b6e0485" providerId="ADAL" clId="{A90FA70F-D38F-46A7-A99E-28E3036E6C4E}" dt="2024-07-15T16:03:28.157" v="273" actId="20577"/>
          <ac:spMkLst>
            <pc:docMk/>
            <pc:sldMk cId="3996593860" sldId="563"/>
            <ac:spMk id="3" creationId="{9AF20F1E-D4E3-7A70-2873-597B398F2A67}"/>
          </ac:spMkLst>
        </pc:spChg>
      </pc:sldChg>
      <pc:sldChg chg="del">
        <pc:chgData name="Kersulis, Jonas" userId="38ec2a83-12fc-4093-8e16-3ee53b6e0485" providerId="ADAL" clId="{A90FA70F-D38F-46A7-A99E-28E3036E6C4E}" dt="2024-07-15T16:02:17.579" v="47" actId="47"/>
        <pc:sldMkLst>
          <pc:docMk/>
          <pc:sldMk cId="3824286219" sldId="566"/>
        </pc:sldMkLst>
      </pc:sldChg>
      <pc:sldChg chg="addSp delSp modSp mod">
        <pc:chgData name="Kersulis, Jonas" userId="38ec2a83-12fc-4093-8e16-3ee53b6e0485" providerId="ADAL" clId="{A90FA70F-D38F-46A7-A99E-28E3036E6C4E}" dt="2024-07-15T21:23:56.719" v="997" actId="20577"/>
        <pc:sldMkLst>
          <pc:docMk/>
          <pc:sldMk cId="4032855263" sldId="573"/>
        </pc:sldMkLst>
        <pc:spChg chg="add del mod">
          <ac:chgData name="Kersulis, Jonas" userId="38ec2a83-12fc-4093-8e16-3ee53b6e0485" providerId="ADAL" clId="{A90FA70F-D38F-46A7-A99E-28E3036E6C4E}" dt="2024-07-15T21:23:56.719" v="997" actId="20577"/>
          <ac:spMkLst>
            <pc:docMk/>
            <pc:sldMk cId="4032855263" sldId="573"/>
            <ac:spMk id="3" creationId="{9AF20F1E-D4E3-7A70-2873-597B398F2A67}"/>
          </ac:spMkLst>
        </pc:spChg>
        <pc:spChg chg="add del mod">
          <ac:chgData name="Kersulis, Jonas" userId="38ec2a83-12fc-4093-8e16-3ee53b6e0485" providerId="ADAL" clId="{A90FA70F-D38F-46A7-A99E-28E3036E6C4E}" dt="2024-07-15T21:21:17.886" v="609" actId="478"/>
          <ac:spMkLst>
            <pc:docMk/>
            <pc:sldMk cId="4032855263" sldId="573"/>
            <ac:spMk id="7" creationId="{CAF84AF3-148A-EC02-64D2-56634AFAE3C2}"/>
          </ac:spMkLst>
        </pc:spChg>
      </pc:sldChg>
      <pc:sldChg chg="modSp mod">
        <pc:chgData name="Kersulis, Jonas" userId="38ec2a83-12fc-4093-8e16-3ee53b6e0485" providerId="ADAL" clId="{A90FA70F-D38F-46A7-A99E-28E3036E6C4E}" dt="2024-07-15T16:03:42.898" v="299" actId="20577"/>
        <pc:sldMkLst>
          <pc:docMk/>
          <pc:sldMk cId="196097407" sldId="575"/>
        </pc:sldMkLst>
        <pc:spChg chg="mod">
          <ac:chgData name="Kersulis, Jonas" userId="38ec2a83-12fc-4093-8e16-3ee53b6e0485" providerId="ADAL" clId="{A90FA70F-D38F-46A7-A99E-28E3036E6C4E}" dt="2024-07-15T16:03:42.898" v="299" actId="20577"/>
          <ac:spMkLst>
            <pc:docMk/>
            <pc:sldMk cId="196097407" sldId="575"/>
            <ac:spMk id="2" creationId="{5B7D6869-86A1-B83B-8299-C2EB10231D1A}"/>
          </ac:spMkLst>
        </pc:spChg>
      </pc:sldChg>
      <pc:sldChg chg="del">
        <pc:chgData name="Kersulis, Jonas" userId="38ec2a83-12fc-4093-8e16-3ee53b6e0485" providerId="ADAL" clId="{A90FA70F-D38F-46A7-A99E-28E3036E6C4E}" dt="2024-07-15T16:02:16.213" v="46" actId="47"/>
        <pc:sldMkLst>
          <pc:docMk/>
          <pc:sldMk cId="805167582" sldId="576"/>
        </pc:sldMkLst>
      </pc:sldChg>
      <pc:sldChg chg="delSp modSp mod">
        <pc:chgData name="Kersulis, Jonas" userId="38ec2a83-12fc-4093-8e16-3ee53b6e0485" providerId="ADAL" clId="{A90FA70F-D38F-46A7-A99E-28E3036E6C4E}" dt="2024-07-15T21:20:53.146" v="605" actId="14100"/>
        <pc:sldMkLst>
          <pc:docMk/>
          <pc:sldMk cId="3148162159" sldId="577"/>
        </pc:sldMkLst>
        <pc:spChg chg="del">
          <ac:chgData name="Kersulis, Jonas" userId="38ec2a83-12fc-4093-8e16-3ee53b6e0485" providerId="ADAL" clId="{A90FA70F-D38F-46A7-A99E-28E3036E6C4E}" dt="2024-07-15T21:20:47.936" v="604" actId="478"/>
          <ac:spMkLst>
            <pc:docMk/>
            <pc:sldMk cId="3148162159" sldId="577"/>
            <ac:spMk id="3" creationId="{229368D9-C2BD-7481-3E93-20500B408DB3}"/>
          </ac:spMkLst>
        </pc:spChg>
        <pc:spChg chg="mod">
          <ac:chgData name="Kersulis, Jonas" userId="38ec2a83-12fc-4093-8e16-3ee53b6e0485" providerId="ADAL" clId="{A90FA70F-D38F-46A7-A99E-28E3036E6C4E}" dt="2024-07-15T21:20:53.146" v="605" actId="14100"/>
          <ac:spMkLst>
            <pc:docMk/>
            <pc:sldMk cId="3148162159" sldId="577"/>
            <ac:spMk id="10" creationId="{AEDE4C76-2257-5F9A-EB8F-D77D76809D0B}"/>
          </ac:spMkLst>
        </pc:spChg>
        <pc:spChg chg="del">
          <ac:chgData name="Kersulis, Jonas" userId="38ec2a83-12fc-4093-8e16-3ee53b6e0485" providerId="ADAL" clId="{A90FA70F-D38F-46A7-A99E-28E3036E6C4E}" dt="2024-07-15T21:20:46" v="602" actId="478"/>
          <ac:spMkLst>
            <pc:docMk/>
            <pc:sldMk cId="3148162159" sldId="577"/>
            <ac:spMk id="11" creationId="{BDC3BB71-A233-51FF-9437-71E6881E362F}"/>
          </ac:spMkLst>
        </pc:spChg>
        <pc:picChg chg="del">
          <ac:chgData name="Kersulis, Jonas" userId="38ec2a83-12fc-4093-8e16-3ee53b6e0485" providerId="ADAL" clId="{A90FA70F-D38F-46A7-A99E-28E3036E6C4E}" dt="2024-07-15T21:20:46.516" v="603" actId="478"/>
          <ac:picMkLst>
            <pc:docMk/>
            <pc:sldMk cId="3148162159" sldId="577"/>
            <ac:picMk id="12" creationId="{5C42FD39-DB45-A992-167D-54E56337A761}"/>
          </ac:picMkLst>
        </pc:picChg>
      </pc:sldChg>
      <pc:sldChg chg="modSp mod">
        <pc:chgData name="Kersulis, Jonas" userId="38ec2a83-12fc-4093-8e16-3ee53b6e0485" providerId="ADAL" clId="{A90FA70F-D38F-46A7-A99E-28E3036E6C4E}" dt="2024-07-15T16:49:06.215" v="319" actId="20577"/>
        <pc:sldMkLst>
          <pc:docMk/>
          <pc:sldMk cId="2000836619" sldId="579"/>
        </pc:sldMkLst>
        <pc:spChg chg="mod">
          <ac:chgData name="Kersulis, Jonas" userId="38ec2a83-12fc-4093-8e16-3ee53b6e0485" providerId="ADAL" clId="{A90FA70F-D38F-46A7-A99E-28E3036E6C4E}" dt="2024-07-15T16:49:06.215" v="319" actId="20577"/>
          <ac:spMkLst>
            <pc:docMk/>
            <pc:sldMk cId="2000836619" sldId="579"/>
            <ac:spMk id="2" creationId="{5B7D6869-86A1-B83B-8299-C2EB10231D1A}"/>
          </ac:spMkLst>
        </pc:spChg>
      </pc:sldChg>
      <pc:sldChg chg="addSp modSp add mod">
        <pc:chgData name="Kersulis, Jonas" userId="38ec2a83-12fc-4093-8e16-3ee53b6e0485" providerId="ADAL" clId="{A90FA70F-D38F-46A7-A99E-28E3036E6C4E}" dt="2024-07-15T21:18:50.902" v="446" actId="20577"/>
        <pc:sldMkLst>
          <pc:docMk/>
          <pc:sldMk cId="3906107824" sldId="580"/>
        </pc:sldMkLst>
        <pc:spChg chg="mod">
          <ac:chgData name="Kersulis, Jonas" userId="38ec2a83-12fc-4093-8e16-3ee53b6e0485" providerId="ADAL" clId="{A90FA70F-D38F-46A7-A99E-28E3036E6C4E}" dt="2024-07-15T16:49:13.523" v="338" actId="20577"/>
          <ac:spMkLst>
            <pc:docMk/>
            <pc:sldMk cId="3906107824" sldId="580"/>
            <ac:spMk id="2" creationId="{5B7D6869-86A1-B83B-8299-C2EB10231D1A}"/>
          </ac:spMkLst>
        </pc:spChg>
        <pc:spChg chg="add mod">
          <ac:chgData name="Kersulis, Jonas" userId="38ec2a83-12fc-4093-8e16-3ee53b6e0485" providerId="ADAL" clId="{A90FA70F-D38F-46A7-A99E-28E3036E6C4E}" dt="2024-07-15T21:18:37.384" v="442" actId="20577"/>
          <ac:spMkLst>
            <pc:docMk/>
            <pc:sldMk cId="3906107824" sldId="580"/>
            <ac:spMk id="3" creationId="{909CC942-0C8A-5330-2399-6F0363F3BE8C}"/>
          </ac:spMkLst>
        </pc:spChg>
        <pc:spChg chg="mod">
          <ac:chgData name="Kersulis, Jonas" userId="38ec2a83-12fc-4093-8e16-3ee53b6e0485" providerId="ADAL" clId="{A90FA70F-D38F-46A7-A99E-28E3036E6C4E}" dt="2024-07-15T21:18:50.902" v="446" actId="20577"/>
          <ac:spMkLst>
            <pc:docMk/>
            <pc:sldMk cId="3906107824" sldId="580"/>
            <ac:spMk id="6" creationId="{EC604319-7469-DA30-26D7-2EB8E79CF25A}"/>
          </ac:spMkLst>
        </pc:spChg>
        <pc:spChg chg="mod">
          <ac:chgData name="Kersulis, Jonas" userId="38ec2a83-12fc-4093-8e16-3ee53b6e0485" providerId="ADAL" clId="{A90FA70F-D38F-46A7-A99E-28E3036E6C4E}" dt="2024-07-15T21:18:45.048" v="443" actId="207"/>
          <ac:spMkLst>
            <pc:docMk/>
            <pc:sldMk cId="3906107824" sldId="580"/>
            <ac:spMk id="7" creationId="{060FB68E-7266-9283-6EE1-40C7D5F7E7F4}"/>
          </ac:spMkLst>
        </pc:spChg>
        <pc:spChg chg="mod">
          <ac:chgData name="Kersulis, Jonas" userId="38ec2a83-12fc-4093-8e16-3ee53b6e0485" providerId="ADAL" clId="{A90FA70F-D38F-46A7-A99E-28E3036E6C4E}" dt="2024-07-15T21:18:20.889" v="430" actId="1036"/>
          <ac:spMkLst>
            <pc:docMk/>
            <pc:sldMk cId="3906107824" sldId="580"/>
            <ac:spMk id="8" creationId="{444510D8-ABA9-D2BC-BF08-E6D7374B42C7}"/>
          </ac:spMkLst>
        </pc:spChg>
        <pc:spChg chg="mod">
          <ac:chgData name="Kersulis, Jonas" userId="38ec2a83-12fc-4093-8e16-3ee53b6e0485" providerId="ADAL" clId="{A90FA70F-D38F-46A7-A99E-28E3036E6C4E}" dt="2024-07-15T21:18:20.889" v="430" actId="1036"/>
          <ac:spMkLst>
            <pc:docMk/>
            <pc:sldMk cId="3906107824" sldId="580"/>
            <ac:spMk id="9" creationId="{DB2C5E98-9736-F829-2936-43A45FBAAF00}"/>
          </ac:spMkLst>
        </pc:spChg>
        <pc:spChg chg="mod">
          <ac:chgData name="Kersulis, Jonas" userId="38ec2a83-12fc-4093-8e16-3ee53b6e0485" providerId="ADAL" clId="{A90FA70F-D38F-46A7-A99E-28E3036E6C4E}" dt="2024-07-15T21:18:11.395" v="385" actId="14100"/>
          <ac:spMkLst>
            <pc:docMk/>
            <pc:sldMk cId="3906107824" sldId="580"/>
            <ac:spMk id="14" creationId="{0E80F232-E40F-49F8-7B70-04549519061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System-wide RRS procurement constraint </a:t>
            </a:r>
          </a:p>
          <a:p>
            <a:r>
              <a:rPr lang="en-US"/>
              <a:t>min of 1420 MW RRSPF</a:t>
            </a:r>
          </a:p>
          <a:p>
            <a:r>
              <a:rPr lang="en-US"/>
              <a:t>limits RRSUF and RRSFF to 60% of total</a:t>
            </a:r>
          </a:p>
          <a:p>
            <a:r>
              <a:rPr lang="en-US"/>
              <a:t>Max 450 MW RRSFF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238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System-wide RRS procurement constraint </a:t>
            </a:r>
          </a:p>
          <a:p>
            <a:r>
              <a:rPr lang="en-US"/>
              <a:t>min of 1420 MW RRSPF</a:t>
            </a:r>
          </a:p>
          <a:p>
            <a:r>
              <a:rPr lang="en-US"/>
              <a:t>limits RRSUF and RRSFF to 60% of total</a:t>
            </a:r>
          </a:p>
          <a:p>
            <a:r>
              <a:rPr lang="en-US"/>
              <a:t>Max 450 MW RRSFF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7433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Key milestones</a:t>
            </a:r>
          </a:p>
          <a:p>
            <a:r>
              <a:rPr lang="en-US"/>
              <a:t>- Can replicate results of 5-generator Excel Tool</a:t>
            </a:r>
          </a:p>
          <a:p>
            <a:r>
              <a:rPr lang="en-US"/>
              <a:t>- Can create a case using historical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0959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894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</a:rPr>
              <a:t>Third level</a:t>
            </a:r>
          </a:p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>
              <a:solidFill>
                <a:schemeClr val="tx1"/>
              </a:solidFill>
            </a:endParaRPr>
          </a:p>
          <a:p>
            <a:pPr algn="l"/>
            <a:r>
              <a:rPr lang="en-US" sz="1000" b="0" baseline="0">
                <a:solidFill>
                  <a:schemeClr val="tx1"/>
                </a:solidFill>
              </a:rPr>
              <a:t>Public</a:t>
            </a:r>
            <a:endParaRPr lang="en-US" sz="1000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ERCOT RTC+B SCED Tool Progress Update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/>
              <a:t>Jonas Kersulis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RTCBTF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July 17, 2024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  <a:buFontTx/>
              <a:buChar char="-"/>
            </a:pPr>
            <a:r>
              <a:rPr lang="en-US" sz="2400" dirty="0"/>
              <a:t>Production-scale tool refresher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en-US" sz="2400" dirty="0"/>
              <a:t>Update on optimization details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en-US" sz="2400" dirty="0"/>
              <a:t>Update on capabilities and limitations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en-US" sz="2400" dirty="0"/>
              <a:t>Summary of remaining work; estimated timeline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59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Refresher: Overview of Production-scale Tool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F2A8512-F3CB-E1E5-446E-62884D5E5ABB}"/>
              </a:ext>
            </a:extLst>
          </p:cNvPr>
          <p:cNvSpPr/>
          <p:nvPr/>
        </p:nvSpPr>
        <p:spPr>
          <a:xfrm>
            <a:off x="152397" y="975647"/>
            <a:ext cx="3733801" cy="4906706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31E2709-6419-F52F-8321-6B0096BABDEA}"/>
              </a:ext>
            </a:extLst>
          </p:cNvPr>
          <p:cNvSpPr/>
          <p:nvPr/>
        </p:nvSpPr>
        <p:spPr>
          <a:xfrm>
            <a:off x="4152905" y="975647"/>
            <a:ext cx="1676400" cy="4906705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endParaRPr lang="en-US" sz="1400" b="1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82CACCF-5825-4DFB-A0D8-F8228835E17D}"/>
              </a:ext>
            </a:extLst>
          </p:cNvPr>
          <p:cNvSpPr/>
          <p:nvPr/>
        </p:nvSpPr>
        <p:spPr>
          <a:xfrm>
            <a:off x="6105529" y="975648"/>
            <a:ext cx="2847974" cy="4906704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endParaRPr lang="en-US" sz="140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5156A17-A311-930A-5CBD-8B11867762B2}"/>
              </a:ext>
            </a:extLst>
          </p:cNvPr>
          <p:cNvCxnSpPr>
            <a:cxnSpLocks/>
            <a:stCxn id="6" idx="3"/>
            <a:endCxn id="7" idx="1"/>
          </p:cNvCxnSpPr>
          <p:nvPr/>
        </p:nvCxnSpPr>
        <p:spPr>
          <a:xfrm>
            <a:off x="3886198" y="3429000"/>
            <a:ext cx="266707" cy="0"/>
          </a:xfrm>
          <a:prstGeom prst="straightConnector1">
            <a:avLst/>
          </a:prstGeom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F71ADBB-224E-BF55-BD10-D2800A82DEE8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>
          <a:xfrm>
            <a:off x="5829305" y="3429000"/>
            <a:ext cx="276224" cy="0"/>
          </a:xfrm>
          <a:prstGeom prst="straightConnector1">
            <a:avLst/>
          </a:prstGeom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79EBD62A-5FD7-E18D-2789-C97C7A72A80D}"/>
              </a:ext>
            </a:extLst>
          </p:cNvPr>
          <p:cNvSpPr/>
          <p:nvPr/>
        </p:nvSpPr>
        <p:spPr>
          <a:xfrm>
            <a:off x="452435" y="3053430"/>
            <a:ext cx="3133724" cy="1594770"/>
          </a:xfrm>
          <a:prstGeom prst="roundRect">
            <a:avLst/>
          </a:prstGeom>
          <a:ln/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/>
              <a:t>Resource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/>
              <a:t>Status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/>
              <a:t>Resource Type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/>
              <a:t>Capacity and Ramping Limits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/>
              <a:t>AS Capability and Qualification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/>
              <a:t>Energy and AS Offers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DE89D0B-CB5D-1AE5-7743-9C5B146CA211}"/>
              </a:ext>
            </a:extLst>
          </p:cNvPr>
          <p:cNvSpPr txBox="1"/>
          <p:nvPr/>
        </p:nvSpPr>
        <p:spPr>
          <a:xfrm>
            <a:off x="1295397" y="1011604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>
                <a:solidFill>
                  <a:schemeClr val="bg1"/>
                </a:solidFill>
              </a:rPr>
              <a:t>Inputs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AA86799-4CA3-D184-6110-24373D90B9B8}"/>
              </a:ext>
            </a:extLst>
          </p:cNvPr>
          <p:cNvSpPr txBox="1"/>
          <p:nvPr/>
        </p:nvSpPr>
        <p:spPr>
          <a:xfrm>
            <a:off x="4152906" y="1000154"/>
            <a:ext cx="1676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>
                <a:solidFill>
                  <a:schemeClr val="bg1"/>
                </a:solidFill>
              </a:rPr>
              <a:t>Core Optimization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823C2C2-D548-4897-5657-855BB721F630}"/>
              </a:ext>
            </a:extLst>
          </p:cNvPr>
          <p:cNvSpPr txBox="1"/>
          <p:nvPr/>
        </p:nvSpPr>
        <p:spPr>
          <a:xfrm>
            <a:off x="6681787" y="1009867"/>
            <a:ext cx="16763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>
                <a:solidFill>
                  <a:schemeClr val="bg1"/>
                </a:solidFill>
              </a:rPr>
              <a:t>Outputs</a:t>
            </a: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5EF7EED7-42E1-4300-33A7-7E22474B33C1}"/>
              </a:ext>
            </a:extLst>
          </p:cNvPr>
          <p:cNvSpPr/>
          <p:nvPr/>
        </p:nvSpPr>
        <p:spPr>
          <a:xfrm>
            <a:off x="452435" y="1585481"/>
            <a:ext cx="3133724" cy="1360974"/>
          </a:xfrm>
          <a:prstGeom prst="roundRect">
            <a:avLst/>
          </a:prstGeom>
          <a:ln/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/>
              <a:t>System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/>
              <a:t>GTBD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/>
              <a:t>AS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/>
              <a:t>ASDC parameters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/>
              <a:t>MCL, VOLL</a:t>
            </a:r>
          </a:p>
        </p:txBody>
      </p: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57FB6EC3-4B44-0394-6B4D-B7D8AE9AB68D}"/>
              </a:ext>
            </a:extLst>
          </p:cNvPr>
          <p:cNvSpPr/>
          <p:nvPr/>
        </p:nvSpPr>
        <p:spPr>
          <a:xfrm>
            <a:off x="452435" y="4848954"/>
            <a:ext cx="3133724" cy="334438"/>
          </a:xfrm>
          <a:prstGeom prst="roundRect">
            <a:avLst/>
          </a:prstGeom>
          <a:ln/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/>
              <a:t>Transmission Constraints</a:t>
            </a: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D3FB34CA-47C0-9C4E-1C60-5E6AE0816B17}"/>
              </a:ext>
            </a:extLst>
          </p:cNvPr>
          <p:cNvSpPr/>
          <p:nvPr/>
        </p:nvSpPr>
        <p:spPr>
          <a:xfrm>
            <a:off x="452435" y="5282044"/>
            <a:ext cx="3133724" cy="334438"/>
          </a:xfrm>
          <a:prstGeom prst="roundRect">
            <a:avLst/>
          </a:prstGeom>
          <a:ln/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/>
              <a:t>Shift Factors</a:t>
            </a:r>
          </a:p>
        </p:txBody>
      </p: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38EDEAAF-B88B-9B4E-4B9A-0BC80719A947}"/>
              </a:ext>
            </a:extLst>
          </p:cNvPr>
          <p:cNvSpPr/>
          <p:nvPr/>
        </p:nvSpPr>
        <p:spPr>
          <a:xfrm>
            <a:off x="4314830" y="2748512"/>
            <a:ext cx="1371600" cy="1360974"/>
          </a:xfrm>
          <a:prstGeom prst="roundRect">
            <a:avLst/>
          </a:prstGeom>
          <a:ln/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/>
              <a:t>Build and solve optimization problem</a:t>
            </a:r>
            <a:endParaRPr lang="en-US" sz="1400"/>
          </a:p>
        </p:txBody>
      </p:sp>
      <p:sp>
        <p:nvSpPr>
          <p:cNvPr id="68" name="Rectangle: Rounded Corners 67">
            <a:extLst>
              <a:ext uri="{FF2B5EF4-FFF2-40B4-BE49-F238E27FC236}">
                <a16:creationId xmlns:a16="http://schemas.microsoft.com/office/drawing/2014/main" id="{07CD4F94-1773-3EFF-FB18-FA79725E73AD}"/>
              </a:ext>
            </a:extLst>
          </p:cNvPr>
          <p:cNvSpPr/>
          <p:nvPr/>
        </p:nvSpPr>
        <p:spPr>
          <a:xfrm>
            <a:off x="6238873" y="2934350"/>
            <a:ext cx="2600327" cy="1230284"/>
          </a:xfrm>
          <a:prstGeom prst="roundRect">
            <a:avLst/>
          </a:prstGeom>
          <a:ln/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/>
              <a:t>Resource Outputs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/>
              <a:t>LMPs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/>
              <a:t>Energy Awards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/>
              <a:t>AS MCPCs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/>
              <a:t>AS Awards</a:t>
            </a:r>
          </a:p>
        </p:txBody>
      </p:sp>
      <p:sp>
        <p:nvSpPr>
          <p:cNvPr id="70" name="Rectangle: Rounded Corners 69">
            <a:extLst>
              <a:ext uri="{FF2B5EF4-FFF2-40B4-BE49-F238E27FC236}">
                <a16:creationId xmlns:a16="http://schemas.microsoft.com/office/drawing/2014/main" id="{73AE488A-21D3-CC09-2706-E882A89B6478}"/>
              </a:ext>
            </a:extLst>
          </p:cNvPr>
          <p:cNvSpPr/>
          <p:nvPr/>
        </p:nvSpPr>
        <p:spPr>
          <a:xfrm>
            <a:off x="6248404" y="1852225"/>
            <a:ext cx="2600327" cy="841137"/>
          </a:xfrm>
          <a:prstGeom prst="roundRect">
            <a:avLst/>
          </a:prstGeom>
          <a:ln/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/>
              <a:t>System Outputs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/>
              <a:t>System Lambda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/>
              <a:t>Objective Function</a:t>
            </a:r>
          </a:p>
        </p:txBody>
      </p:sp>
      <p:sp>
        <p:nvSpPr>
          <p:cNvPr id="71" name="Rectangle: Rounded Corners 70">
            <a:extLst>
              <a:ext uri="{FF2B5EF4-FFF2-40B4-BE49-F238E27FC236}">
                <a16:creationId xmlns:a16="http://schemas.microsoft.com/office/drawing/2014/main" id="{B0715532-DBD7-F809-B295-8176A5F5635E}"/>
              </a:ext>
            </a:extLst>
          </p:cNvPr>
          <p:cNvSpPr/>
          <p:nvPr/>
        </p:nvSpPr>
        <p:spPr>
          <a:xfrm>
            <a:off x="6219822" y="4325649"/>
            <a:ext cx="2600327" cy="1230284"/>
          </a:xfrm>
          <a:prstGeom prst="roundRect">
            <a:avLst/>
          </a:prstGeom>
          <a:ln/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/>
              <a:t>Transmission Outputs</a:t>
            </a:r>
            <a:endParaRPr lang="en-US" sz="14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/>
              <a:t>Constraint loading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/>
              <a:t>Constraint shadow price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A63CEA1-6D7A-A626-50E0-10F90B403CA0}"/>
              </a:ext>
            </a:extLst>
          </p:cNvPr>
          <p:cNvSpPr txBox="1"/>
          <p:nvPr/>
        </p:nvSpPr>
        <p:spPr>
          <a:xfrm>
            <a:off x="4186237" y="5257800"/>
            <a:ext cx="1628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(Details on next slide)</a:t>
            </a:r>
          </a:p>
        </p:txBody>
      </p:sp>
    </p:spTree>
    <p:extLst>
      <p:ext uri="{BB962C8B-B14F-4D97-AF65-F5344CB8AC3E}">
        <p14:creationId xmlns:p14="http://schemas.microsoft.com/office/powerpoint/2010/main" val="196097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0E80F232-E40F-49F8-7B70-045495190610}"/>
              </a:ext>
            </a:extLst>
          </p:cNvPr>
          <p:cNvSpPr/>
          <p:nvPr/>
        </p:nvSpPr>
        <p:spPr>
          <a:xfrm>
            <a:off x="7162800" y="5410200"/>
            <a:ext cx="1981200" cy="914400"/>
          </a:xfrm>
          <a:prstGeom prst="rect">
            <a:avLst/>
          </a:prstGeom>
          <a:solidFill>
            <a:srgbClr val="E6EB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 Details – Last Update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604319-7469-DA30-26D7-2EB8E79CF25A}"/>
              </a:ext>
            </a:extLst>
          </p:cNvPr>
          <p:cNvSpPr txBox="1"/>
          <p:nvPr/>
        </p:nvSpPr>
        <p:spPr>
          <a:xfrm>
            <a:off x="381000" y="1048504"/>
            <a:ext cx="41910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Decision Variables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Base points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AS awards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ASDC variables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Transmission slack variables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Power balance slack variables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</a:rPr>
              <a:t>Binary variables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</a:rPr>
              <a:t>Carrying NFRC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</a:rPr>
              <a:t>ESR Charge/Discharge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sz="1600" b="1" dirty="0"/>
          </a:p>
          <a:p>
            <a:r>
              <a:rPr lang="en-US" sz="1600" b="1" dirty="0"/>
              <a:t>Objective</a:t>
            </a:r>
          </a:p>
          <a:p>
            <a:r>
              <a:rPr lang="en-US" sz="1600" dirty="0"/>
              <a:t>Minimize total system cost: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Energy award costs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AS award costs minus ASDC benefit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Transmission and </a:t>
            </a:r>
            <a:r>
              <a:rPr lang="en-US" sz="1600" dirty="0" err="1">
                <a:solidFill>
                  <a:schemeClr val="accent6"/>
                </a:solidFill>
              </a:rPr>
              <a:t>overgen</a:t>
            </a:r>
            <a:r>
              <a:rPr lang="en-US" sz="1600" dirty="0">
                <a:solidFill>
                  <a:schemeClr val="accent6"/>
                </a:solidFill>
              </a:rPr>
              <a:t>/</a:t>
            </a:r>
            <a:r>
              <a:rPr lang="en-US" sz="1600" dirty="0" err="1">
                <a:solidFill>
                  <a:schemeClr val="accent6"/>
                </a:solidFill>
              </a:rPr>
              <a:t>undergen</a:t>
            </a:r>
            <a:r>
              <a:rPr lang="en-US" sz="1600" dirty="0">
                <a:solidFill>
                  <a:schemeClr val="accent6"/>
                </a:solidFill>
              </a:rPr>
              <a:t> penalties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0FB68E-7266-9283-6EE1-40C7D5F7E7F4}"/>
              </a:ext>
            </a:extLst>
          </p:cNvPr>
          <p:cNvSpPr txBox="1"/>
          <p:nvPr/>
        </p:nvSpPr>
        <p:spPr>
          <a:xfrm>
            <a:off x="4648200" y="1048504"/>
            <a:ext cx="4343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/>
              <a:t>Constraints</a:t>
            </a:r>
            <a:endParaRPr lang="en-US" b="1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accent6"/>
                </a:solidFill>
              </a:rPr>
              <a:t>Power balance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accent6"/>
                </a:solidFill>
              </a:rPr>
              <a:t>Total AS award MW = Cleared ASDC MW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accent6"/>
                </a:solidFill>
              </a:rPr>
              <a:t>Generator limits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accent6"/>
                </a:solidFill>
              </a:rPr>
              <a:t>Capacity Limits (LSL, HSL)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accent6"/>
                </a:solidFill>
              </a:rPr>
              <a:t>Ramp Limits (LDL, HDL)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accent6"/>
                </a:solidFill>
              </a:rPr>
              <a:t>Max AS award (based on qualification, status, ramp capability, overrides)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accent6"/>
                </a:solidFill>
              </a:rPr>
              <a:t>Linked AS Offers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accent6"/>
                </a:solidFill>
              </a:rPr>
              <a:t>Transmission Constraints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>
                <a:solidFill>
                  <a:srgbClr val="FF0000"/>
                </a:solidFill>
              </a:rPr>
              <a:t>System-wide RRS procurement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>
                <a:solidFill>
                  <a:srgbClr val="FF0000"/>
                </a:solidFill>
              </a:rPr>
              <a:t>Regulation Ramping Constraint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>
                <a:solidFill>
                  <a:srgbClr val="FF0000"/>
                </a:solidFill>
              </a:rPr>
              <a:t>NFRC Conditional Constraint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>
                <a:solidFill>
                  <a:srgbClr val="FF0000"/>
                </a:solidFill>
              </a:rPr>
              <a:t>SOC Conditional Constraints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44510D8-ABA9-D2BC-BF08-E6D7374B42C7}"/>
              </a:ext>
            </a:extLst>
          </p:cNvPr>
          <p:cNvSpPr txBox="1"/>
          <p:nvPr/>
        </p:nvSpPr>
        <p:spPr>
          <a:xfrm>
            <a:off x="7429500" y="5862101"/>
            <a:ext cx="171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In progress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2C5E98-9736-F829-2936-43A45FBAAF00}"/>
              </a:ext>
            </a:extLst>
          </p:cNvPr>
          <p:cNvSpPr txBox="1"/>
          <p:nvPr/>
        </p:nvSpPr>
        <p:spPr>
          <a:xfrm>
            <a:off x="7429500" y="5478889"/>
            <a:ext cx="171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accent6"/>
                </a:solidFill>
              </a:rPr>
              <a:t>Implemented</a:t>
            </a:r>
          </a:p>
        </p:txBody>
      </p:sp>
    </p:spTree>
    <p:extLst>
      <p:ext uri="{BB962C8B-B14F-4D97-AF65-F5344CB8AC3E}">
        <p14:creationId xmlns:p14="http://schemas.microsoft.com/office/powerpoint/2010/main" val="2000836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0E80F232-E40F-49F8-7B70-045495190610}"/>
              </a:ext>
            </a:extLst>
          </p:cNvPr>
          <p:cNvSpPr/>
          <p:nvPr/>
        </p:nvSpPr>
        <p:spPr>
          <a:xfrm>
            <a:off x="7162800" y="4934798"/>
            <a:ext cx="1981200" cy="1389802"/>
          </a:xfrm>
          <a:prstGeom prst="rect">
            <a:avLst/>
          </a:prstGeom>
          <a:solidFill>
            <a:srgbClr val="E6EB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 Details – Today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604319-7469-DA30-26D7-2EB8E79CF25A}"/>
              </a:ext>
            </a:extLst>
          </p:cNvPr>
          <p:cNvSpPr txBox="1"/>
          <p:nvPr/>
        </p:nvSpPr>
        <p:spPr>
          <a:xfrm>
            <a:off x="381000" y="1048504"/>
            <a:ext cx="42672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Decision Variables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Base points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AS awards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ASDC variables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Transmission slack variables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Power balance slack variables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Binary variables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Carrying NFRC – Not binary after all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</a:rPr>
              <a:t>ESR Charge/Discharge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sz="1600" b="1" dirty="0"/>
          </a:p>
          <a:p>
            <a:r>
              <a:rPr lang="en-US" sz="1600" b="1" dirty="0"/>
              <a:t>Objective</a:t>
            </a:r>
          </a:p>
          <a:p>
            <a:r>
              <a:rPr lang="en-US" sz="1600" dirty="0"/>
              <a:t>Minimize total system cost: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Energy award costs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AS award costs minus ASDC benefit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Transmission and </a:t>
            </a:r>
            <a:r>
              <a:rPr lang="en-US" sz="1600" dirty="0" err="1">
                <a:solidFill>
                  <a:schemeClr val="accent6"/>
                </a:solidFill>
              </a:rPr>
              <a:t>overgen</a:t>
            </a:r>
            <a:r>
              <a:rPr lang="en-US" sz="1600" dirty="0">
                <a:solidFill>
                  <a:schemeClr val="accent6"/>
                </a:solidFill>
              </a:rPr>
              <a:t>/</a:t>
            </a:r>
            <a:r>
              <a:rPr lang="en-US" sz="1600" dirty="0" err="1">
                <a:solidFill>
                  <a:schemeClr val="accent6"/>
                </a:solidFill>
              </a:rPr>
              <a:t>undergen</a:t>
            </a:r>
            <a:r>
              <a:rPr lang="en-US" sz="1600" dirty="0">
                <a:solidFill>
                  <a:schemeClr val="accent6"/>
                </a:solidFill>
              </a:rPr>
              <a:t> penalties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0FB68E-7266-9283-6EE1-40C7D5F7E7F4}"/>
              </a:ext>
            </a:extLst>
          </p:cNvPr>
          <p:cNvSpPr txBox="1"/>
          <p:nvPr/>
        </p:nvSpPr>
        <p:spPr>
          <a:xfrm>
            <a:off x="4648200" y="1048504"/>
            <a:ext cx="4343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Constraints</a:t>
            </a: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Power balance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Total AS award MW = Cleared ASDC MW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Generator limits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Capacity Limits (LSL, HSL)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Ramp Limits (LDL, HDL)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Max AS award (based on qualification, status, ramp capability, overrides)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Linked AS Offers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Transmission Constraints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</a:rPr>
              <a:t>System-wide RRS procurement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</a:rPr>
              <a:t>Regulation Ramping Constraint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NFRC Conditional Constraint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</a:rPr>
              <a:t>SOC Conditional Constraints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44510D8-ABA9-D2BC-BF08-E6D7374B42C7}"/>
              </a:ext>
            </a:extLst>
          </p:cNvPr>
          <p:cNvSpPr txBox="1"/>
          <p:nvPr/>
        </p:nvSpPr>
        <p:spPr>
          <a:xfrm>
            <a:off x="7429500" y="5354927"/>
            <a:ext cx="171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In progress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2C5E98-9736-F829-2936-43A45FBAAF00}"/>
              </a:ext>
            </a:extLst>
          </p:cNvPr>
          <p:cNvSpPr txBox="1"/>
          <p:nvPr/>
        </p:nvSpPr>
        <p:spPr>
          <a:xfrm>
            <a:off x="7429500" y="4971715"/>
            <a:ext cx="171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6"/>
                </a:solidFill>
              </a:rPr>
              <a:t>Implemented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9CC942-0C8A-5330-2399-6F0363F3BE8C}"/>
              </a:ext>
            </a:extLst>
          </p:cNvPr>
          <p:cNvSpPr txBox="1"/>
          <p:nvPr/>
        </p:nvSpPr>
        <p:spPr>
          <a:xfrm>
            <a:off x="7429500" y="5758196"/>
            <a:ext cx="171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Postponed</a:t>
            </a:r>
          </a:p>
        </p:txBody>
      </p:sp>
    </p:spTree>
    <p:extLst>
      <p:ext uri="{BB962C8B-B14F-4D97-AF65-F5344CB8AC3E}">
        <p14:creationId xmlns:p14="http://schemas.microsoft.com/office/powerpoint/2010/main" val="3906107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Capabilities and Limitations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EDE4C76-2257-5F9A-EB8F-D77D76809D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896974"/>
            <a:ext cx="8135815" cy="5135519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/>
              <a:t>Current Functionality</a:t>
            </a:r>
          </a:p>
          <a:p>
            <a:pPr>
              <a:buFontTx/>
              <a:buChar char="-"/>
            </a:pPr>
            <a:r>
              <a:rPr lang="en-US" sz="1600" dirty="0"/>
              <a:t>Replicate results of Excel Tool</a:t>
            </a:r>
          </a:p>
          <a:p>
            <a:pPr>
              <a:buFontTx/>
              <a:buChar char="-"/>
            </a:pPr>
            <a:r>
              <a:rPr lang="en-US" sz="1600" dirty="0"/>
              <a:t>Solve production-scale cases derived from historical SCED data</a:t>
            </a:r>
          </a:p>
          <a:p>
            <a:pPr>
              <a:buFontTx/>
              <a:buChar char="-"/>
            </a:pPr>
            <a:r>
              <a:rPr lang="en-US" sz="1600" dirty="0"/>
              <a:t>Perform non-sequential multi-interval simulation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In-Progress Functionality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Pricing run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600" dirty="0">
                <a:solidFill>
                  <a:srgbClr val="2D3338"/>
                </a:solidFill>
                <a:latin typeface="Arial"/>
              </a:rPr>
              <a:t>Sequential multi-interval simulation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600" dirty="0">
                <a:solidFill>
                  <a:srgbClr val="2D3338"/>
                </a:solidFill>
                <a:latin typeface="Arial"/>
              </a:rPr>
              <a:t>Improved output visualization (compare pre-RTC to RTC outcomes)</a:t>
            </a:r>
            <a:endParaRPr lang="en-US" sz="1600" dirty="0"/>
          </a:p>
          <a:p>
            <a:pPr marL="0" indent="0">
              <a:spcBef>
                <a:spcPts val="1200"/>
              </a:spcBef>
              <a:buNone/>
            </a:pPr>
            <a:r>
              <a:rPr lang="en-US" sz="1800" b="1" dirty="0"/>
              <a:t>Future Functionality</a:t>
            </a:r>
          </a:p>
          <a:p>
            <a:pPr>
              <a:buFontTx/>
              <a:buChar char="-"/>
            </a:pPr>
            <a:r>
              <a:rPr lang="en-US" sz="1600" dirty="0"/>
              <a:t>ESR single model</a:t>
            </a:r>
          </a:p>
          <a:p>
            <a:pPr>
              <a:buFontTx/>
              <a:buChar char="-"/>
            </a:pPr>
            <a:r>
              <a:rPr lang="en-US" sz="1600" dirty="0"/>
              <a:t>Mitigation</a:t>
            </a:r>
          </a:p>
          <a:p>
            <a:pPr marL="0" indent="0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sz="1800" b="1" dirty="0"/>
              <a:t>Limitations</a:t>
            </a:r>
          </a:p>
          <a:p>
            <a:pPr>
              <a:buFontTx/>
              <a:buChar char="-"/>
            </a:pPr>
            <a:r>
              <a:rPr lang="en-US" sz="1600" dirty="0"/>
              <a:t>Market submission assumptions</a:t>
            </a:r>
          </a:p>
          <a:p>
            <a:pPr>
              <a:buFontTx/>
              <a:buChar char="-"/>
            </a:pPr>
            <a:r>
              <a:rPr lang="en-US" sz="1600" dirty="0"/>
              <a:t>Internal tool (ERCOT database access required)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C1D1929C-E49C-894B-79A2-3C29D406E459}"/>
              </a:ext>
            </a:extLst>
          </p:cNvPr>
          <p:cNvSpPr txBox="1">
            <a:spLocks/>
          </p:cNvSpPr>
          <p:nvPr/>
        </p:nvSpPr>
        <p:spPr>
          <a:xfrm>
            <a:off x="304800" y="5410200"/>
            <a:ext cx="3740094" cy="838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148162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and 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914400"/>
            <a:ext cx="8608381" cy="5029200"/>
          </a:xfrm>
        </p:spPr>
        <p:txBody>
          <a:bodyPr/>
          <a:lstStyle/>
          <a:p>
            <a:r>
              <a:rPr lang="en-US" sz="1800" dirty="0"/>
              <a:t>Refocus on obtaining historical study results, comparing to pre-RTC outcomes.</a:t>
            </a:r>
          </a:p>
          <a:p>
            <a:r>
              <a:rPr lang="en-US" sz="1800" dirty="0"/>
              <a:t>Each remaining task on the path to historical study results is in progress.</a:t>
            </a:r>
          </a:p>
          <a:p>
            <a:r>
              <a:rPr lang="en-US" sz="1800" dirty="0"/>
              <a:t>The team is on track for study results in September, barring unforeseen issues.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6C6C735-CA06-8F8E-2512-FBEE3E4E14AF}"/>
              </a:ext>
            </a:extLst>
          </p:cNvPr>
          <p:cNvSpPr txBox="1">
            <a:spLocks/>
          </p:cNvSpPr>
          <p:nvPr/>
        </p:nvSpPr>
        <p:spPr>
          <a:xfrm>
            <a:off x="230820" y="2583022"/>
            <a:ext cx="8458200" cy="5709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4032855263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4" ma:contentTypeDescription="Create a new document." ma:contentTypeScope="" ma:versionID="5de53c7dd9d5e3dd48e81f15fe9d6d64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b9ed68adcc3693f95084af8a9f0e3281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B39F2F4-47B2-4966-9217-61E5C243B270}">
  <ds:schemaRefs>
    <ds:schemaRef ds:uri="5f527160-b6a2-448e-b210-55bbe2178a90"/>
    <ds:schemaRef ds:uri="cf8c9251-373f-4ee3-86cf-d97122226a8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A526C54-2038-4DDB-9077-84C80FF069E0}">
  <ds:schemaRefs>
    <ds:schemaRef ds:uri="5f527160-b6a2-448e-b210-55bbe2178a90"/>
    <ds:schemaRef ds:uri="8d5ee879-813f-4fb9-b7c2-a59846c21aeb"/>
    <ds:schemaRef ds:uri="c34af464-7aa1-4edd-9be4-83dffc1cb926"/>
    <ds:schemaRef ds:uri="cf8c9251-373f-4ee3-86cf-d97122226a8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</TotalTime>
  <Words>512</Words>
  <Application>Microsoft Office PowerPoint</Application>
  <PresentationFormat>On-screen Show (4:3)</PresentationFormat>
  <Paragraphs>149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Cover Slide</vt:lpstr>
      <vt:lpstr>Horizontal Theme</vt:lpstr>
      <vt:lpstr>PowerPoint Presentation</vt:lpstr>
      <vt:lpstr>Outline</vt:lpstr>
      <vt:lpstr>Refresher: Overview of Production-scale Tool</vt:lpstr>
      <vt:lpstr>Optimization Details – Last Update</vt:lpstr>
      <vt:lpstr>Optimization Details – Today</vt:lpstr>
      <vt:lpstr>Capabilities and Limitations</vt:lpstr>
      <vt:lpstr>Summary and Next Steps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Kersulis, Jonas</cp:lastModifiedBy>
  <cp:revision>2</cp:revision>
  <cp:lastPrinted>2017-10-10T21:31:05Z</cp:lastPrinted>
  <dcterms:created xsi:type="dcterms:W3CDTF">2016-01-21T15:20:31Z</dcterms:created>
  <dcterms:modified xsi:type="dcterms:W3CDTF">2024-07-15T21:26:23Z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ActionId">
    <vt:lpwstr>c62e7908-7660-43a6-b1c8-5c5c95dc1f11</vt:lpwstr>
  </property>
  <property fmtid="{D5CDD505-2E9C-101B-9397-08002B2CF9AE}" pid="4" name="MSIP_Label_7084cbda-52b8-46fb-a7b7-cb5bd465ed85_SetDate">
    <vt:lpwstr>2023-05-09T20:19:39Z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ContentBits">
    <vt:lpwstr>0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Method">
    <vt:lpwstr>Standard</vt:lpwstr>
  </property>
  <property fmtid="{D5CDD505-2E9C-101B-9397-08002B2CF9AE}" pid="9" name="ContentTypeId">
    <vt:lpwstr>0x0101009AF51A5998F0944EA03AB587B5B58FD3</vt:lpwstr>
  </property>
  <property fmtid="{D5CDD505-2E9C-101B-9397-08002B2CF9AE}" pid="10" name="MediaServiceImageTags">
    <vt:lpwstr/>
  </property>
</Properties>
</file>