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914" r:id="rId7"/>
    <p:sldId id="915" r:id="rId8"/>
    <p:sldId id="916" r:id="rId9"/>
    <p:sldId id="913" r:id="rId10"/>
    <p:sldId id="91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DE85D-0AE2-4011-A53D-E686BEC70680}" v="4" dt="2024-07-11T20:51:44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4660"/>
  </p:normalViewPr>
  <p:slideViewPr>
    <p:cSldViewPr showGuides="1">
      <p:cViewPr>
        <p:scale>
          <a:sx n="80" d="100"/>
          <a:sy n="80" d="100"/>
        </p:scale>
        <p:origin x="1968" y="48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sdale, Kenneth" userId="d1bf57d2-decc-44c5-8949-ae28e3ed5ea3" providerId="ADAL" clId="{48CDE85D-0AE2-4011-A53D-E686BEC70680}"/>
    <pc:docChg chg="undo custSel addSld delSld modSld sldOrd">
      <pc:chgData name="Ragsdale, Kenneth" userId="d1bf57d2-decc-44c5-8949-ae28e3ed5ea3" providerId="ADAL" clId="{48CDE85D-0AE2-4011-A53D-E686BEC70680}" dt="2024-07-12T16:19:28.880" v="2751" actId="20577"/>
      <pc:docMkLst>
        <pc:docMk/>
      </pc:docMkLst>
      <pc:sldChg chg="modSp mod">
        <pc:chgData name="Ragsdale, Kenneth" userId="d1bf57d2-decc-44c5-8949-ae28e3ed5ea3" providerId="ADAL" clId="{48CDE85D-0AE2-4011-A53D-E686BEC70680}" dt="2024-07-12T16:16:34.635" v="2710" actId="20577"/>
        <pc:sldMkLst>
          <pc:docMk/>
          <pc:sldMk cId="730603795" sldId="260"/>
        </pc:sldMkLst>
        <pc:spChg chg="mod">
          <ac:chgData name="Ragsdale, Kenneth" userId="d1bf57d2-decc-44c5-8949-ae28e3ed5ea3" providerId="ADAL" clId="{48CDE85D-0AE2-4011-A53D-E686BEC70680}" dt="2024-07-12T16:16:34.635" v="27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Ragsdale, Kenneth" userId="d1bf57d2-decc-44c5-8949-ae28e3ed5ea3" providerId="ADAL" clId="{48CDE85D-0AE2-4011-A53D-E686BEC70680}" dt="2024-07-11T22:50:05.110" v="1122" actId="47"/>
        <pc:sldMkLst>
          <pc:docMk/>
          <pc:sldMk cId="1370471119" sldId="269"/>
        </pc:sldMkLst>
      </pc:sldChg>
      <pc:sldChg chg="del">
        <pc:chgData name="Ragsdale, Kenneth" userId="d1bf57d2-decc-44c5-8949-ae28e3ed5ea3" providerId="ADAL" clId="{48CDE85D-0AE2-4011-A53D-E686BEC70680}" dt="2024-07-11T22:50:05.110" v="1122" actId="47"/>
        <pc:sldMkLst>
          <pc:docMk/>
          <pc:sldMk cId="785645435" sldId="894"/>
        </pc:sldMkLst>
      </pc:sldChg>
      <pc:sldChg chg="del">
        <pc:chgData name="Ragsdale, Kenneth" userId="d1bf57d2-decc-44c5-8949-ae28e3ed5ea3" providerId="ADAL" clId="{48CDE85D-0AE2-4011-A53D-E686BEC70680}" dt="2024-07-11T22:50:05.110" v="1122" actId="47"/>
        <pc:sldMkLst>
          <pc:docMk/>
          <pc:sldMk cId="2070234533" sldId="898"/>
        </pc:sldMkLst>
      </pc:sldChg>
      <pc:sldChg chg="modSp del mod">
        <pc:chgData name="Ragsdale, Kenneth" userId="d1bf57d2-decc-44c5-8949-ae28e3ed5ea3" providerId="ADAL" clId="{48CDE85D-0AE2-4011-A53D-E686BEC70680}" dt="2024-07-10T15:50:04.205" v="303" actId="2696"/>
        <pc:sldMkLst>
          <pc:docMk/>
          <pc:sldMk cId="4234369539" sldId="909"/>
        </pc:sldMkLst>
        <pc:spChg chg="mod">
          <ac:chgData name="Ragsdale, Kenneth" userId="d1bf57d2-decc-44c5-8949-ae28e3ed5ea3" providerId="ADAL" clId="{48CDE85D-0AE2-4011-A53D-E686BEC70680}" dt="2024-07-10T15:48:57.102" v="290" actId="6549"/>
          <ac:spMkLst>
            <pc:docMk/>
            <pc:sldMk cId="4234369539" sldId="909"/>
            <ac:spMk id="2" creationId="{0651263E-77D8-425D-AEF3-5CDF6CE3F838}"/>
          </ac:spMkLst>
        </pc:spChg>
      </pc:sldChg>
      <pc:sldChg chg="addSp delSp modSp mod">
        <pc:chgData name="Ragsdale, Kenneth" userId="d1bf57d2-decc-44c5-8949-ae28e3ed5ea3" providerId="ADAL" clId="{48CDE85D-0AE2-4011-A53D-E686BEC70680}" dt="2024-07-12T14:46:27.557" v="1180" actId="14100"/>
        <pc:sldMkLst>
          <pc:docMk/>
          <pc:sldMk cId="3525337191" sldId="910"/>
        </pc:sldMkLst>
        <pc:spChg chg="add del mod">
          <ac:chgData name="Ragsdale, Kenneth" userId="d1bf57d2-decc-44c5-8949-ae28e3ed5ea3" providerId="ADAL" clId="{48CDE85D-0AE2-4011-A53D-E686BEC70680}" dt="2024-07-11T20:35:44.108" v="806" actId="21"/>
          <ac:spMkLst>
            <pc:docMk/>
            <pc:sldMk cId="3525337191" sldId="910"/>
            <ac:spMk id="3" creationId="{5B7D1508-1C31-58A7-78C1-BA665585EF60}"/>
          </ac:spMkLst>
        </pc:spChg>
        <pc:spChg chg="add mod">
          <ac:chgData name="Ragsdale, Kenneth" userId="d1bf57d2-decc-44c5-8949-ae28e3ed5ea3" providerId="ADAL" clId="{48CDE85D-0AE2-4011-A53D-E686BEC70680}" dt="2024-07-11T20:36:05.300" v="808"/>
          <ac:spMkLst>
            <pc:docMk/>
            <pc:sldMk cId="3525337191" sldId="910"/>
            <ac:spMk id="15" creationId="{7180E2B9-2BB5-A35A-1408-CF9F93B81A90}"/>
          </ac:spMkLst>
        </pc:spChg>
        <pc:spChg chg="mod">
          <ac:chgData name="Ragsdale, Kenneth" userId="d1bf57d2-decc-44c5-8949-ae28e3ed5ea3" providerId="ADAL" clId="{48CDE85D-0AE2-4011-A53D-E686BEC70680}" dt="2024-07-12T14:46:27.557" v="1180" actId="14100"/>
          <ac:spMkLst>
            <pc:docMk/>
            <pc:sldMk cId="3525337191" sldId="910"/>
            <ac:spMk id="16" creationId="{58EEF41E-6DF6-ABFC-583F-E40F53482411}"/>
          </ac:spMkLst>
        </pc:spChg>
        <pc:spChg chg="del">
          <ac:chgData name="Ragsdale, Kenneth" userId="d1bf57d2-decc-44c5-8949-ae28e3ed5ea3" providerId="ADAL" clId="{48CDE85D-0AE2-4011-A53D-E686BEC70680}" dt="2024-07-11T20:26:02.454" v="773" actId="21"/>
          <ac:spMkLst>
            <pc:docMk/>
            <pc:sldMk cId="3525337191" sldId="910"/>
            <ac:spMk id="43" creationId="{07557BCE-DC8D-D45D-BAA8-68DFCE55173D}"/>
          </ac:spMkLst>
        </pc:spChg>
        <pc:spChg chg="del mod">
          <ac:chgData name="Ragsdale, Kenneth" userId="d1bf57d2-decc-44c5-8949-ae28e3ed5ea3" providerId="ADAL" clId="{48CDE85D-0AE2-4011-A53D-E686BEC70680}" dt="2024-07-11T20:25:49.834" v="772" actId="21"/>
          <ac:spMkLst>
            <pc:docMk/>
            <pc:sldMk cId="3525337191" sldId="910"/>
            <ac:spMk id="48" creationId="{C243AF0A-BAA2-0068-6668-5D1D85E77215}"/>
          </ac:spMkLst>
        </pc:spChg>
        <pc:cxnChg chg="del">
          <ac:chgData name="Ragsdale, Kenneth" userId="d1bf57d2-decc-44c5-8949-ae28e3ed5ea3" providerId="ADAL" clId="{48CDE85D-0AE2-4011-A53D-E686BEC70680}" dt="2024-07-11T20:26:48.024" v="774" actId="21"/>
          <ac:cxnSpMkLst>
            <pc:docMk/>
            <pc:sldMk cId="3525337191" sldId="910"/>
            <ac:cxnSpMk id="12" creationId="{F84A8A69-8AF5-5895-13E2-A6E09BDFEAA7}"/>
          </ac:cxnSpMkLst>
        </pc:cxnChg>
        <pc:cxnChg chg="mod">
          <ac:chgData name="Ragsdale, Kenneth" userId="d1bf57d2-decc-44c5-8949-ae28e3ed5ea3" providerId="ADAL" clId="{48CDE85D-0AE2-4011-A53D-E686BEC70680}" dt="2024-07-12T14:46:27.557" v="1180" actId="14100"/>
          <ac:cxnSpMkLst>
            <pc:docMk/>
            <pc:sldMk cId="3525337191" sldId="910"/>
            <ac:cxnSpMk id="35" creationId="{32F2F12C-E2F0-2FC5-8E11-67E9BCCF2402}"/>
          </ac:cxnSpMkLst>
        </pc:cxnChg>
      </pc:sldChg>
      <pc:sldChg chg="del">
        <pc:chgData name="Ragsdale, Kenneth" userId="d1bf57d2-decc-44c5-8949-ae28e3ed5ea3" providerId="ADAL" clId="{48CDE85D-0AE2-4011-A53D-E686BEC70680}" dt="2024-07-11T22:50:05.110" v="1122" actId="47"/>
        <pc:sldMkLst>
          <pc:docMk/>
          <pc:sldMk cId="294431467" sldId="911"/>
        </pc:sldMkLst>
      </pc:sldChg>
      <pc:sldChg chg="del">
        <pc:chgData name="Ragsdale, Kenneth" userId="d1bf57d2-decc-44c5-8949-ae28e3ed5ea3" providerId="ADAL" clId="{48CDE85D-0AE2-4011-A53D-E686BEC70680}" dt="2024-07-11T22:50:05.110" v="1122" actId="47"/>
        <pc:sldMkLst>
          <pc:docMk/>
          <pc:sldMk cId="2835267829" sldId="912"/>
        </pc:sldMkLst>
      </pc:sldChg>
      <pc:sldChg chg="addSp delSp modSp add mod">
        <pc:chgData name="Ragsdale, Kenneth" userId="d1bf57d2-decc-44c5-8949-ae28e3ed5ea3" providerId="ADAL" clId="{48CDE85D-0AE2-4011-A53D-E686BEC70680}" dt="2024-07-12T14:46:09.325" v="1179" actId="1076"/>
        <pc:sldMkLst>
          <pc:docMk/>
          <pc:sldMk cId="4089947217" sldId="913"/>
        </pc:sldMkLst>
        <pc:spChg chg="add del mod">
          <ac:chgData name="Ragsdale, Kenneth" userId="d1bf57d2-decc-44c5-8949-ae28e3ed5ea3" providerId="ADAL" clId="{48CDE85D-0AE2-4011-A53D-E686BEC70680}" dt="2024-07-11T20:35:34.205" v="805" actId="21"/>
          <ac:spMkLst>
            <pc:docMk/>
            <pc:sldMk cId="4089947217" sldId="913"/>
            <ac:spMk id="11" creationId="{C6A3EA43-E8E3-C8EE-2C50-CC4B64891EB8}"/>
          </ac:spMkLst>
        </pc:spChg>
        <pc:spChg chg="add mod">
          <ac:chgData name="Ragsdale, Kenneth" userId="d1bf57d2-decc-44c5-8949-ae28e3ed5ea3" providerId="ADAL" clId="{48CDE85D-0AE2-4011-A53D-E686BEC70680}" dt="2024-07-11T20:35:47.972" v="807"/>
          <ac:spMkLst>
            <pc:docMk/>
            <pc:sldMk cId="4089947217" sldId="913"/>
            <ac:spMk id="12" creationId="{A6B1F1E5-087D-B8D3-5CFB-AF672A92E1E4}"/>
          </ac:spMkLst>
        </pc:spChg>
        <pc:spChg chg="mod">
          <ac:chgData name="Ragsdale, Kenneth" userId="d1bf57d2-decc-44c5-8949-ae28e3ed5ea3" providerId="ADAL" clId="{48CDE85D-0AE2-4011-A53D-E686BEC70680}" dt="2024-07-12T14:45:20.695" v="1174" actId="20577"/>
          <ac:spMkLst>
            <pc:docMk/>
            <pc:sldMk cId="4089947217" sldId="913"/>
            <ac:spMk id="23" creationId="{CB857706-5A09-B0AB-388C-B9DC2BAADEA8}"/>
          </ac:spMkLst>
        </pc:spChg>
        <pc:spChg chg="mod">
          <ac:chgData name="Ragsdale, Kenneth" userId="d1bf57d2-decc-44c5-8949-ae28e3ed5ea3" providerId="ADAL" clId="{48CDE85D-0AE2-4011-A53D-E686BEC70680}" dt="2024-07-12T14:46:09.325" v="1179" actId="1076"/>
          <ac:spMkLst>
            <pc:docMk/>
            <pc:sldMk cId="4089947217" sldId="913"/>
            <ac:spMk id="44" creationId="{96579833-E0C1-3F48-2845-786FA60D0E98}"/>
          </ac:spMkLst>
        </pc:spChg>
      </pc:sldChg>
      <pc:sldChg chg="modSp add mod ord">
        <pc:chgData name="Ragsdale, Kenneth" userId="d1bf57d2-decc-44c5-8949-ae28e3ed5ea3" providerId="ADAL" clId="{48CDE85D-0AE2-4011-A53D-E686BEC70680}" dt="2024-07-12T16:16:53.299" v="2714" actId="20577"/>
        <pc:sldMkLst>
          <pc:docMk/>
          <pc:sldMk cId="750970413" sldId="914"/>
        </pc:sldMkLst>
        <pc:spChg chg="mod">
          <ac:chgData name="Ragsdale, Kenneth" userId="d1bf57d2-decc-44c5-8949-ae28e3ed5ea3" providerId="ADAL" clId="{48CDE85D-0AE2-4011-A53D-E686BEC70680}" dt="2024-07-12T16:16:53.299" v="2714" actId="20577"/>
          <ac:spMkLst>
            <pc:docMk/>
            <pc:sldMk cId="750970413" sldId="914"/>
            <ac:spMk id="2" creationId="{00000000-0000-0000-0000-000000000000}"/>
          </ac:spMkLst>
        </pc:spChg>
        <pc:spChg chg="mod">
          <ac:chgData name="Ragsdale, Kenneth" userId="d1bf57d2-decc-44c5-8949-ae28e3ed5ea3" providerId="ADAL" clId="{48CDE85D-0AE2-4011-A53D-E686BEC70680}" dt="2024-07-11T22:47:58.507" v="1114" actId="20577"/>
          <ac:spMkLst>
            <pc:docMk/>
            <pc:sldMk cId="750970413" sldId="914"/>
            <ac:spMk id="8" creationId="{80E02202-FF25-0352-1B21-1533C0A8C0E9}"/>
          </ac:spMkLst>
        </pc:spChg>
      </pc:sldChg>
      <pc:sldChg chg="modSp add mod ord">
        <pc:chgData name="Ragsdale, Kenneth" userId="d1bf57d2-decc-44c5-8949-ae28e3ed5ea3" providerId="ADAL" clId="{48CDE85D-0AE2-4011-A53D-E686BEC70680}" dt="2024-07-12T14:51:30.364" v="1183" actId="20577"/>
        <pc:sldMkLst>
          <pc:docMk/>
          <pc:sldMk cId="60859678" sldId="915"/>
        </pc:sldMkLst>
        <pc:spChg chg="mod">
          <ac:chgData name="Ragsdale, Kenneth" userId="d1bf57d2-decc-44c5-8949-ae28e3ed5ea3" providerId="ADAL" clId="{48CDE85D-0AE2-4011-A53D-E686BEC70680}" dt="2024-07-11T20:53:59.665" v="937" actId="20577"/>
          <ac:spMkLst>
            <pc:docMk/>
            <pc:sldMk cId="60859678" sldId="915"/>
            <ac:spMk id="2" creationId="{00000000-0000-0000-0000-000000000000}"/>
          </ac:spMkLst>
        </pc:spChg>
        <pc:spChg chg="mod">
          <ac:chgData name="Ragsdale, Kenneth" userId="d1bf57d2-decc-44c5-8949-ae28e3ed5ea3" providerId="ADAL" clId="{48CDE85D-0AE2-4011-A53D-E686BEC70680}" dt="2024-07-12T14:51:30.364" v="1183" actId="20577"/>
          <ac:spMkLst>
            <pc:docMk/>
            <pc:sldMk cId="60859678" sldId="915"/>
            <ac:spMk id="8" creationId="{80E02202-FF25-0352-1B21-1533C0A8C0E9}"/>
          </ac:spMkLst>
        </pc:spChg>
      </pc:sldChg>
      <pc:sldChg chg="modSp add mod">
        <pc:chgData name="Ragsdale, Kenneth" userId="d1bf57d2-decc-44c5-8949-ae28e3ed5ea3" providerId="ADAL" clId="{48CDE85D-0AE2-4011-A53D-E686BEC70680}" dt="2024-07-12T16:19:28.880" v="2751" actId="20577"/>
        <pc:sldMkLst>
          <pc:docMk/>
          <pc:sldMk cId="3985271295" sldId="916"/>
        </pc:sldMkLst>
        <pc:spChg chg="mod">
          <ac:chgData name="Ragsdale, Kenneth" userId="d1bf57d2-decc-44c5-8949-ae28e3ed5ea3" providerId="ADAL" clId="{48CDE85D-0AE2-4011-A53D-E686BEC70680}" dt="2024-07-12T14:52:04.374" v="1237" actId="20577"/>
          <ac:spMkLst>
            <pc:docMk/>
            <pc:sldMk cId="3985271295" sldId="916"/>
            <ac:spMk id="2" creationId="{00000000-0000-0000-0000-000000000000}"/>
          </ac:spMkLst>
        </pc:spChg>
        <pc:spChg chg="mod">
          <ac:chgData name="Ragsdale, Kenneth" userId="d1bf57d2-decc-44c5-8949-ae28e3ed5ea3" providerId="ADAL" clId="{48CDE85D-0AE2-4011-A53D-E686BEC70680}" dt="2024-07-12T16:19:28.880" v="2751" actId="20577"/>
          <ac:spMkLst>
            <pc:docMk/>
            <pc:sldMk cId="3985271295" sldId="916"/>
            <ac:spMk id="8" creationId="{80E02202-FF25-0352-1B21-1533C0A8C0E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rgbClr val="5B6770"/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5904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524000"/>
            <a:ext cx="4800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“ESR Catch-All” Revision Requests Document List and Overview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RTCBTF</a:t>
            </a:r>
          </a:p>
          <a:p>
            <a:r>
              <a:rPr lang="en-US" sz="2000" dirty="0">
                <a:solidFill>
                  <a:schemeClr val="tx2"/>
                </a:solidFill>
              </a:rPr>
              <a:t>July 17, 2024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sz="2000" dirty="0"/>
              <a:t>List of “ESR Catch-All” </a:t>
            </a:r>
            <a:r>
              <a:rPr lang="en-US" sz="2000" u="sng" dirty="0"/>
              <a:t>DRAFT</a:t>
            </a:r>
            <a:r>
              <a:rPr lang="en-US" sz="2000" dirty="0"/>
              <a:t> Documents (total of 4 Documents)</a:t>
            </a:r>
          </a:p>
        </p:txBody>
      </p:sp>
      <p:sp>
        <p:nvSpPr>
          <p:cNvPr id="57" name="Slide Number Placeholder 5">
            <a:extLst>
              <a:ext uri="{FF2B5EF4-FFF2-40B4-BE49-F238E27FC236}">
                <a16:creationId xmlns:a16="http://schemas.microsoft.com/office/drawing/2014/main" id="{1C990ABB-A4FE-4239-9CFA-27C0001B558F}"/>
              </a:ext>
            </a:extLst>
          </p:cNvPr>
          <p:cNvSpPr txBox="1">
            <a:spLocks/>
          </p:cNvSpPr>
          <p:nvPr/>
        </p:nvSpPr>
        <p:spPr>
          <a:xfrm>
            <a:off x="8773192" y="6567660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E02202-FF25-0352-1B21-1533C0A8C0E9}"/>
              </a:ext>
            </a:extLst>
          </p:cNvPr>
          <p:cNvSpPr txBox="1"/>
          <p:nvPr/>
        </p:nvSpPr>
        <p:spPr>
          <a:xfrm>
            <a:off x="391192" y="762412"/>
            <a:ext cx="8610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b="1" u="sng" dirty="0">
              <a:solidFill>
                <a:srgbClr val="00B050"/>
              </a:solidFill>
              <a:ea typeface="Calibri" panose="020F0502020204030204" pitchFamily="34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2400" b="1" u="sng" dirty="0">
                <a:solidFill>
                  <a:srgbClr val="00B050"/>
                </a:solidFill>
                <a:ea typeface="Calibri" panose="020F0502020204030204" pitchFamily="34" charset="0"/>
              </a:rPr>
              <a:t>NPRR </a:t>
            </a:r>
            <a:r>
              <a:rPr lang="en-US" b="1" u="sng" dirty="0">
                <a:solidFill>
                  <a:srgbClr val="00B050"/>
                </a:solidFill>
                <a:ea typeface="Calibri" panose="020F0502020204030204" pitchFamily="34" charset="0"/>
              </a:rPr>
              <a:t>XXX </a:t>
            </a:r>
            <a:r>
              <a:rPr lang="en-US" b="1" dirty="0">
                <a:solidFill>
                  <a:srgbClr val="00B050"/>
                </a:solidFill>
              </a:rPr>
              <a:t>Energy Storage Resource Terminology Alignment for the Single-Model Era: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  <a:endParaRPr lang="en-US" sz="1100" dirty="0">
              <a:solidFill>
                <a:schemeClr val="accent4">
                  <a:lumMod val="90000"/>
                  <a:lumOff val="10000"/>
                </a:schemeClr>
              </a:solidFill>
              <a:effectLst/>
              <a:highlight>
                <a:srgbClr val="00FF00"/>
              </a:highlight>
              <a:ea typeface="Calibri" panose="020F0502020204030204" pitchFamily="34" charset="0"/>
            </a:endParaRPr>
          </a:p>
          <a:p>
            <a:pPr lvl="1"/>
            <a:endParaRPr lang="en-US" dirty="0">
              <a:ea typeface="Calibri" panose="020F0502020204030204" pitchFamily="34" charset="0"/>
            </a:endParaRPr>
          </a:p>
          <a:p>
            <a:pPr lvl="1"/>
            <a:endParaRPr lang="en-US" dirty="0"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arenR" startAt="2"/>
            </a:pP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</a:rPr>
              <a:t>NOGRR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</a:rPr>
              <a:t>XXX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Energy Storage Resource Terminology Alignment for the Single-Model Era:</a:t>
            </a:r>
          </a:p>
          <a:p>
            <a:pPr marL="342900" indent="-342900">
              <a:buFont typeface="+mj-lt"/>
              <a:buAutoNum type="arabicParenR" startAt="2"/>
            </a:pPr>
            <a:endParaRPr lang="en-US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 startAt="2"/>
            </a:pPr>
            <a:endParaRPr lang="en-US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arenR" startAt="2"/>
            </a:pPr>
            <a:r>
              <a:rPr lang="en-US" sz="2400" b="1" u="sng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PGRR</a:t>
            </a:r>
            <a:r>
              <a:rPr lang="en-US" b="1" u="sng" dirty="0">
                <a:solidFill>
                  <a:schemeClr val="accent4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 XXX </a:t>
            </a:r>
            <a:r>
              <a:rPr lang="en-US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Energy Storage Resource Terminology Alignment for the Single-Model Era:</a:t>
            </a:r>
          </a:p>
          <a:p>
            <a:pPr marL="342900" indent="-342900">
              <a:buFont typeface="+mj-lt"/>
              <a:buAutoNum type="arabicParenR" startAt="2"/>
            </a:pPr>
            <a:endParaRPr lang="en-US" b="1" u="sng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+mj-lt"/>
              <a:buAutoNum type="arabicParenR" startAt="2"/>
            </a:pPr>
            <a:endParaRPr lang="en-US" b="1" u="sng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+mj-lt"/>
              <a:buAutoNum type="arabicParenR" startAt="2"/>
            </a:pPr>
            <a:r>
              <a:rPr lang="en-US" sz="2400" b="1" u="sng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OBDRR</a:t>
            </a: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</a:rPr>
              <a:t> XXX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Energy Storage Resource Terminology Alignment for the Single-Model Era:  Procedure for Identifying Resource Node Locations  (This one will likely be in two parts [pre-go-live and at go-live.)</a:t>
            </a:r>
          </a:p>
          <a:p>
            <a:pPr marL="342900" indent="-342900">
              <a:buFont typeface="+mj-lt"/>
              <a:buAutoNum type="arabicParenR" startAt="2"/>
            </a:pPr>
            <a:endParaRPr lang="en-US" b="1" u="sng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970413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sz="2000" dirty="0"/>
              <a:t>Overview and Purpose of Revision Requests</a:t>
            </a:r>
          </a:p>
        </p:txBody>
      </p:sp>
      <p:sp>
        <p:nvSpPr>
          <p:cNvPr id="57" name="Slide Number Placeholder 5">
            <a:extLst>
              <a:ext uri="{FF2B5EF4-FFF2-40B4-BE49-F238E27FC236}">
                <a16:creationId xmlns:a16="http://schemas.microsoft.com/office/drawing/2014/main" id="{1C990ABB-A4FE-4239-9CFA-27C0001B558F}"/>
              </a:ext>
            </a:extLst>
          </p:cNvPr>
          <p:cNvSpPr txBox="1">
            <a:spLocks/>
          </p:cNvSpPr>
          <p:nvPr/>
        </p:nvSpPr>
        <p:spPr>
          <a:xfrm>
            <a:off x="8773192" y="6567660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E02202-FF25-0352-1B21-1533C0A8C0E9}"/>
              </a:ext>
            </a:extLst>
          </p:cNvPr>
          <p:cNvSpPr txBox="1"/>
          <p:nvPr/>
        </p:nvSpPr>
        <p:spPr>
          <a:xfrm>
            <a:off x="391192" y="762412"/>
            <a:ext cx="8610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1) ……… approved by the ERCOT Board of Directors at its August 11, 2020, meeting, included a blanket provision in paragraph (1) of Section 3.8.5, Energy Storage Resources, as follows: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“For the purposes of all ERCOT Protocols and Other Binding Documents, all </a:t>
            </a:r>
            <a:r>
              <a:rPr lang="en-US" sz="1600" u="sng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requirements that apply to Generation Resources and Controllable Load Resources </a:t>
            </a:r>
            <a:r>
              <a:rPr lang="en-US" sz="1600" dirty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shall be understood to apply to Energy Storage Resources (ESRs) to the same extent, except where the Protocols explicitly provide otherwise.”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600" dirty="0">
              <a:solidFill>
                <a:srgbClr val="0070C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This NPRR (NOGRR, PGRR, OBDR) applies to ESRs in the future single-model era and should be implemented simultaneously with NPRR1014, BESTF-4 Energy Storage Resource Single Model </a:t>
            </a:r>
            <a:r>
              <a:rPr lang="en-US" sz="1600" u="sng" dirty="0">
                <a:effectLst/>
                <a:latin typeface="+mj-lt"/>
                <a:ea typeface="Times New Roman" panose="02020603050405020304" pitchFamily="18" charset="0"/>
              </a:rPr>
              <a:t>(which is part of the RTCB Project)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.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With the implementation of this NPRR at the time of RTCB go-live, all references to the Combo-Model will be removed.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+mj-lt"/>
                <a:ea typeface="Times New Roman" panose="02020603050405020304" pitchFamily="18" charset="0"/>
              </a:rPr>
              <a:t>4) </a:t>
            </a:r>
            <a:r>
              <a:rPr lang="en-US" sz="1600" dirty="0">
                <a:latin typeface="+mj-lt"/>
              </a:rPr>
              <a:t>The Impact Analysis Report for this NPRR ….. is no Cost/Budgetary Impact and no impact to ERCOT staffing, computer systems, business functions and grid operations and practices.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600" dirty="0">
              <a:latin typeface="+mj-lt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85967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9168"/>
            <a:ext cx="8458200" cy="518318"/>
          </a:xfrm>
        </p:spPr>
        <p:txBody>
          <a:bodyPr/>
          <a:lstStyle/>
          <a:p>
            <a:r>
              <a:rPr lang="en-US" sz="2000" dirty="0"/>
              <a:t>Next Steps</a:t>
            </a:r>
          </a:p>
        </p:txBody>
      </p:sp>
      <p:sp>
        <p:nvSpPr>
          <p:cNvPr id="57" name="Slide Number Placeholder 5">
            <a:extLst>
              <a:ext uri="{FF2B5EF4-FFF2-40B4-BE49-F238E27FC236}">
                <a16:creationId xmlns:a16="http://schemas.microsoft.com/office/drawing/2014/main" id="{1C990ABB-A4FE-4239-9CFA-27C0001B558F}"/>
              </a:ext>
            </a:extLst>
          </p:cNvPr>
          <p:cNvSpPr txBox="1">
            <a:spLocks/>
          </p:cNvSpPr>
          <p:nvPr/>
        </p:nvSpPr>
        <p:spPr>
          <a:xfrm>
            <a:off x="8773192" y="6567660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E02202-FF25-0352-1B21-1533C0A8C0E9}"/>
              </a:ext>
            </a:extLst>
          </p:cNvPr>
          <p:cNvSpPr txBox="1"/>
          <p:nvPr/>
        </p:nvSpPr>
        <p:spPr>
          <a:xfrm>
            <a:off x="391192" y="762412"/>
            <a:ext cx="86106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ERCOT to complete final review</a:t>
            </a: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ERCOT to post Revision Requests with numbers (within the next few weeks)</a:t>
            </a: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Revision Requests addressed at PRS --- like all other RRs</a:t>
            </a: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Follow the normal stakeholder process</a:t>
            </a: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If you review them in the next couple of weeks ---- please do not hesitate to send informal comments to ERCOT.</a:t>
            </a: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Market Participants will have the chance to comment formally as </a:t>
            </a:r>
            <a:r>
              <a:rPr lang="en-US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documents </a:t>
            </a: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go through the normal stakeholder process</a:t>
            </a:r>
            <a:r>
              <a:rPr lang="en-US" dirty="0">
                <a:latin typeface="+mj-lt"/>
              </a:rPr>
              <a:t>.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600" dirty="0">
              <a:latin typeface="+mj-lt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527129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1263E-77D8-425D-AEF3-5CDF6CE3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Typical One-Line </a:t>
            </a:r>
            <a:r>
              <a:rPr lang="en-US" sz="2000" dirty="0"/>
              <a:t>(Battery and Other Generation Resources)</a:t>
            </a:r>
            <a:br>
              <a:rPr lang="en-US" sz="2000" dirty="0"/>
            </a:br>
            <a:r>
              <a:rPr lang="en-US" sz="2000" dirty="0"/>
              <a:t>Current Approach = Combo Model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864BBE-692E-4D0D-B22F-6D98EB3D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DISCUSSION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EE081-238B-4276-9911-7037BDB62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EA7323-8C91-B324-A32A-9C61AE3A6369}"/>
              </a:ext>
            </a:extLst>
          </p:cNvPr>
          <p:cNvCxnSpPr>
            <a:cxnSpLocks/>
          </p:cNvCxnSpPr>
          <p:nvPr/>
        </p:nvCxnSpPr>
        <p:spPr>
          <a:xfrm>
            <a:off x="779881" y="3122084"/>
            <a:ext cx="0" cy="28988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19E87AC-42AB-6B19-6CC9-5B30A2FE4117}"/>
              </a:ext>
            </a:extLst>
          </p:cNvPr>
          <p:cNvCxnSpPr>
            <a:cxnSpLocks/>
          </p:cNvCxnSpPr>
          <p:nvPr/>
        </p:nvCxnSpPr>
        <p:spPr>
          <a:xfrm>
            <a:off x="3730083" y="3096646"/>
            <a:ext cx="0" cy="2536306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3B1EE36-9EDB-DFD4-A2B3-0DBEDA7B7899}"/>
              </a:ext>
            </a:extLst>
          </p:cNvPr>
          <p:cNvSpPr txBox="1"/>
          <p:nvPr/>
        </p:nvSpPr>
        <p:spPr>
          <a:xfrm>
            <a:off x="2218146" y="3311239"/>
            <a:ext cx="67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34.5 kV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857706-5A09-B0AB-388C-B9DC2BAADEA8}"/>
              </a:ext>
            </a:extLst>
          </p:cNvPr>
          <p:cNvSpPr txBox="1"/>
          <p:nvPr/>
        </p:nvSpPr>
        <p:spPr>
          <a:xfrm>
            <a:off x="4610100" y="6245820"/>
            <a:ext cx="1003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/>
              <a:t>SCODE_LD1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AF93F90-DF8A-DE39-F9E5-885E7815DCAD}"/>
              </a:ext>
            </a:extLst>
          </p:cNvPr>
          <p:cNvCxnSpPr>
            <a:cxnSpLocks/>
          </p:cNvCxnSpPr>
          <p:nvPr/>
        </p:nvCxnSpPr>
        <p:spPr>
          <a:xfrm flipH="1">
            <a:off x="5025407" y="4724400"/>
            <a:ext cx="1086630" cy="761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51BD5D-BE8C-A9BC-CE07-C7AF47A57D34}"/>
              </a:ext>
            </a:extLst>
          </p:cNvPr>
          <p:cNvCxnSpPr>
            <a:cxnSpLocks/>
          </p:cNvCxnSpPr>
          <p:nvPr/>
        </p:nvCxnSpPr>
        <p:spPr>
          <a:xfrm>
            <a:off x="5025407" y="4732010"/>
            <a:ext cx="0" cy="893332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2E4FAD-E39D-F6B3-56C6-8BA583608ACA}"/>
              </a:ext>
            </a:extLst>
          </p:cNvPr>
          <p:cNvCxnSpPr>
            <a:cxnSpLocks/>
          </p:cNvCxnSpPr>
          <p:nvPr/>
        </p:nvCxnSpPr>
        <p:spPr>
          <a:xfrm>
            <a:off x="7255264" y="3100451"/>
            <a:ext cx="2954" cy="270583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4B84B3-4A84-25E7-6148-F35D937A20ED}"/>
              </a:ext>
            </a:extLst>
          </p:cNvPr>
          <p:cNvCxnSpPr>
            <a:cxnSpLocks/>
          </p:cNvCxnSpPr>
          <p:nvPr/>
        </p:nvCxnSpPr>
        <p:spPr>
          <a:xfrm>
            <a:off x="8454324" y="3100451"/>
            <a:ext cx="0" cy="270583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6BAC893E-A00F-974D-E390-F527E62BD844}"/>
              </a:ext>
            </a:extLst>
          </p:cNvPr>
          <p:cNvSpPr/>
          <p:nvPr/>
        </p:nvSpPr>
        <p:spPr>
          <a:xfrm>
            <a:off x="8002601" y="5806282"/>
            <a:ext cx="911197" cy="5183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WGR 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E23923-339C-BDE8-B4F5-AF42A2574357}"/>
              </a:ext>
            </a:extLst>
          </p:cNvPr>
          <p:cNvSpPr/>
          <p:nvPr/>
        </p:nvSpPr>
        <p:spPr>
          <a:xfrm>
            <a:off x="6802620" y="5806282"/>
            <a:ext cx="911197" cy="5183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WGR 2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022CB38-F59E-B309-1B98-13C6205A1600}"/>
              </a:ext>
            </a:extLst>
          </p:cNvPr>
          <p:cNvCxnSpPr>
            <a:cxnSpLocks/>
          </p:cNvCxnSpPr>
          <p:nvPr/>
        </p:nvCxnSpPr>
        <p:spPr>
          <a:xfrm>
            <a:off x="6096000" y="4724400"/>
            <a:ext cx="0" cy="908552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2F2F12C-E2F0-2FC5-8E11-67E9BCCF2402}"/>
              </a:ext>
            </a:extLst>
          </p:cNvPr>
          <p:cNvCxnSpPr>
            <a:cxnSpLocks/>
          </p:cNvCxnSpPr>
          <p:nvPr/>
        </p:nvCxnSpPr>
        <p:spPr>
          <a:xfrm>
            <a:off x="5568722" y="3103140"/>
            <a:ext cx="0" cy="162126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92BA9F2B-C7EC-C0FB-C6D8-67D2A4486F21}"/>
              </a:ext>
            </a:extLst>
          </p:cNvPr>
          <p:cNvSpPr/>
          <p:nvPr/>
        </p:nvSpPr>
        <p:spPr>
          <a:xfrm rot="-10800000">
            <a:off x="3519338" y="5642740"/>
            <a:ext cx="474160" cy="327081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669A3393-D2B8-5371-ED6C-17ADE305AC04}"/>
              </a:ext>
            </a:extLst>
          </p:cNvPr>
          <p:cNvSpPr/>
          <p:nvPr/>
        </p:nvSpPr>
        <p:spPr>
          <a:xfrm rot="-10800000">
            <a:off x="4715444" y="5632953"/>
            <a:ext cx="619927" cy="597647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6579833-E0C1-3F48-2845-786FA60D0E98}"/>
              </a:ext>
            </a:extLst>
          </p:cNvPr>
          <p:cNvSpPr/>
          <p:nvPr/>
        </p:nvSpPr>
        <p:spPr>
          <a:xfrm>
            <a:off x="5689193" y="5642739"/>
            <a:ext cx="813614" cy="5183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tx1"/>
                </a:solidFill>
              </a:rPr>
              <a:t>SCODE_BES1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0206136-217F-9838-8EF6-D75E69B43335}"/>
              </a:ext>
            </a:extLst>
          </p:cNvPr>
          <p:cNvSpPr txBox="1"/>
          <p:nvPr/>
        </p:nvSpPr>
        <p:spPr>
          <a:xfrm>
            <a:off x="3443274" y="5938675"/>
            <a:ext cx="9111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1">
                    <a:lumMod val="75000"/>
                  </a:schemeClr>
                </a:solidFill>
              </a:rPr>
              <a:t>SS_AUX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E0A3AD6-3EBE-58BD-1228-191B8EA2BC6D}"/>
              </a:ext>
            </a:extLst>
          </p:cNvPr>
          <p:cNvSpPr/>
          <p:nvPr/>
        </p:nvSpPr>
        <p:spPr>
          <a:xfrm>
            <a:off x="5613951" y="3270757"/>
            <a:ext cx="532028" cy="4020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M2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1814795-4D0B-2824-3953-C3E5CB729B7A}"/>
              </a:ext>
            </a:extLst>
          </p:cNvPr>
          <p:cNvCxnSpPr>
            <a:cxnSpLocks/>
          </p:cNvCxnSpPr>
          <p:nvPr/>
        </p:nvCxnSpPr>
        <p:spPr>
          <a:xfrm flipH="1" flipV="1">
            <a:off x="3704251" y="3094281"/>
            <a:ext cx="4750073" cy="2365"/>
          </a:xfrm>
          <a:prstGeom prst="line">
            <a:avLst/>
          </a:prstGeom>
          <a:ln w="793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>
            <a:extLst>
              <a:ext uri="{FF2B5EF4-FFF2-40B4-BE49-F238E27FC236}">
                <a16:creationId xmlns:a16="http://schemas.microsoft.com/office/drawing/2014/main" id="{53E597CD-2629-ED0A-9573-3C5E6BAD16A2}"/>
              </a:ext>
            </a:extLst>
          </p:cNvPr>
          <p:cNvGrpSpPr/>
          <p:nvPr/>
        </p:nvGrpSpPr>
        <p:grpSpPr>
          <a:xfrm>
            <a:off x="1845201" y="2810355"/>
            <a:ext cx="457624" cy="577269"/>
            <a:chOff x="1845201" y="2810355"/>
            <a:chExt cx="457624" cy="577269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FA284C25-AB8A-FD37-6AFA-FB3D737A8F91}"/>
                </a:ext>
              </a:extLst>
            </p:cNvPr>
            <p:cNvGrpSpPr/>
            <p:nvPr/>
          </p:nvGrpSpPr>
          <p:grpSpPr>
            <a:xfrm>
              <a:off x="1845201" y="2810355"/>
              <a:ext cx="214477" cy="572582"/>
              <a:chOff x="1504229" y="3002778"/>
              <a:chExt cx="214477" cy="572582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FE4EA58-B78E-049D-76A7-596336CDB4A9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CACBEA-55AE-8009-A7E9-ED5605D0B6F5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93E2B693-B889-4FF5-6676-91EF51096D27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5256412E-7CC5-7B6A-36D6-84351046D7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60697C05-A970-67AB-1ECE-75B208A5F4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635AF20-CFA5-67F1-ABBD-71ACC6F3ADD6}"/>
                </a:ext>
              </a:extLst>
            </p:cNvPr>
            <p:cNvGrpSpPr/>
            <p:nvPr/>
          </p:nvGrpSpPr>
          <p:grpSpPr>
            <a:xfrm>
              <a:off x="2088348" y="2815042"/>
              <a:ext cx="214477" cy="572582"/>
              <a:chOff x="1504229" y="3002778"/>
              <a:chExt cx="214477" cy="572582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24FC57FF-C0BF-D502-0928-47AB01E07926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173A2E5D-8E0F-18E5-3571-7B0A930B3893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2877EB91-4871-184A-EFE1-7EACA9C9FE26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170E54D-1E47-1734-CF87-6A0DE0558E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709E4BE1-3940-4B97-1AFA-EFA6CB346F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F9F4F040-CD70-9561-9B20-2A8B716085B2}"/>
              </a:ext>
            </a:extLst>
          </p:cNvPr>
          <p:cNvSpPr txBox="1"/>
          <p:nvPr/>
        </p:nvSpPr>
        <p:spPr>
          <a:xfrm>
            <a:off x="1333395" y="3333826"/>
            <a:ext cx="67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1">
                    <a:lumMod val="75000"/>
                  </a:schemeClr>
                </a:solidFill>
              </a:rPr>
              <a:t>138 kV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1EDA064-0D4D-AB92-1811-B92F939D62CB}"/>
              </a:ext>
            </a:extLst>
          </p:cNvPr>
          <p:cNvCxnSpPr>
            <a:cxnSpLocks/>
          </p:cNvCxnSpPr>
          <p:nvPr/>
        </p:nvCxnSpPr>
        <p:spPr>
          <a:xfrm flipH="1">
            <a:off x="758571" y="3122084"/>
            <a:ext cx="11784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6DAAE69-4A01-9675-A8F1-ACD566EE962C}"/>
              </a:ext>
            </a:extLst>
          </p:cNvPr>
          <p:cNvSpPr/>
          <p:nvPr/>
        </p:nvSpPr>
        <p:spPr>
          <a:xfrm>
            <a:off x="825323" y="4883642"/>
            <a:ext cx="532028" cy="4020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M1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7EDB3F7-4BB5-8838-DFD8-9C40FDB88728}"/>
              </a:ext>
            </a:extLst>
          </p:cNvPr>
          <p:cNvGrpSpPr/>
          <p:nvPr/>
        </p:nvGrpSpPr>
        <p:grpSpPr>
          <a:xfrm>
            <a:off x="1860161" y="1602971"/>
            <a:ext cx="457624" cy="577269"/>
            <a:chOff x="1845201" y="2810355"/>
            <a:chExt cx="457624" cy="577269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AE7ACC56-BA91-B752-CD1F-79496D076433}"/>
                </a:ext>
              </a:extLst>
            </p:cNvPr>
            <p:cNvGrpSpPr/>
            <p:nvPr/>
          </p:nvGrpSpPr>
          <p:grpSpPr>
            <a:xfrm>
              <a:off x="1845201" y="2810355"/>
              <a:ext cx="214477" cy="572582"/>
              <a:chOff x="1504229" y="3002778"/>
              <a:chExt cx="214477" cy="572582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88C03EB5-018D-248C-153F-6870DD1C7FB9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9BC1EA00-890A-80BB-364F-3FBA223C10F1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9C24920F-6523-C296-856D-FA73EC7F7816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F6C860E2-27A1-82B5-6139-717C9DB79B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89987D02-A00C-FE31-FEB3-2A3EA7AE2F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0918BC65-0E5A-79B2-25A8-5DF486A445BE}"/>
                </a:ext>
              </a:extLst>
            </p:cNvPr>
            <p:cNvGrpSpPr/>
            <p:nvPr/>
          </p:nvGrpSpPr>
          <p:grpSpPr>
            <a:xfrm>
              <a:off x="2088348" y="2815042"/>
              <a:ext cx="214477" cy="572582"/>
              <a:chOff x="1504229" y="3002778"/>
              <a:chExt cx="214477" cy="572582"/>
            </a:xfrm>
          </p:grpSpPr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7DDE96-81D6-5C14-C0A2-45F367A07A82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78525A82-0E7E-15D6-C68A-9A2FF84509B6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3D77A994-83E0-95FB-13F8-C388B06D8758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CD4B3C43-6A89-3BEB-3230-E05802609C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7EEEA9EF-12F0-6E59-CA03-76BAA9EFB4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</p:grp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3B69ADB-8846-F14A-90B8-D381A66320BE}"/>
              </a:ext>
            </a:extLst>
          </p:cNvPr>
          <p:cNvCxnSpPr>
            <a:cxnSpLocks/>
          </p:cNvCxnSpPr>
          <p:nvPr/>
        </p:nvCxnSpPr>
        <p:spPr>
          <a:xfrm flipH="1">
            <a:off x="2209176" y="3079061"/>
            <a:ext cx="1495075" cy="761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943216A-3768-1B5C-BCED-1F93C8749630}"/>
              </a:ext>
            </a:extLst>
          </p:cNvPr>
          <p:cNvCxnSpPr>
            <a:cxnSpLocks/>
          </p:cNvCxnSpPr>
          <p:nvPr/>
        </p:nvCxnSpPr>
        <p:spPr>
          <a:xfrm flipH="1">
            <a:off x="2233519" y="1867427"/>
            <a:ext cx="4167281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72CFC1-616E-1587-7DD9-0B55D7A41D71}"/>
              </a:ext>
            </a:extLst>
          </p:cNvPr>
          <p:cNvCxnSpPr>
            <a:cxnSpLocks/>
          </p:cNvCxnSpPr>
          <p:nvPr/>
        </p:nvCxnSpPr>
        <p:spPr>
          <a:xfrm>
            <a:off x="6395298" y="1867427"/>
            <a:ext cx="0" cy="1254657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338A634-DF3F-0852-B052-1FC3EB1D5C69}"/>
              </a:ext>
            </a:extLst>
          </p:cNvPr>
          <p:cNvCxnSpPr>
            <a:cxnSpLocks/>
          </p:cNvCxnSpPr>
          <p:nvPr/>
        </p:nvCxnSpPr>
        <p:spPr>
          <a:xfrm flipH="1">
            <a:off x="758571" y="1882834"/>
            <a:ext cx="120840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6D6456C6-6407-0FBE-6741-E1E465BEF66C}"/>
              </a:ext>
            </a:extLst>
          </p:cNvPr>
          <p:cNvCxnSpPr>
            <a:cxnSpLocks/>
          </p:cNvCxnSpPr>
          <p:nvPr/>
        </p:nvCxnSpPr>
        <p:spPr>
          <a:xfrm>
            <a:off x="791074" y="1882834"/>
            <a:ext cx="0" cy="1254657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B0798F4-2154-6F78-3D9D-AE75716F82C7}"/>
              </a:ext>
            </a:extLst>
          </p:cNvPr>
          <p:cNvSpPr/>
          <p:nvPr/>
        </p:nvSpPr>
        <p:spPr>
          <a:xfrm>
            <a:off x="5448325" y="3811761"/>
            <a:ext cx="228600" cy="2065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107B079-3AA3-0EE2-3BCB-41DED510C443}"/>
              </a:ext>
            </a:extLst>
          </p:cNvPr>
          <p:cNvSpPr/>
          <p:nvPr/>
        </p:nvSpPr>
        <p:spPr>
          <a:xfrm>
            <a:off x="8340024" y="4222273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3C46E9B-DBFB-7B10-6B2E-BC6DD8E47D81}"/>
              </a:ext>
            </a:extLst>
          </p:cNvPr>
          <p:cNvSpPr/>
          <p:nvPr/>
        </p:nvSpPr>
        <p:spPr>
          <a:xfrm>
            <a:off x="7140964" y="4220919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24D78756-930D-A38D-DF53-9E881692154F}"/>
              </a:ext>
            </a:extLst>
          </p:cNvPr>
          <p:cNvCxnSpPr>
            <a:cxnSpLocks/>
          </p:cNvCxnSpPr>
          <p:nvPr/>
        </p:nvCxnSpPr>
        <p:spPr>
          <a:xfrm>
            <a:off x="695911" y="5837908"/>
            <a:ext cx="77402" cy="187736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F48C5F28-A8AE-EE06-704A-CC1A165CC49B}"/>
              </a:ext>
            </a:extLst>
          </p:cNvPr>
          <p:cNvCxnSpPr>
            <a:cxnSpLocks/>
          </p:cNvCxnSpPr>
          <p:nvPr/>
        </p:nvCxnSpPr>
        <p:spPr>
          <a:xfrm flipH="1">
            <a:off x="801192" y="5837908"/>
            <a:ext cx="61198" cy="183014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AB7966A-ECA0-48F9-4576-582259729E65}"/>
              </a:ext>
            </a:extLst>
          </p:cNvPr>
          <p:cNvSpPr/>
          <p:nvPr/>
        </p:nvSpPr>
        <p:spPr>
          <a:xfrm>
            <a:off x="2868987" y="2987581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556DE4B2-3D81-7249-0AD1-01B5C29410F2}"/>
              </a:ext>
            </a:extLst>
          </p:cNvPr>
          <p:cNvSpPr/>
          <p:nvPr/>
        </p:nvSpPr>
        <p:spPr>
          <a:xfrm>
            <a:off x="2893976" y="1786895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BDCA256D-2109-F42A-209D-282EF3CEBECD}"/>
              </a:ext>
            </a:extLst>
          </p:cNvPr>
          <p:cNvCxnSpPr>
            <a:cxnSpLocks/>
          </p:cNvCxnSpPr>
          <p:nvPr/>
        </p:nvCxnSpPr>
        <p:spPr>
          <a:xfrm>
            <a:off x="4759576" y="5522068"/>
            <a:ext cx="596612" cy="63168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138" name="Rectangle 137">
            <a:extLst>
              <a:ext uri="{FF2B5EF4-FFF2-40B4-BE49-F238E27FC236}">
                <a16:creationId xmlns:a16="http://schemas.microsoft.com/office/drawing/2014/main" id="{7118C4B1-D3FB-B25A-3F16-FDD76CD1B403}"/>
              </a:ext>
            </a:extLst>
          </p:cNvPr>
          <p:cNvSpPr/>
          <p:nvPr/>
        </p:nvSpPr>
        <p:spPr>
          <a:xfrm>
            <a:off x="1182862" y="3018274"/>
            <a:ext cx="228600" cy="2076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9BF79286-1EC3-09CF-D631-FD50DE888446}"/>
              </a:ext>
            </a:extLst>
          </p:cNvPr>
          <p:cNvSpPr/>
          <p:nvPr/>
        </p:nvSpPr>
        <p:spPr>
          <a:xfrm>
            <a:off x="1154465" y="1791298"/>
            <a:ext cx="228600" cy="2076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FC38DB8-D65B-E7CA-B90E-C01116F46F35}"/>
              </a:ext>
            </a:extLst>
          </p:cNvPr>
          <p:cNvSpPr/>
          <p:nvPr/>
        </p:nvSpPr>
        <p:spPr>
          <a:xfrm>
            <a:off x="4590049" y="4498165"/>
            <a:ext cx="2098272" cy="2113788"/>
          </a:xfrm>
          <a:prstGeom prst="roundRect">
            <a:avLst/>
          </a:prstGeom>
          <a:noFill/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ED1DBA4-51BF-1757-12EF-8D2D6A9A04E0}"/>
              </a:ext>
            </a:extLst>
          </p:cNvPr>
          <p:cNvSpPr/>
          <p:nvPr/>
        </p:nvSpPr>
        <p:spPr>
          <a:xfrm>
            <a:off x="2893976" y="638151"/>
            <a:ext cx="1821468" cy="348416"/>
          </a:xfrm>
          <a:prstGeom prst="roundRect">
            <a:avLst/>
          </a:prstGeom>
          <a:noFill/>
          <a:effectLst>
            <a:glow rad="1397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B1F1E5-087D-B8D3-5CFB-AF672A92E1E4}"/>
              </a:ext>
            </a:extLst>
          </p:cNvPr>
          <p:cNvSpPr/>
          <p:nvPr/>
        </p:nvSpPr>
        <p:spPr>
          <a:xfrm>
            <a:off x="80939" y="4883641"/>
            <a:ext cx="687749" cy="471149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2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4089947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1263E-77D8-425D-AEF3-5CDF6CE3F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Typical One-Line </a:t>
            </a:r>
            <a:r>
              <a:rPr lang="en-US" sz="2000" dirty="0"/>
              <a:t>(Battery and Other Generation Resources)</a:t>
            </a:r>
            <a:br>
              <a:rPr lang="en-US" sz="2000" dirty="0"/>
            </a:br>
            <a:r>
              <a:rPr lang="en-US" sz="2000" dirty="0"/>
              <a:t>[with Single Model Transition]  {After RTCB Go-live}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864BBE-692E-4D0D-B22F-6D98EB3D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DISCUSSION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EE081-238B-4276-9911-7037BDB62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EA7323-8C91-B324-A32A-9C61AE3A6369}"/>
              </a:ext>
            </a:extLst>
          </p:cNvPr>
          <p:cNvCxnSpPr>
            <a:cxnSpLocks/>
          </p:cNvCxnSpPr>
          <p:nvPr/>
        </p:nvCxnSpPr>
        <p:spPr>
          <a:xfrm>
            <a:off x="779881" y="3122084"/>
            <a:ext cx="0" cy="28988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19E87AC-42AB-6B19-6CC9-5B30A2FE4117}"/>
              </a:ext>
            </a:extLst>
          </p:cNvPr>
          <p:cNvCxnSpPr>
            <a:cxnSpLocks/>
          </p:cNvCxnSpPr>
          <p:nvPr/>
        </p:nvCxnSpPr>
        <p:spPr>
          <a:xfrm>
            <a:off x="3730083" y="3096646"/>
            <a:ext cx="0" cy="2536306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3B1EE36-9EDB-DFD4-A2B3-0DBEDA7B7899}"/>
              </a:ext>
            </a:extLst>
          </p:cNvPr>
          <p:cNvSpPr txBox="1"/>
          <p:nvPr/>
        </p:nvSpPr>
        <p:spPr>
          <a:xfrm>
            <a:off x="2218146" y="3311239"/>
            <a:ext cx="67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34.5 kV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2E4FAD-E39D-F6B3-56C6-8BA583608ACA}"/>
              </a:ext>
            </a:extLst>
          </p:cNvPr>
          <p:cNvCxnSpPr>
            <a:cxnSpLocks/>
          </p:cNvCxnSpPr>
          <p:nvPr/>
        </p:nvCxnSpPr>
        <p:spPr>
          <a:xfrm>
            <a:off x="7255264" y="3100451"/>
            <a:ext cx="2954" cy="270583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4B84B3-4A84-25E7-6148-F35D937A20ED}"/>
              </a:ext>
            </a:extLst>
          </p:cNvPr>
          <p:cNvCxnSpPr>
            <a:cxnSpLocks/>
          </p:cNvCxnSpPr>
          <p:nvPr/>
        </p:nvCxnSpPr>
        <p:spPr>
          <a:xfrm>
            <a:off x="8454324" y="3100451"/>
            <a:ext cx="0" cy="270583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6BAC893E-A00F-974D-E390-F527E62BD844}"/>
              </a:ext>
            </a:extLst>
          </p:cNvPr>
          <p:cNvSpPr/>
          <p:nvPr/>
        </p:nvSpPr>
        <p:spPr>
          <a:xfrm>
            <a:off x="8002601" y="5806282"/>
            <a:ext cx="911197" cy="5183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WGR 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E23923-339C-BDE8-B4F5-AF42A2574357}"/>
              </a:ext>
            </a:extLst>
          </p:cNvPr>
          <p:cNvSpPr/>
          <p:nvPr/>
        </p:nvSpPr>
        <p:spPr>
          <a:xfrm>
            <a:off x="6802620" y="5806282"/>
            <a:ext cx="911197" cy="5183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WGR 2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2F2F12C-E2F0-2FC5-8E11-67E9BCCF2402}"/>
              </a:ext>
            </a:extLst>
          </p:cNvPr>
          <p:cNvCxnSpPr>
            <a:cxnSpLocks/>
            <a:endCxn id="16" idx="0"/>
          </p:cNvCxnSpPr>
          <p:nvPr/>
        </p:nvCxnSpPr>
        <p:spPr>
          <a:xfrm flipH="1">
            <a:off x="5547312" y="3103140"/>
            <a:ext cx="21410" cy="1780502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92BA9F2B-C7EC-C0FB-C6D8-67D2A4486F21}"/>
              </a:ext>
            </a:extLst>
          </p:cNvPr>
          <p:cNvSpPr/>
          <p:nvPr/>
        </p:nvSpPr>
        <p:spPr>
          <a:xfrm rot="-10800000">
            <a:off x="3418631" y="5632953"/>
            <a:ext cx="619927" cy="597647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0206136-217F-9838-8EF6-D75E69B43335}"/>
              </a:ext>
            </a:extLst>
          </p:cNvPr>
          <p:cNvSpPr txBox="1"/>
          <p:nvPr/>
        </p:nvSpPr>
        <p:spPr>
          <a:xfrm>
            <a:off x="3357922" y="6230600"/>
            <a:ext cx="9111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1">
                    <a:lumMod val="75000"/>
                  </a:schemeClr>
                </a:solidFill>
              </a:rPr>
              <a:t>SS_AUX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E0A3AD6-3EBE-58BD-1228-191B8EA2BC6D}"/>
              </a:ext>
            </a:extLst>
          </p:cNvPr>
          <p:cNvSpPr/>
          <p:nvPr/>
        </p:nvSpPr>
        <p:spPr>
          <a:xfrm>
            <a:off x="5630836" y="3186636"/>
            <a:ext cx="532028" cy="4020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M2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1814795-4D0B-2824-3953-C3E5CB729B7A}"/>
              </a:ext>
            </a:extLst>
          </p:cNvPr>
          <p:cNvCxnSpPr>
            <a:cxnSpLocks/>
          </p:cNvCxnSpPr>
          <p:nvPr/>
        </p:nvCxnSpPr>
        <p:spPr>
          <a:xfrm flipH="1">
            <a:off x="3704251" y="3089036"/>
            <a:ext cx="4750073" cy="5245"/>
          </a:xfrm>
          <a:prstGeom prst="line">
            <a:avLst/>
          </a:prstGeom>
          <a:ln w="793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>
            <a:extLst>
              <a:ext uri="{FF2B5EF4-FFF2-40B4-BE49-F238E27FC236}">
                <a16:creationId xmlns:a16="http://schemas.microsoft.com/office/drawing/2014/main" id="{53E597CD-2629-ED0A-9573-3C5E6BAD16A2}"/>
              </a:ext>
            </a:extLst>
          </p:cNvPr>
          <p:cNvGrpSpPr/>
          <p:nvPr/>
        </p:nvGrpSpPr>
        <p:grpSpPr>
          <a:xfrm>
            <a:off x="1845201" y="2810355"/>
            <a:ext cx="457624" cy="577269"/>
            <a:chOff x="1845201" y="2810355"/>
            <a:chExt cx="457624" cy="577269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FA284C25-AB8A-FD37-6AFA-FB3D737A8F91}"/>
                </a:ext>
              </a:extLst>
            </p:cNvPr>
            <p:cNvGrpSpPr/>
            <p:nvPr/>
          </p:nvGrpSpPr>
          <p:grpSpPr>
            <a:xfrm>
              <a:off x="1845201" y="2810355"/>
              <a:ext cx="214477" cy="572582"/>
              <a:chOff x="1504229" y="3002778"/>
              <a:chExt cx="214477" cy="572582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FE4EA58-B78E-049D-76A7-596336CDB4A9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CACBEA-55AE-8009-A7E9-ED5605D0B6F5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93E2B693-B889-4FF5-6676-91EF51096D27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5256412E-7CC5-7B6A-36D6-84351046D7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60697C05-A970-67AB-1ECE-75B208A5F4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635AF20-CFA5-67F1-ABBD-71ACC6F3ADD6}"/>
                </a:ext>
              </a:extLst>
            </p:cNvPr>
            <p:cNvGrpSpPr/>
            <p:nvPr/>
          </p:nvGrpSpPr>
          <p:grpSpPr>
            <a:xfrm>
              <a:off x="2088348" y="2815042"/>
              <a:ext cx="214477" cy="572582"/>
              <a:chOff x="1504229" y="3002778"/>
              <a:chExt cx="214477" cy="572582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24FC57FF-C0BF-D502-0928-47AB01E07926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173A2E5D-8E0F-18E5-3571-7B0A930B3893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2877EB91-4871-184A-EFE1-7EACA9C9FE26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170E54D-1E47-1734-CF87-6A0DE0558E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709E4BE1-3940-4B97-1AFA-EFA6CB346F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F9F4F040-CD70-9561-9B20-2A8B716085B2}"/>
              </a:ext>
            </a:extLst>
          </p:cNvPr>
          <p:cNvSpPr txBox="1"/>
          <p:nvPr/>
        </p:nvSpPr>
        <p:spPr>
          <a:xfrm>
            <a:off x="1333395" y="3333826"/>
            <a:ext cx="6774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1">
                    <a:lumMod val="75000"/>
                  </a:schemeClr>
                </a:solidFill>
              </a:rPr>
              <a:t>138 kV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1EDA064-0D4D-AB92-1811-B92F939D62CB}"/>
              </a:ext>
            </a:extLst>
          </p:cNvPr>
          <p:cNvCxnSpPr>
            <a:cxnSpLocks/>
          </p:cNvCxnSpPr>
          <p:nvPr/>
        </p:nvCxnSpPr>
        <p:spPr>
          <a:xfrm flipH="1">
            <a:off x="758571" y="3122084"/>
            <a:ext cx="117848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6DAAE69-4A01-9675-A8F1-ACD566EE962C}"/>
              </a:ext>
            </a:extLst>
          </p:cNvPr>
          <p:cNvSpPr/>
          <p:nvPr/>
        </p:nvSpPr>
        <p:spPr>
          <a:xfrm>
            <a:off x="825323" y="4883642"/>
            <a:ext cx="532028" cy="4020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M1</a:t>
            </a: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7EDB3F7-4BB5-8838-DFD8-9C40FDB88728}"/>
              </a:ext>
            </a:extLst>
          </p:cNvPr>
          <p:cNvGrpSpPr/>
          <p:nvPr/>
        </p:nvGrpSpPr>
        <p:grpSpPr>
          <a:xfrm>
            <a:off x="1860161" y="1602971"/>
            <a:ext cx="457624" cy="577269"/>
            <a:chOff x="1845201" y="2810355"/>
            <a:chExt cx="457624" cy="577269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AE7ACC56-BA91-B752-CD1F-79496D076433}"/>
                </a:ext>
              </a:extLst>
            </p:cNvPr>
            <p:cNvGrpSpPr/>
            <p:nvPr/>
          </p:nvGrpSpPr>
          <p:grpSpPr>
            <a:xfrm>
              <a:off x="1845201" y="2810355"/>
              <a:ext cx="214477" cy="572582"/>
              <a:chOff x="1504229" y="3002778"/>
              <a:chExt cx="214477" cy="572582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88C03EB5-018D-248C-153F-6870DD1C7FB9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9BC1EA00-890A-80BB-364F-3FBA223C10F1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9C24920F-6523-C296-856D-FA73EC7F7816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F6C860E2-27A1-82B5-6139-717C9DB79B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89987D02-A00C-FE31-FEB3-2A3EA7AE2F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0918BC65-0E5A-79B2-25A8-5DF486A445BE}"/>
                </a:ext>
              </a:extLst>
            </p:cNvPr>
            <p:cNvGrpSpPr/>
            <p:nvPr/>
          </p:nvGrpSpPr>
          <p:grpSpPr>
            <a:xfrm>
              <a:off x="2088348" y="2815042"/>
              <a:ext cx="214477" cy="572582"/>
              <a:chOff x="1504229" y="3002778"/>
              <a:chExt cx="214477" cy="572582"/>
            </a:xfrm>
          </p:grpSpPr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7DDE96-81D6-5C14-C0A2-45F367A07A82}"/>
                  </a:ext>
                </a:extLst>
              </p:cNvPr>
              <p:cNvCxnSpPr/>
              <p:nvPr/>
            </p:nvCxnSpPr>
            <p:spPr>
              <a:xfrm flipV="1">
                <a:off x="1519189" y="3188773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78525A82-0E7E-15D6-C68A-9A2FF84509B6}"/>
                  </a:ext>
                </a:extLst>
              </p:cNvPr>
              <p:cNvCxnSpPr/>
              <p:nvPr/>
            </p:nvCxnSpPr>
            <p:spPr>
              <a:xfrm flipV="1">
                <a:off x="1504229" y="3002778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3D77A994-83E0-95FB-13F8-C388B06D8758}"/>
                  </a:ext>
                </a:extLst>
              </p:cNvPr>
              <p:cNvCxnSpPr/>
              <p:nvPr/>
            </p:nvCxnSpPr>
            <p:spPr>
              <a:xfrm flipV="1">
                <a:off x="1534988" y="3387624"/>
                <a:ext cx="183718" cy="187736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CD4B3C43-6A89-3BEB-3230-E05802609C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387624"/>
                <a:ext cx="21363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7EEEA9EF-12F0-6E59-CA03-76BAA9EFB4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04229" y="3188773"/>
                <a:ext cx="198678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</p:grpSp>
      </p:grp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3B69ADB-8846-F14A-90B8-D381A66320BE}"/>
              </a:ext>
            </a:extLst>
          </p:cNvPr>
          <p:cNvCxnSpPr>
            <a:cxnSpLocks/>
          </p:cNvCxnSpPr>
          <p:nvPr/>
        </p:nvCxnSpPr>
        <p:spPr>
          <a:xfrm flipH="1">
            <a:off x="2209176" y="3079061"/>
            <a:ext cx="1495075" cy="761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943216A-3768-1B5C-BCED-1F93C8749630}"/>
              </a:ext>
            </a:extLst>
          </p:cNvPr>
          <p:cNvCxnSpPr>
            <a:cxnSpLocks/>
          </p:cNvCxnSpPr>
          <p:nvPr/>
        </p:nvCxnSpPr>
        <p:spPr>
          <a:xfrm flipH="1">
            <a:off x="2233519" y="1867427"/>
            <a:ext cx="4167281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72CFC1-616E-1587-7DD9-0B55D7A41D71}"/>
              </a:ext>
            </a:extLst>
          </p:cNvPr>
          <p:cNvCxnSpPr>
            <a:cxnSpLocks/>
          </p:cNvCxnSpPr>
          <p:nvPr/>
        </p:nvCxnSpPr>
        <p:spPr>
          <a:xfrm>
            <a:off x="6395298" y="1867427"/>
            <a:ext cx="0" cy="1254657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338A634-DF3F-0852-B052-1FC3EB1D5C69}"/>
              </a:ext>
            </a:extLst>
          </p:cNvPr>
          <p:cNvCxnSpPr>
            <a:cxnSpLocks/>
          </p:cNvCxnSpPr>
          <p:nvPr/>
        </p:nvCxnSpPr>
        <p:spPr>
          <a:xfrm flipH="1">
            <a:off x="758571" y="1882834"/>
            <a:ext cx="120840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6D6456C6-6407-0FBE-6741-E1E465BEF66C}"/>
              </a:ext>
            </a:extLst>
          </p:cNvPr>
          <p:cNvCxnSpPr>
            <a:cxnSpLocks/>
          </p:cNvCxnSpPr>
          <p:nvPr/>
        </p:nvCxnSpPr>
        <p:spPr>
          <a:xfrm>
            <a:off x="791074" y="1882834"/>
            <a:ext cx="0" cy="1254657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B0798F4-2154-6F78-3D9D-AE75716F82C7}"/>
              </a:ext>
            </a:extLst>
          </p:cNvPr>
          <p:cNvSpPr/>
          <p:nvPr/>
        </p:nvSpPr>
        <p:spPr>
          <a:xfrm>
            <a:off x="5448861" y="3628436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107B079-3AA3-0EE2-3BCB-41DED510C443}"/>
              </a:ext>
            </a:extLst>
          </p:cNvPr>
          <p:cNvSpPr/>
          <p:nvPr/>
        </p:nvSpPr>
        <p:spPr>
          <a:xfrm>
            <a:off x="8340024" y="4222273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43C46E9B-DBFB-7B10-6B2E-BC6DD8E47D81}"/>
              </a:ext>
            </a:extLst>
          </p:cNvPr>
          <p:cNvSpPr/>
          <p:nvPr/>
        </p:nvSpPr>
        <p:spPr>
          <a:xfrm>
            <a:off x="7140964" y="4220919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24D78756-930D-A38D-DF53-9E881692154F}"/>
              </a:ext>
            </a:extLst>
          </p:cNvPr>
          <p:cNvCxnSpPr>
            <a:cxnSpLocks/>
          </p:cNvCxnSpPr>
          <p:nvPr/>
        </p:nvCxnSpPr>
        <p:spPr>
          <a:xfrm>
            <a:off x="695911" y="5837908"/>
            <a:ext cx="77402" cy="187736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F48C5F28-A8AE-EE06-704A-CC1A165CC49B}"/>
              </a:ext>
            </a:extLst>
          </p:cNvPr>
          <p:cNvCxnSpPr>
            <a:cxnSpLocks/>
          </p:cNvCxnSpPr>
          <p:nvPr/>
        </p:nvCxnSpPr>
        <p:spPr>
          <a:xfrm flipH="1">
            <a:off x="801192" y="5837908"/>
            <a:ext cx="61198" cy="183014"/>
          </a:xfrm>
          <a:prstGeom prst="line">
            <a:avLst/>
          </a:prstGeom>
          <a:noFill/>
          <a:ln w="2540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8EEF41E-6DF6-ABFC-583F-E40F53482411}"/>
              </a:ext>
            </a:extLst>
          </p:cNvPr>
          <p:cNvSpPr/>
          <p:nvPr/>
        </p:nvSpPr>
        <p:spPr>
          <a:xfrm>
            <a:off x="5227223" y="4883642"/>
            <a:ext cx="640177" cy="5761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FFFF00"/>
                </a:highlight>
              </a:rPr>
              <a:t>SCODE_ESR1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091DC2-9594-2435-65E1-4B6B140F2F90}"/>
              </a:ext>
            </a:extLst>
          </p:cNvPr>
          <p:cNvSpPr/>
          <p:nvPr/>
        </p:nvSpPr>
        <p:spPr>
          <a:xfrm>
            <a:off x="2954012" y="1763617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E080703-C35B-9DC6-E013-814EC7E7403C}"/>
              </a:ext>
            </a:extLst>
          </p:cNvPr>
          <p:cNvSpPr/>
          <p:nvPr/>
        </p:nvSpPr>
        <p:spPr>
          <a:xfrm>
            <a:off x="2929870" y="2996350"/>
            <a:ext cx="228600" cy="207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C5EBD78-97B4-EF6A-F81C-C8A0F153536D}"/>
              </a:ext>
            </a:extLst>
          </p:cNvPr>
          <p:cNvSpPr/>
          <p:nvPr/>
        </p:nvSpPr>
        <p:spPr>
          <a:xfrm>
            <a:off x="1182862" y="3018274"/>
            <a:ext cx="228600" cy="2076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7C2703-585E-8540-96E4-1F4E956BB310}"/>
              </a:ext>
            </a:extLst>
          </p:cNvPr>
          <p:cNvSpPr/>
          <p:nvPr/>
        </p:nvSpPr>
        <p:spPr>
          <a:xfrm>
            <a:off x="1173419" y="1783463"/>
            <a:ext cx="228600" cy="20762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80E2B9-2BB5-A35A-1408-CF9F93B81A90}"/>
              </a:ext>
            </a:extLst>
          </p:cNvPr>
          <p:cNvSpPr/>
          <p:nvPr/>
        </p:nvSpPr>
        <p:spPr>
          <a:xfrm>
            <a:off x="80939" y="4883641"/>
            <a:ext cx="687749" cy="471149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2"/>
                </a:solidFill>
              </a:rPr>
              <a:t>Resource Node</a:t>
            </a:r>
          </a:p>
        </p:txBody>
      </p:sp>
    </p:spTree>
    <p:extLst>
      <p:ext uri="{BB962C8B-B14F-4D97-AF65-F5344CB8AC3E}">
        <p14:creationId xmlns:p14="http://schemas.microsoft.com/office/powerpoint/2010/main" val="35253371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24002</TotalTime>
  <Words>455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List of “ESR Catch-All” DRAFT Documents (total of 4 Documents)</vt:lpstr>
      <vt:lpstr>Overview and Purpose of Revision Requests</vt:lpstr>
      <vt:lpstr>Next Steps</vt:lpstr>
      <vt:lpstr>Typical One-Line (Battery and Other Generation Resources) Current Approach = Combo Model  </vt:lpstr>
      <vt:lpstr>Typical One-Line (Battery and Other Generation Resources) [with Single Model Transition]  {After RTCB Go-live}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Ragsdale, Kenneth</cp:lastModifiedBy>
  <cp:revision>93</cp:revision>
  <cp:lastPrinted>2016-01-21T20:53:15Z</cp:lastPrinted>
  <dcterms:created xsi:type="dcterms:W3CDTF">2016-01-21T15:20:31Z</dcterms:created>
  <dcterms:modified xsi:type="dcterms:W3CDTF">2024-07-12T16:19:34Z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2023-07-31T17:42:44Z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6e282255-c72f-48ce-80ff-605c21368c43</vt:lpwstr>
  </property>
  <property fmtid="{D5CDD505-2E9C-101B-9397-08002B2CF9AE}" pid="9" name="MSIP_Label_7084cbda-52b8-46fb-a7b7-cb5bd465ed85_ContentBits">
    <vt:lpwstr>0</vt:lpwstr>
  </property>
</Properties>
</file>