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 id="2147483661" r:id="rId7"/>
  </p:sldMasterIdLst>
  <p:notesMasterIdLst>
    <p:notesMasterId r:id="rId28"/>
  </p:notesMasterIdLst>
  <p:handoutMasterIdLst>
    <p:handoutMasterId r:id="rId29"/>
  </p:handoutMasterIdLst>
  <p:sldIdLst>
    <p:sldId id="260" r:id="rId8"/>
    <p:sldId id="658" r:id="rId9"/>
    <p:sldId id="659" r:id="rId10"/>
    <p:sldId id="650" r:id="rId11"/>
    <p:sldId id="660" r:id="rId12"/>
    <p:sldId id="655" r:id="rId13"/>
    <p:sldId id="656" r:id="rId14"/>
    <p:sldId id="661" r:id="rId15"/>
    <p:sldId id="651" r:id="rId16"/>
    <p:sldId id="627" r:id="rId17"/>
    <p:sldId id="647" r:id="rId18"/>
    <p:sldId id="654" r:id="rId19"/>
    <p:sldId id="628" r:id="rId20"/>
    <p:sldId id="652" r:id="rId21"/>
    <p:sldId id="634" r:id="rId22"/>
    <p:sldId id="635" r:id="rId23"/>
    <p:sldId id="657" r:id="rId24"/>
    <p:sldId id="653" r:id="rId25"/>
    <p:sldId id="648" r:id="rId26"/>
    <p:sldId id="644"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E0D528A-27EB-A1C2-9572-55229C3671D4}" name="ERCOT" initials="ERCOT" userId="ERCOT"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randaw, Brian" initials="BB" lastIdx="5" clrIdx="0">
    <p:extLst>
      <p:ext uri="{19B8F6BF-5375-455C-9EA6-DF929625EA0E}">
        <p15:presenceInfo xmlns:p15="http://schemas.microsoft.com/office/powerpoint/2012/main" userId="S::Brian.Brandaw@ercot.com::04aee657-8aa0-46ae-8d87-76153d8b46f3" providerId="AD"/>
      </p:ext>
    </p:extLst>
  </p:cmAuthor>
  <p:cmAuthor id="2" name="Jinright, Susan" initials="JS" lastIdx="5" clrIdx="1">
    <p:extLst>
      <p:ext uri="{19B8F6BF-5375-455C-9EA6-DF929625EA0E}">
        <p15:presenceInfo xmlns:p15="http://schemas.microsoft.com/office/powerpoint/2012/main" userId="S::Susan.Jinright@ercot.com::2984c2d6-c956-49a0-9b02-bca874b9fc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1F5"/>
    <a:srgbClr val="FFFF99"/>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3B8C1E-213A-4DCA-B474-E36B7721549C}" v="46" dt="2024-07-09T19:05:05.7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598" autoAdjust="0"/>
  </p:normalViewPr>
  <p:slideViewPr>
    <p:cSldViewPr snapToGrid="0">
      <p:cViewPr varScale="1">
        <p:scale>
          <a:sx n="78" d="100"/>
          <a:sy n="78" d="100"/>
        </p:scale>
        <p:origin x="1594" y="77"/>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notesMaster" Target="notesMasters/notesMaster1.xml"/><Relationship Id="rId36" Type="http://schemas.microsoft.com/office/2018/10/relationships/authors" Target="author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commentAuthors" Target="commentAuthors.xml"/><Relationship Id="rId35" Type="http://schemas.microsoft.com/office/2015/10/relationships/revisionInfo" Target="revisionInfo.xml"/><Relationship Id="rId8" Type="http://schemas.openxmlformats.org/officeDocument/2006/relationships/slide" Target="slides/slide1.xml"/></Relationships>
</file>

<file path=ppt/charts/_rels/chart1.xml.rels><?xml version="1.0" encoding="UTF-8" standalone="yes"?>
<Relationships xmlns="http://schemas.openxmlformats.org/package/2006/relationships"><Relationship Id="rId3" Type="http://schemas.openxmlformats.org/officeDocument/2006/relationships/oleObject" Target="https://ercot.sharepoint.com/sites/DPT-MarketAnalysisSupv/Shared%20Documents/Analysis/2024-01-02%20ESR%20mitigation%20report/out/case_study_eoc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ercot.sharepoint.com/sites/DPT-MarketAnalysisSupv/Shared%20Documents/Analysis/2024-01-02%20ESR%20mitigation%20report/out/case_study_eoc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ercot.sharepoint.com/sites/DPT-MarketAnalysisSupv/Shared%20Documents/Analysis/2024-01-02%20ESR%20mitigation%20report/out/case_study_eocs.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v>Step 2 EOC - original</c:v>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rmr_brp!$A$2:$A$8</c:f>
              <c:numCache>
                <c:formatCode>General</c:formatCode>
                <c:ptCount val="7"/>
                <c:pt idx="0">
                  <c:v>0</c:v>
                </c:pt>
                <c:pt idx="1">
                  <c:v>0</c:v>
                </c:pt>
                <c:pt idx="2">
                  <c:v>1</c:v>
                </c:pt>
                <c:pt idx="3">
                  <c:v>2</c:v>
                </c:pt>
                <c:pt idx="4">
                  <c:v>4</c:v>
                </c:pt>
                <c:pt idx="5">
                  <c:v>7</c:v>
                </c:pt>
                <c:pt idx="6">
                  <c:v>9.9</c:v>
                </c:pt>
              </c:numCache>
            </c:numRef>
          </c:xVal>
          <c:yVal>
            <c:numRef>
              <c:f>rmr_brp!$B$2:$B$8</c:f>
              <c:numCache>
                <c:formatCode>General</c:formatCode>
                <c:ptCount val="7"/>
                <c:pt idx="0">
                  <c:v>-50</c:v>
                </c:pt>
                <c:pt idx="1">
                  <c:v>500</c:v>
                </c:pt>
                <c:pt idx="2">
                  <c:v>501</c:v>
                </c:pt>
                <c:pt idx="3">
                  <c:v>1000</c:v>
                </c:pt>
                <c:pt idx="4">
                  <c:v>2000</c:v>
                </c:pt>
                <c:pt idx="5">
                  <c:v>4999</c:v>
                </c:pt>
                <c:pt idx="6">
                  <c:v>5000</c:v>
                </c:pt>
              </c:numCache>
            </c:numRef>
          </c:yVal>
          <c:smooth val="0"/>
          <c:extLst>
            <c:ext xmlns:c16="http://schemas.microsoft.com/office/drawing/2014/chart" uri="{C3380CC4-5D6E-409C-BE32-E72D297353CC}">
              <c16:uniqueId val="{00000000-F17E-42C6-AFB2-FA9A673BFB0B}"/>
            </c:ext>
          </c:extLst>
        </c:ser>
        <c:ser>
          <c:idx val="1"/>
          <c:order val="1"/>
          <c:tx>
            <c:v>Dispatch - original</c:v>
          </c:tx>
          <c:spPr>
            <a:ln w="19050" cap="rnd">
              <a:noFill/>
              <a:round/>
            </a:ln>
            <a:effectLst/>
          </c:spPr>
          <c:marker>
            <c:symbol val="square"/>
            <c:size val="8"/>
            <c:spPr>
              <a:solidFill>
                <a:schemeClr val="accent2"/>
              </a:solidFill>
              <a:ln w="9525">
                <a:solidFill>
                  <a:schemeClr val="accent2"/>
                </a:solidFill>
              </a:ln>
              <a:effectLst/>
            </c:spPr>
          </c:marker>
          <c:xVal>
            <c:numRef>
              <c:f>rmr_brp!$A$11</c:f>
              <c:numCache>
                <c:formatCode>General</c:formatCode>
                <c:ptCount val="1"/>
                <c:pt idx="0">
                  <c:v>2.15</c:v>
                </c:pt>
              </c:numCache>
            </c:numRef>
          </c:xVal>
          <c:yVal>
            <c:numRef>
              <c:f>rmr_brp!$B$11</c:f>
              <c:numCache>
                <c:formatCode>General</c:formatCode>
                <c:ptCount val="1"/>
                <c:pt idx="0">
                  <c:v>1073.73</c:v>
                </c:pt>
              </c:numCache>
            </c:numRef>
          </c:yVal>
          <c:smooth val="0"/>
          <c:extLst>
            <c:ext xmlns:c16="http://schemas.microsoft.com/office/drawing/2014/chart" uri="{C3380CC4-5D6E-409C-BE32-E72D297353CC}">
              <c16:uniqueId val="{00000001-F17E-42C6-AFB2-FA9A673BFB0B}"/>
            </c:ext>
          </c:extLst>
        </c:ser>
        <c:ser>
          <c:idx val="2"/>
          <c:order val="2"/>
          <c:tx>
            <c:v>Step 2 EOC - mitigated</c:v>
          </c:tx>
          <c:spPr>
            <a:ln w="19050" cap="rnd">
              <a:solidFill>
                <a:schemeClr val="accent3"/>
              </a:solidFill>
              <a:round/>
            </a:ln>
            <a:effectLst/>
          </c:spPr>
          <c:marker>
            <c:symbol val="circle"/>
            <c:size val="5"/>
            <c:spPr>
              <a:solidFill>
                <a:schemeClr val="accent3"/>
              </a:solidFill>
              <a:ln w="9525">
                <a:solidFill>
                  <a:schemeClr val="accent3"/>
                </a:solidFill>
              </a:ln>
              <a:effectLst/>
            </c:spPr>
          </c:marker>
          <c:xVal>
            <c:numRef>
              <c:f>rmr_brp!$C$2:$C$6</c:f>
              <c:numCache>
                <c:formatCode>General</c:formatCode>
                <c:ptCount val="5"/>
                <c:pt idx="0">
                  <c:v>0</c:v>
                </c:pt>
                <c:pt idx="1">
                  <c:v>0</c:v>
                </c:pt>
                <c:pt idx="2">
                  <c:v>1</c:v>
                </c:pt>
                <c:pt idx="3">
                  <c:v>1.82016</c:v>
                </c:pt>
                <c:pt idx="4">
                  <c:v>9.9</c:v>
                </c:pt>
              </c:numCache>
            </c:numRef>
          </c:xVal>
          <c:yVal>
            <c:numRef>
              <c:f>rmr_brp!$D$2:$D$6</c:f>
              <c:numCache>
                <c:formatCode>General</c:formatCode>
                <c:ptCount val="5"/>
                <c:pt idx="0">
                  <c:v>-50</c:v>
                </c:pt>
                <c:pt idx="1">
                  <c:v>500</c:v>
                </c:pt>
                <c:pt idx="2">
                  <c:v>501</c:v>
                </c:pt>
                <c:pt idx="3">
                  <c:v>910.26</c:v>
                </c:pt>
                <c:pt idx="4">
                  <c:v>910.26</c:v>
                </c:pt>
              </c:numCache>
            </c:numRef>
          </c:yVal>
          <c:smooth val="0"/>
          <c:extLst>
            <c:ext xmlns:c16="http://schemas.microsoft.com/office/drawing/2014/chart" uri="{C3380CC4-5D6E-409C-BE32-E72D297353CC}">
              <c16:uniqueId val="{00000002-F17E-42C6-AFB2-FA9A673BFB0B}"/>
            </c:ext>
          </c:extLst>
        </c:ser>
        <c:ser>
          <c:idx val="3"/>
          <c:order val="3"/>
          <c:tx>
            <c:v>Dispatch - mitigated</c:v>
          </c:tx>
          <c:spPr>
            <a:ln w="19050" cap="rnd">
              <a:noFill/>
              <a:round/>
            </a:ln>
            <a:effectLst/>
          </c:spPr>
          <c:marker>
            <c:symbol val="triangle"/>
            <c:size val="9"/>
            <c:spPr>
              <a:solidFill>
                <a:schemeClr val="accent4"/>
              </a:solidFill>
              <a:ln w="9525">
                <a:solidFill>
                  <a:schemeClr val="accent4"/>
                </a:solidFill>
              </a:ln>
              <a:effectLst/>
            </c:spPr>
          </c:marker>
          <c:xVal>
            <c:numRef>
              <c:f>rmr_brp!$C$11</c:f>
              <c:numCache>
                <c:formatCode>General</c:formatCode>
                <c:ptCount val="1"/>
                <c:pt idx="0">
                  <c:v>3.8</c:v>
                </c:pt>
              </c:numCache>
            </c:numRef>
          </c:xVal>
          <c:yVal>
            <c:numRef>
              <c:f>rmr_brp!$D$11</c:f>
              <c:numCache>
                <c:formatCode>General</c:formatCode>
                <c:ptCount val="1"/>
                <c:pt idx="0">
                  <c:v>910.26</c:v>
                </c:pt>
              </c:numCache>
            </c:numRef>
          </c:yVal>
          <c:smooth val="0"/>
          <c:extLst>
            <c:ext xmlns:c16="http://schemas.microsoft.com/office/drawing/2014/chart" uri="{C3380CC4-5D6E-409C-BE32-E72D297353CC}">
              <c16:uniqueId val="{00000003-F17E-42C6-AFB2-FA9A673BFB0B}"/>
            </c:ext>
          </c:extLst>
        </c:ser>
        <c:dLbls>
          <c:showLegendKey val="0"/>
          <c:showVal val="0"/>
          <c:showCatName val="0"/>
          <c:showSerName val="0"/>
          <c:showPercent val="0"/>
          <c:showBubbleSize val="0"/>
        </c:dLbls>
        <c:axId val="2128793536"/>
        <c:axId val="2137740144"/>
      </c:scatterChart>
      <c:valAx>
        <c:axId val="2128793536"/>
        <c:scaling>
          <c:orientation val="minMax"/>
          <c:max val="10"/>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r>
                  <a:rPr lang="en-US"/>
                  <a:t>Break Point (MW)</a:t>
                </a:r>
              </a:p>
            </c:rich>
          </c:tx>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2137740144"/>
        <c:crossesAt val="0"/>
        <c:crossBetween val="midCat"/>
      </c:valAx>
      <c:valAx>
        <c:axId val="2137740144"/>
        <c:scaling>
          <c:orientation val="minMax"/>
          <c:max val="5000"/>
          <c:min val="-250"/>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wrap="square" anchor="ctr" anchorCtr="1"/>
              <a:lstStyle/>
              <a:p>
                <a:pPr>
                  <a:defRPr sz="1500" b="0" i="0" u="none" strike="noStrike" kern="1200" baseline="0">
                    <a:solidFill>
                      <a:schemeClr val="tx1">
                        <a:lumMod val="65000"/>
                        <a:lumOff val="35000"/>
                      </a:schemeClr>
                    </a:solidFill>
                    <a:latin typeface="+mn-lt"/>
                    <a:ea typeface="+mn-ea"/>
                    <a:cs typeface="+mn-cs"/>
                  </a:defRPr>
                </a:pPr>
                <a:r>
                  <a:rPr lang="en-US"/>
                  <a:t>Price</a:t>
                </a:r>
              </a:p>
              <a:p>
                <a:pPr>
                  <a:defRPr/>
                </a:pPr>
                <a:r>
                  <a:rPr lang="en-US"/>
                  <a:t>($/MWh)</a:t>
                </a:r>
              </a:p>
            </c:rich>
          </c:tx>
          <c:overlay val="0"/>
          <c:spPr>
            <a:noFill/>
            <a:ln>
              <a:noFill/>
            </a:ln>
            <a:effectLst/>
          </c:spPr>
          <c:txPr>
            <a:bodyPr rot="0" spcFirstLastPara="1" vertOverflow="ellipsis"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2128793536"/>
        <c:crosses val="autoZero"/>
        <c:crossBetween val="midCat"/>
      </c:valAx>
      <c:spPr>
        <a:noFill/>
        <a:ln>
          <a:noFill/>
        </a:ln>
        <a:effectLst/>
      </c:spPr>
    </c:plotArea>
    <c:legend>
      <c:legendPos val="r"/>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5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v>Step 2 EOC</c:v>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rmr_crossett!$A$2:$A$12</c:f>
              <c:numCache>
                <c:formatCode>General</c:formatCode>
                <c:ptCount val="11"/>
                <c:pt idx="0">
                  <c:v>0</c:v>
                </c:pt>
                <c:pt idx="1">
                  <c:v>0</c:v>
                </c:pt>
                <c:pt idx="2">
                  <c:v>12.5</c:v>
                </c:pt>
                <c:pt idx="3">
                  <c:v>12.6</c:v>
                </c:pt>
                <c:pt idx="4">
                  <c:v>20</c:v>
                </c:pt>
                <c:pt idx="5">
                  <c:v>20.100000000000001</c:v>
                </c:pt>
                <c:pt idx="6">
                  <c:v>30</c:v>
                </c:pt>
                <c:pt idx="7">
                  <c:v>30.1</c:v>
                </c:pt>
                <c:pt idx="8">
                  <c:v>40</c:v>
                </c:pt>
                <c:pt idx="9">
                  <c:v>40.099997999999999</c:v>
                </c:pt>
                <c:pt idx="10">
                  <c:v>100</c:v>
                </c:pt>
              </c:numCache>
            </c:numRef>
          </c:xVal>
          <c:yVal>
            <c:numRef>
              <c:f>rmr_crossett!$B$2:$B$12</c:f>
              <c:numCache>
                <c:formatCode>General</c:formatCode>
                <c:ptCount val="11"/>
                <c:pt idx="0">
                  <c:v>-50</c:v>
                </c:pt>
                <c:pt idx="1">
                  <c:v>149</c:v>
                </c:pt>
                <c:pt idx="2">
                  <c:v>150</c:v>
                </c:pt>
                <c:pt idx="3">
                  <c:v>299</c:v>
                </c:pt>
                <c:pt idx="4">
                  <c:v>300</c:v>
                </c:pt>
                <c:pt idx="5">
                  <c:v>399</c:v>
                </c:pt>
                <c:pt idx="6">
                  <c:v>400</c:v>
                </c:pt>
                <c:pt idx="7">
                  <c:v>499</c:v>
                </c:pt>
                <c:pt idx="8">
                  <c:v>500</c:v>
                </c:pt>
                <c:pt idx="9">
                  <c:v>4999.9902339999999</c:v>
                </c:pt>
                <c:pt idx="10">
                  <c:v>5000</c:v>
                </c:pt>
              </c:numCache>
            </c:numRef>
          </c:yVal>
          <c:smooth val="0"/>
          <c:extLst>
            <c:ext xmlns:c16="http://schemas.microsoft.com/office/drawing/2014/chart" uri="{C3380CC4-5D6E-409C-BE32-E72D297353CC}">
              <c16:uniqueId val="{00000000-7F9E-4562-8C3D-2BBDC36E805B}"/>
            </c:ext>
          </c:extLst>
        </c:ser>
        <c:ser>
          <c:idx val="1"/>
          <c:order val="1"/>
          <c:tx>
            <c:v>Dispatch</c:v>
          </c:tx>
          <c:spPr>
            <a:ln w="25400" cap="rnd">
              <a:noFill/>
              <a:round/>
            </a:ln>
            <a:effectLst/>
          </c:spPr>
          <c:marker>
            <c:symbol val="square"/>
            <c:size val="8"/>
            <c:spPr>
              <a:solidFill>
                <a:schemeClr val="accent2"/>
              </a:solidFill>
              <a:ln w="25400">
                <a:solidFill>
                  <a:schemeClr val="accent2"/>
                </a:solidFill>
              </a:ln>
              <a:effectLst/>
            </c:spPr>
          </c:marker>
          <c:xVal>
            <c:numRef>
              <c:f>rmr_crossett!$A$15</c:f>
              <c:numCache>
                <c:formatCode>General</c:formatCode>
                <c:ptCount val="1"/>
                <c:pt idx="0">
                  <c:v>40</c:v>
                </c:pt>
              </c:numCache>
            </c:numRef>
          </c:xVal>
          <c:yVal>
            <c:numRef>
              <c:f>rmr_crossett!$B$15</c:f>
              <c:numCache>
                <c:formatCode>General</c:formatCode>
                <c:ptCount val="1"/>
                <c:pt idx="0">
                  <c:v>646.97</c:v>
                </c:pt>
              </c:numCache>
            </c:numRef>
          </c:yVal>
          <c:smooth val="0"/>
          <c:extLst>
            <c:ext xmlns:c16="http://schemas.microsoft.com/office/drawing/2014/chart" uri="{C3380CC4-5D6E-409C-BE32-E72D297353CC}">
              <c16:uniqueId val="{00000001-7F9E-4562-8C3D-2BBDC36E805B}"/>
            </c:ext>
          </c:extLst>
        </c:ser>
        <c:dLbls>
          <c:showLegendKey val="0"/>
          <c:showVal val="0"/>
          <c:showCatName val="0"/>
          <c:showSerName val="0"/>
          <c:showPercent val="0"/>
          <c:showBubbleSize val="0"/>
        </c:dLbls>
        <c:axId val="2128793536"/>
        <c:axId val="2137740144"/>
      </c:scatterChart>
      <c:valAx>
        <c:axId val="2128793536"/>
        <c:scaling>
          <c:orientation val="minMax"/>
          <c:max val="110"/>
          <c:min val="-1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r>
                  <a:rPr lang="en-US"/>
                  <a:t>Break Point (MW)</a:t>
                </a:r>
              </a:p>
            </c:rich>
          </c:tx>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low"/>
        <c:spPr>
          <a:noFill/>
          <a:ln w="9525" cap="flat" cmpd="sng" algn="ctr">
            <a:solidFill>
              <a:schemeClr val="tx1">
                <a:lumMod val="25000"/>
                <a:lumOff val="75000"/>
              </a:schemeClr>
            </a:solidFill>
            <a:round/>
          </a:ln>
          <a:effectLst/>
        </c:spPr>
        <c:txPr>
          <a:bodyPr rot="0" spcFirstLastPara="1" vertOverflow="ellipsis" wrap="square" anchor="b" anchorCtr="0"/>
          <a:lstStyle/>
          <a:p>
            <a:pPr>
              <a:defRPr sz="1500" b="0" i="0" u="none" strike="noStrike" kern="1200" baseline="0">
                <a:solidFill>
                  <a:schemeClr val="tx1">
                    <a:lumMod val="65000"/>
                    <a:lumOff val="35000"/>
                  </a:schemeClr>
                </a:solidFill>
                <a:latin typeface="+mn-lt"/>
                <a:ea typeface="+mn-ea"/>
                <a:cs typeface="+mn-cs"/>
              </a:defRPr>
            </a:pPr>
            <a:endParaRPr lang="en-US"/>
          </a:p>
        </c:txPr>
        <c:crossAx val="2137740144"/>
        <c:crossesAt val="0"/>
        <c:crossBetween val="midCat"/>
      </c:valAx>
      <c:valAx>
        <c:axId val="2137740144"/>
        <c:scaling>
          <c:orientation val="minMax"/>
          <c:max val="5100"/>
          <c:min val="-250"/>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wrap="square" anchor="ctr" anchorCtr="1"/>
              <a:lstStyle/>
              <a:p>
                <a:pPr>
                  <a:defRPr sz="1500" b="0" i="0" u="none" strike="noStrike" kern="1200" baseline="0">
                    <a:solidFill>
                      <a:schemeClr val="tx1">
                        <a:lumMod val="65000"/>
                        <a:lumOff val="35000"/>
                      </a:schemeClr>
                    </a:solidFill>
                    <a:latin typeface="+mn-lt"/>
                    <a:ea typeface="+mn-ea"/>
                    <a:cs typeface="+mn-cs"/>
                  </a:defRPr>
                </a:pPr>
                <a:r>
                  <a:rPr lang="en-US"/>
                  <a:t>Price</a:t>
                </a:r>
              </a:p>
              <a:p>
                <a:pPr>
                  <a:defRPr/>
                </a:pPr>
                <a:r>
                  <a:rPr lang="en-US"/>
                  <a:t>($/MWh)</a:t>
                </a:r>
              </a:p>
            </c:rich>
          </c:tx>
          <c:overlay val="0"/>
          <c:spPr>
            <a:noFill/>
            <a:ln>
              <a:noFill/>
            </a:ln>
            <a:effectLst/>
          </c:spPr>
          <c:txPr>
            <a:bodyPr rot="0" spcFirstLastPara="1" vertOverflow="ellipsis"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low"/>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2128793536"/>
        <c:crosses val="autoZero"/>
        <c:crossBetween val="midCat"/>
      </c:valAx>
      <c:spPr>
        <a:noFill/>
        <a:ln>
          <a:noFill/>
        </a:ln>
        <a:effectLst/>
      </c:spPr>
    </c:plotArea>
    <c:legend>
      <c:legendPos val="r"/>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5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v>Step 2 EOC - original</c:v>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rmr_catarina!$A$2:$A$6</c:f>
              <c:numCache>
                <c:formatCode>General</c:formatCode>
                <c:ptCount val="5"/>
                <c:pt idx="0">
                  <c:v>0</c:v>
                </c:pt>
                <c:pt idx="1">
                  <c:v>0</c:v>
                </c:pt>
                <c:pt idx="2">
                  <c:v>2</c:v>
                </c:pt>
                <c:pt idx="3">
                  <c:v>2.1</c:v>
                </c:pt>
                <c:pt idx="4">
                  <c:v>9.9</c:v>
                </c:pt>
              </c:numCache>
            </c:numRef>
          </c:xVal>
          <c:yVal>
            <c:numRef>
              <c:f>rmr_catarina!$B$2:$B$6</c:f>
              <c:numCache>
                <c:formatCode>General</c:formatCode>
                <c:ptCount val="5"/>
                <c:pt idx="0">
                  <c:v>-50</c:v>
                </c:pt>
                <c:pt idx="1">
                  <c:v>4999.9702150000003</c:v>
                </c:pt>
                <c:pt idx="2">
                  <c:v>4999.9799800000001</c:v>
                </c:pt>
                <c:pt idx="3">
                  <c:v>4999.9902339999999</c:v>
                </c:pt>
                <c:pt idx="4">
                  <c:v>5000</c:v>
                </c:pt>
              </c:numCache>
            </c:numRef>
          </c:yVal>
          <c:smooth val="0"/>
          <c:extLst>
            <c:ext xmlns:c16="http://schemas.microsoft.com/office/drawing/2014/chart" uri="{C3380CC4-5D6E-409C-BE32-E72D297353CC}">
              <c16:uniqueId val="{00000000-32BB-4BE4-9450-4A86230445F5}"/>
            </c:ext>
          </c:extLst>
        </c:ser>
        <c:ser>
          <c:idx val="1"/>
          <c:order val="1"/>
          <c:tx>
            <c:v>Dispatch - original</c:v>
          </c:tx>
          <c:spPr>
            <a:ln w="19050" cap="rnd">
              <a:noFill/>
              <a:round/>
            </a:ln>
            <a:effectLst/>
          </c:spPr>
          <c:marker>
            <c:symbol val="square"/>
            <c:size val="7"/>
            <c:spPr>
              <a:solidFill>
                <a:schemeClr val="accent2"/>
              </a:solidFill>
              <a:ln w="9525">
                <a:solidFill>
                  <a:schemeClr val="accent2"/>
                </a:solidFill>
              </a:ln>
              <a:effectLst/>
            </c:spPr>
          </c:marker>
          <c:xVal>
            <c:numRef>
              <c:f>rmr_catarina!$A$9</c:f>
              <c:numCache>
                <c:formatCode>General</c:formatCode>
                <c:ptCount val="1"/>
                <c:pt idx="0">
                  <c:v>0</c:v>
                </c:pt>
              </c:numCache>
            </c:numRef>
          </c:xVal>
          <c:yVal>
            <c:numRef>
              <c:f>rmr_catarina!$B$9</c:f>
              <c:numCache>
                <c:formatCode>General</c:formatCode>
                <c:ptCount val="1"/>
                <c:pt idx="0">
                  <c:v>233.08</c:v>
                </c:pt>
              </c:numCache>
            </c:numRef>
          </c:yVal>
          <c:smooth val="0"/>
          <c:extLst>
            <c:ext xmlns:c16="http://schemas.microsoft.com/office/drawing/2014/chart" uri="{C3380CC4-5D6E-409C-BE32-E72D297353CC}">
              <c16:uniqueId val="{00000001-32BB-4BE4-9450-4A86230445F5}"/>
            </c:ext>
          </c:extLst>
        </c:ser>
        <c:ser>
          <c:idx val="2"/>
          <c:order val="2"/>
          <c:tx>
            <c:v>Step 2 EOC - mitigated</c:v>
          </c:tx>
          <c:spPr>
            <a:ln w="19050" cap="rnd">
              <a:solidFill>
                <a:schemeClr val="accent3"/>
              </a:solidFill>
              <a:round/>
            </a:ln>
            <a:effectLst/>
          </c:spPr>
          <c:marker>
            <c:symbol val="circle"/>
            <c:size val="5"/>
            <c:spPr>
              <a:solidFill>
                <a:schemeClr val="accent3"/>
              </a:solidFill>
              <a:ln w="9525">
                <a:solidFill>
                  <a:schemeClr val="accent3"/>
                </a:solidFill>
              </a:ln>
              <a:effectLst/>
            </c:spPr>
          </c:marker>
          <c:xVal>
            <c:numRef>
              <c:f>rmr_catarina!$C$2:$C$6</c:f>
              <c:numCache>
                <c:formatCode>General</c:formatCode>
                <c:ptCount val="5"/>
                <c:pt idx="0">
                  <c:v>0</c:v>
                </c:pt>
                <c:pt idx="1">
                  <c:v>0</c:v>
                </c:pt>
                <c:pt idx="2">
                  <c:v>9.9</c:v>
                </c:pt>
              </c:numCache>
            </c:numRef>
          </c:xVal>
          <c:yVal>
            <c:numRef>
              <c:f>rmr_catarina!$D$2:$D$6</c:f>
              <c:numCache>
                <c:formatCode>General</c:formatCode>
                <c:ptCount val="5"/>
                <c:pt idx="0">
                  <c:v>-50</c:v>
                </c:pt>
                <c:pt idx="1">
                  <c:v>1188.55</c:v>
                </c:pt>
                <c:pt idx="2">
                  <c:v>1188.55</c:v>
                </c:pt>
              </c:numCache>
            </c:numRef>
          </c:yVal>
          <c:smooth val="0"/>
          <c:extLst>
            <c:ext xmlns:c16="http://schemas.microsoft.com/office/drawing/2014/chart" uri="{C3380CC4-5D6E-409C-BE32-E72D297353CC}">
              <c16:uniqueId val="{00000002-32BB-4BE4-9450-4A86230445F5}"/>
            </c:ext>
          </c:extLst>
        </c:ser>
        <c:ser>
          <c:idx val="3"/>
          <c:order val="3"/>
          <c:tx>
            <c:v>Dispatch - mitigated</c:v>
          </c:tx>
          <c:spPr>
            <a:ln w="19050" cap="rnd">
              <a:noFill/>
              <a:round/>
            </a:ln>
            <a:effectLst/>
          </c:spPr>
          <c:marker>
            <c:symbol val="triangle"/>
            <c:size val="7"/>
            <c:spPr>
              <a:solidFill>
                <a:schemeClr val="accent6">
                  <a:lumMod val="60000"/>
                  <a:lumOff val="40000"/>
                </a:schemeClr>
              </a:solidFill>
              <a:ln w="9525">
                <a:solidFill>
                  <a:schemeClr val="accent6">
                    <a:lumMod val="60000"/>
                    <a:lumOff val="40000"/>
                  </a:schemeClr>
                </a:solidFill>
              </a:ln>
              <a:effectLst/>
            </c:spPr>
          </c:marker>
          <c:xVal>
            <c:numRef>
              <c:f>rmr_catarina!$C$11</c:f>
              <c:numCache>
                <c:formatCode>General</c:formatCode>
                <c:ptCount val="1"/>
                <c:pt idx="0">
                  <c:v>0</c:v>
                </c:pt>
              </c:numCache>
            </c:numRef>
          </c:xVal>
          <c:yVal>
            <c:numRef>
              <c:f>rmr_catarina!$D$11</c:f>
              <c:numCache>
                <c:formatCode>General</c:formatCode>
                <c:ptCount val="1"/>
                <c:pt idx="0">
                  <c:v>263.12</c:v>
                </c:pt>
              </c:numCache>
            </c:numRef>
          </c:yVal>
          <c:smooth val="0"/>
          <c:extLst>
            <c:ext xmlns:c16="http://schemas.microsoft.com/office/drawing/2014/chart" uri="{C3380CC4-5D6E-409C-BE32-E72D297353CC}">
              <c16:uniqueId val="{00000003-32BB-4BE4-9450-4A86230445F5}"/>
            </c:ext>
          </c:extLst>
        </c:ser>
        <c:dLbls>
          <c:showLegendKey val="0"/>
          <c:showVal val="0"/>
          <c:showCatName val="0"/>
          <c:showSerName val="0"/>
          <c:showPercent val="0"/>
          <c:showBubbleSize val="0"/>
        </c:dLbls>
        <c:axId val="2128793536"/>
        <c:axId val="2137740144"/>
      </c:scatterChart>
      <c:valAx>
        <c:axId val="2128793536"/>
        <c:scaling>
          <c:orientation val="minMax"/>
          <c:max val="12"/>
          <c:min val="-2"/>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r>
                  <a:rPr lang="en-US"/>
                  <a:t>Break Point (MW)</a:t>
                </a:r>
              </a:p>
            </c:rich>
          </c:tx>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low"/>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2137740144"/>
        <c:crossesAt val="0"/>
        <c:crossBetween val="midCat"/>
      </c:valAx>
      <c:valAx>
        <c:axId val="2137740144"/>
        <c:scaling>
          <c:orientation val="minMax"/>
          <c:max val="5000"/>
          <c:min val="-250"/>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wrap="square" anchor="ctr" anchorCtr="1"/>
              <a:lstStyle/>
              <a:p>
                <a:pPr>
                  <a:defRPr sz="1500" b="0" i="0" u="none" strike="noStrike" kern="1200" baseline="0">
                    <a:solidFill>
                      <a:schemeClr val="tx1">
                        <a:lumMod val="65000"/>
                        <a:lumOff val="35000"/>
                      </a:schemeClr>
                    </a:solidFill>
                    <a:latin typeface="+mn-lt"/>
                    <a:ea typeface="+mn-ea"/>
                    <a:cs typeface="+mn-cs"/>
                  </a:defRPr>
                </a:pPr>
                <a:r>
                  <a:rPr lang="en-US"/>
                  <a:t>Price</a:t>
                </a:r>
              </a:p>
              <a:p>
                <a:pPr>
                  <a:defRPr/>
                </a:pPr>
                <a:r>
                  <a:rPr lang="en-US"/>
                  <a:t>($/MWh)</a:t>
                </a:r>
              </a:p>
            </c:rich>
          </c:tx>
          <c:layout>
            <c:manualLayout>
              <c:xMode val="edge"/>
              <c:yMode val="edge"/>
              <c:x val="9.8039215686274508E-3"/>
              <c:y val="0.30447784935973915"/>
            </c:manualLayout>
          </c:layout>
          <c:overlay val="0"/>
          <c:spPr>
            <a:noFill/>
            <a:ln>
              <a:noFill/>
            </a:ln>
            <a:effectLst/>
          </c:spPr>
          <c:txPr>
            <a:bodyPr rot="0" spcFirstLastPara="1" vertOverflow="ellipsis"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low"/>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2128793536"/>
        <c:crosses val="autoZero"/>
        <c:crossBetween val="midCat"/>
      </c:valAx>
      <c:spPr>
        <a:noFill/>
        <a:ln>
          <a:noFill/>
        </a:ln>
        <a:effectLst/>
      </c:spPr>
    </c:plotArea>
    <c:legend>
      <c:legendPos val="r"/>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5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7/11/2024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7/11/2024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interval is considered “impacted” if the dispatch differs by at least 0.1 MW between the original EOC and the EOC mitigated by the different proposals using the production LMP for both. If we were to rerun, the difference in that specific resource may or may not exist, but there would be an impact to the objective function.</a:t>
            </a:r>
          </a:p>
          <a:p>
            <a:r>
              <a:rPr lang="en-US" dirty="0"/>
              <a:t>We could not tell the actual dispatch amount difference without rerunning SCED.</a:t>
            </a:r>
          </a:p>
          <a:p>
            <a:r>
              <a:rPr lang="en-US" dirty="0"/>
              <a:t>‘</a:t>
            </a:r>
            <a:r>
              <a:rPr lang="en-US" dirty="0" err="1"/>
              <a:t>Mitgated</a:t>
            </a:r>
            <a:r>
              <a:rPr lang="en-US" dirty="0"/>
              <a:t> over 1 hour’ looks at whether there is at least 1 hour of mitigation within a 2-hour period. There is a limit of 1 instance per resource per day.</a:t>
            </a:r>
          </a:p>
        </p:txBody>
      </p:sp>
      <p:sp>
        <p:nvSpPr>
          <p:cNvPr id="4" name="Slide Number Placeholder 3"/>
          <p:cNvSpPr>
            <a:spLocks noGrp="1"/>
          </p:cNvSpPr>
          <p:nvPr>
            <p:ph type="sldNum" sz="quarter" idx="5"/>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3353305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Dispatch increases to help relieve congestion</a:t>
            </a:r>
          </a:p>
        </p:txBody>
      </p:sp>
      <p:sp>
        <p:nvSpPr>
          <p:cNvPr id="4" name="Slide Number Placeholder 3"/>
          <p:cNvSpPr>
            <a:spLocks noGrp="1"/>
          </p:cNvSpPr>
          <p:nvPr>
            <p:ph type="sldNum" sz="quarter" idx="5"/>
          </p:nvPr>
        </p:nvSpPr>
        <p:spPr/>
        <p:txBody>
          <a:bodyPr/>
          <a:lstStyle/>
          <a:p>
            <a:fld id="{F62AC51D-6DAA-4455-8EA7-D54B64909A85}" type="slidenum">
              <a:rPr lang="en-US" smtClean="0"/>
              <a:t>15</a:t>
            </a:fld>
            <a:endParaRPr lang="en-US"/>
          </a:p>
        </p:txBody>
      </p:sp>
    </p:spTree>
    <p:extLst>
      <p:ext uri="{BB962C8B-B14F-4D97-AF65-F5344CB8AC3E}">
        <p14:creationId xmlns:p14="http://schemas.microsoft.com/office/powerpoint/2010/main" val="446803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Curve is unchanged</a:t>
            </a:r>
          </a:p>
        </p:txBody>
      </p:sp>
      <p:sp>
        <p:nvSpPr>
          <p:cNvPr id="4" name="Slide Number Placeholder 3"/>
          <p:cNvSpPr>
            <a:spLocks noGrp="1"/>
          </p:cNvSpPr>
          <p:nvPr>
            <p:ph type="sldNum" sz="quarter" idx="5"/>
          </p:nvPr>
        </p:nvSpPr>
        <p:spPr/>
        <p:txBody>
          <a:bodyPr/>
          <a:lstStyle/>
          <a:p>
            <a:fld id="{F62AC51D-6DAA-4455-8EA7-D54B64909A85}" type="slidenum">
              <a:rPr lang="en-US" smtClean="0"/>
              <a:t>16</a:t>
            </a:fld>
            <a:endParaRPr lang="en-US"/>
          </a:p>
        </p:txBody>
      </p:sp>
    </p:spTree>
    <p:extLst>
      <p:ext uri="{BB962C8B-B14F-4D97-AF65-F5344CB8AC3E}">
        <p14:creationId xmlns:p14="http://schemas.microsoft.com/office/powerpoint/2010/main" val="224083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Dispatch remains unchanged. LMP increases from 233 to 263 ($/MWh) due to co-optimization between this resource and BRP_PBL1_UNIT1 </a:t>
            </a:r>
          </a:p>
        </p:txBody>
      </p:sp>
      <p:sp>
        <p:nvSpPr>
          <p:cNvPr id="4" name="Slide Number Placeholder 3"/>
          <p:cNvSpPr>
            <a:spLocks noGrp="1"/>
          </p:cNvSpPr>
          <p:nvPr>
            <p:ph type="sldNum" sz="quarter" idx="5"/>
          </p:nvPr>
        </p:nvSpPr>
        <p:spPr/>
        <p:txBody>
          <a:bodyPr/>
          <a:lstStyle/>
          <a:p>
            <a:fld id="{F62AC51D-6DAA-4455-8EA7-D54B64909A85}" type="slidenum">
              <a:rPr lang="en-US" smtClean="0"/>
              <a:t>17</a:t>
            </a:fld>
            <a:endParaRPr lang="en-US"/>
          </a:p>
        </p:txBody>
      </p:sp>
    </p:spTree>
    <p:extLst>
      <p:ext uri="{BB962C8B-B14F-4D97-AF65-F5344CB8AC3E}">
        <p14:creationId xmlns:p14="http://schemas.microsoft.com/office/powerpoint/2010/main" val="3912867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3D268840-BF02-4F0B-BABD-CE6A89A8AAFB}"/>
              </a:ext>
            </a:extLst>
          </p:cNvPr>
          <p:cNvSpPr>
            <a:spLocks noGrp="1"/>
          </p:cNvSpPr>
          <p:nvPr>
            <p:ph type="sldNum" sz="quarter" idx="11"/>
          </p:nvPr>
        </p:nvSpPr>
        <p:spPr>
          <a:xfrm>
            <a:off x="8534400" y="6561138"/>
            <a:ext cx="533400" cy="220662"/>
          </a:xfrm>
          <a:prstGeom prst="rect">
            <a:avLst/>
          </a:prstGeom>
        </p:spPr>
        <p:txBody>
          <a:bodyPr/>
          <a:lstStyle/>
          <a:p>
            <a:fld id="{1D93BD3E-1E9A-4970-A6F7-E7AC52762E0C}" type="slidenum">
              <a:rPr lang="en-US" smtClean="0"/>
              <a:pPr/>
              <a:t>‹#›</a:t>
            </a:fld>
            <a:endParaRPr lang="en-US"/>
          </a:p>
        </p:txBody>
      </p:sp>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5">
            <a:extLst>
              <a:ext uri="{FF2B5EF4-FFF2-40B4-BE49-F238E27FC236}">
                <a16:creationId xmlns:a16="http://schemas.microsoft.com/office/drawing/2014/main" id="{6BE4DB42-EF9B-4D22-82BC-F85C20C3C9B0}"/>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11694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p:txBody>
      </p:sp>
    </p:spTree>
    <p:extLst>
      <p:ext uri="{BB962C8B-B14F-4D97-AF65-F5344CB8AC3E}">
        <p14:creationId xmlns:p14="http://schemas.microsoft.com/office/powerpoint/2010/main" val="2188581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942795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spTree>
    <p:extLst>
      <p:ext uri="{BB962C8B-B14F-4D97-AF65-F5344CB8AC3E}">
        <p14:creationId xmlns:p14="http://schemas.microsoft.com/office/powerpoint/2010/main" val="3318404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a:t>Click to edit Master title style</a:t>
            </a:r>
          </a:p>
        </p:txBody>
      </p:sp>
    </p:spTree>
    <p:extLst>
      <p:ext uri="{BB962C8B-B14F-4D97-AF65-F5344CB8AC3E}">
        <p14:creationId xmlns:p14="http://schemas.microsoft.com/office/powerpoint/2010/main" val="1542794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944240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4.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545525" cy="246221"/>
          </a:xfrm>
          <a:prstGeom prst="rect">
            <a:avLst/>
          </a:prstGeom>
          <a:noFill/>
        </p:spPr>
        <p:txBody>
          <a:bodyPr wrap="square" rtlCol="0">
            <a:spAutoFit/>
          </a:bodyPr>
          <a:lstStyle/>
          <a:p>
            <a:pPr algn="l"/>
            <a:r>
              <a:rPr lang="en-US" sz="1000" b="1" baseline="0">
                <a:solidFill>
                  <a:schemeClr val="tx2"/>
                </a:solidFill>
              </a:rPr>
              <a:t>PUBLIC</a:t>
            </a:r>
            <a:endParaRPr lang="en-US" sz="1000" b="1">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2F09399B-141B-4FDF-950C-C47746FA0583}"/>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a:solidFill>
                <a:schemeClr val="bg1">
                  <a:lumMod val="75000"/>
                </a:schemeClr>
              </a:solidFill>
            </a:endParaRPr>
          </a:p>
        </p:txBody>
      </p:sp>
    </p:spTree>
    <p:extLst>
      <p:ext uri="{BB962C8B-B14F-4D97-AF65-F5344CB8AC3E}">
        <p14:creationId xmlns:p14="http://schemas.microsoft.com/office/powerpoint/2010/main" val="155535565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80.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97966" y="864909"/>
            <a:ext cx="5646034" cy="4832092"/>
          </a:xfrm>
          <a:prstGeom prst="rect">
            <a:avLst/>
          </a:prstGeom>
          <a:noFill/>
        </p:spPr>
        <p:txBody>
          <a:bodyPr wrap="square" rtlCol="0">
            <a:spAutoFit/>
          </a:bodyPr>
          <a:lstStyle/>
          <a:p>
            <a:endParaRPr lang="en-US" sz="2400" b="1" dirty="0"/>
          </a:p>
          <a:p>
            <a:endParaRPr lang="en-US" sz="2400" b="1" dirty="0"/>
          </a:p>
          <a:p>
            <a:endParaRPr lang="en-US" sz="2400" b="1" dirty="0"/>
          </a:p>
          <a:p>
            <a:r>
              <a:rPr lang="en-US" sz="2400" b="1" dirty="0"/>
              <a:t>ESR Mitigation</a:t>
            </a:r>
          </a:p>
          <a:p>
            <a:r>
              <a:rPr lang="en-US" sz="2400" b="1" i="1" dirty="0"/>
              <a:t>Recommendation Impacts</a:t>
            </a:r>
          </a:p>
          <a:p>
            <a:endParaRPr lang="en-US" sz="2400" b="1" dirty="0"/>
          </a:p>
          <a:p>
            <a:r>
              <a:rPr lang="en-US" sz="2400" b="1" dirty="0"/>
              <a:t>Market Analysis &amp; Validation</a:t>
            </a:r>
          </a:p>
          <a:p>
            <a:r>
              <a:rPr lang="en-US" sz="2400" b="1" dirty="0"/>
              <a:t>CMWG</a:t>
            </a:r>
          </a:p>
          <a:p>
            <a:endParaRPr lang="en-US" sz="2400" b="1" dirty="0"/>
          </a:p>
          <a:p>
            <a:r>
              <a:rPr lang="en-US" sz="2000" i="1" dirty="0"/>
              <a:t>July 2024</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8FA36-B4D0-111B-6EB2-BF194D36D782}"/>
              </a:ext>
            </a:extLst>
          </p:cNvPr>
          <p:cNvSpPr>
            <a:spLocks noGrp="1"/>
          </p:cNvSpPr>
          <p:nvPr>
            <p:ph type="title"/>
          </p:nvPr>
        </p:nvSpPr>
        <p:spPr/>
        <p:txBody>
          <a:bodyPr/>
          <a:lstStyle/>
          <a:p>
            <a:r>
              <a:rPr lang="en-US" dirty="0"/>
              <a:t>Mitigation impacts</a:t>
            </a:r>
          </a:p>
        </p:txBody>
      </p:sp>
      <p:sp>
        <p:nvSpPr>
          <p:cNvPr id="4" name="Slide Number Placeholder 3">
            <a:extLst>
              <a:ext uri="{FF2B5EF4-FFF2-40B4-BE49-F238E27FC236}">
                <a16:creationId xmlns:a16="http://schemas.microsoft.com/office/drawing/2014/main" id="{2AB9E666-6636-FFC4-EB14-16AD81709CA6}"/>
              </a:ext>
            </a:extLst>
          </p:cNvPr>
          <p:cNvSpPr>
            <a:spLocks noGrp="1"/>
          </p:cNvSpPr>
          <p:nvPr>
            <p:ph type="sldNum" sz="quarter" idx="4"/>
          </p:nvPr>
        </p:nvSpPr>
        <p:spPr/>
        <p:txBody>
          <a:bodyPr/>
          <a:lstStyle/>
          <a:p>
            <a:fld id="{1D93BD3E-1E9A-4970-A6F7-E7AC52762E0C}" type="slidenum">
              <a:rPr lang="en-US" smtClean="0"/>
              <a:pPr/>
              <a:t>10</a:t>
            </a:fld>
            <a:endParaRPr lang="en-US"/>
          </a:p>
        </p:txBody>
      </p:sp>
      <p:graphicFrame>
        <p:nvGraphicFramePr>
          <p:cNvPr id="6" name="Table 7">
            <a:extLst>
              <a:ext uri="{FF2B5EF4-FFF2-40B4-BE49-F238E27FC236}">
                <a16:creationId xmlns:a16="http://schemas.microsoft.com/office/drawing/2014/main" id="{EFECAA1F-755F-C8D5-D28E-8F8A555708FC}"/>
              </a:ext>
            </a:extLst>
          </p:cNvPr>
          <p:cNvGraphicFramePr>
            <a:graphicFrameLocks noGrp="1"/>
          </p:cNvGraphicFramePr>
          <p:nvPr>
            <p:extLst>
              <p:ext uri="{D42A27DB-BD31-4B8C-83A1-F6EECF244321}">
                <p14:modId xmlns:p14="http://schemas.microsoft.com/office/powerpoint/2010/main" val="4256738931"/>
              </p:ext>
            </p:extLst>
          </p:nvPr>
        </p:nvGraphicFramePr>
        <p:xfrm>
          <a:off x="293076" y="1731512"/>
          <a:ext cx="8557848" cy="2710314"/>
        </p:xfrm>
        <a:graphic>
          <a:graphicData uri="http://schemas.openxmlformats.org/drawingml/2006/table">
            <a:tbl>
              <a:tblPr firstRow="1" bandRow="1">
                <a:tableStyleId>{5C22544A-7EE6-4342-B048-85BDC9FD1C3A}</a:tableStyleId>
              </a:tblPr>
              <a:tblGrid>
                <a:gridCol w="1503484">
                  <a:extLst>
                    <a:ext uri="{9D8B030D-6E8A-4147-A177-3AD203B41FA5}">
                      <a16:colId xmlns:a16="http://schemas.microsoft.com/office/drawing/2014/main" val="4032980688"/>
                    </a:ext>
                  </a:extLst>
                </a:gridCol>
                <a:gridCol w="1349132">
                  <a:extLst>
                    <a:ext uri="{9D8B030D-6E8A-4147-A177-3AD203B41FA5}">
                      <a16:colId xmlns:a16="http://schemas.microsoft.com/office/drawing/2014/main" val="1372951741"/>
                    </a:ext>
                  </a:extLst>
                </a:gridCol>
                <a:gridCol w="1426308">
                  <a:extLst>
                    <a:ext uri="{9D8B030D-6E8A-4147-A177-3AD203B41FA5}">
                      <a16:colId xmlns:a16="http://schemas.microsoft.com/office/drawing/2014/main" val="309221637"/>
                    </a:ext>
                  </a:extLst>
                </a:gridCol>
                <a:gridCol w="1426308">
                  <a:extLst>
                    <a:ext uri="{9D8B030D-6E8A-4147-A177-3AD203B41FA5}">
                      <a16:colId xmlns:a16="http://schemas.microsoft.com/office/drawing/2014/main" val="2623957571"/>
                    </a:ext>
                  </a:extLst>
                </a:gridCol>
                <a:gridCol w="1426308">
                  <a:extLst>
                    <a:ext uri="{9D8B030D-6E8A-4147-A177-3AD203B41FA5}">
                      <a16:colId xmlns:a16="http://schemas.microsoft.com/office/drawing/2014/main" val="3360684621"/>
                    </a:ext>
                  </a:extLst>
                </a:gridCol>
                <a:gridCol w="1426308">
                  <a:extLst>
                    <a:ext uri="{9D8B030D-6E8A-4147-A177-3AD203B41FA5}">
                      <a16:colId xmlns:a16="http://schemas.microsoft.com/office/drawing/2014/main" val="3527551587"/>
                    </a:ext>
                  </a:extLst>
                </a:gridCol>
              </a:tblGrid>
              <a:tr h="1429832">
                <a:tc>
                  <a:txBody>
                    <a:bodyPr/>
                    <a:lstStyle/>
                    <a:p>
                      <a:pPr algn="ctr"/>
                      <a:r>
                        <a:rPr lang="en-US" dirty="0"/>
                        <a:t>Proposal</a:t>
                      </a:r>
                    </a:p>
                  </a:txBody>
                  <a:tcPr anchor="ctr"/>
                </a:tc>
                <a:tc>
                  <a:txBody>
                    <a:bodyPr/>
                    <a:lstStyle/>
                    <a:p>
                      <a:pPr algn="ctr"/>
                      <a:r>
                        <a:rPr lang="en-US" dirty="0"/>
                        <a:t>Unique</a:t>
                      </a:r>
                    </a:p>
                    <a:p>
                      <a:pPr algn="ctr"/>
                      <a:r>
                        <a:rPr lang="en-US" dirty="0"/>
                        <a:t>SCED intervals </a:t>
                      </a:r>
                    </a:p>
                  </a:txBody>
                  <a:tcPr anchor="ctr"/>
                </a:tc>
                <a:tc>
                  <a:txBody>
                    <a:bodyPr/>
                    <a:lstStyle/>
                    <a:p>
                      <a:pPr algn="ctr"/>
                      <a:r>
                        <a:rPr lang="en-US" dirty="0"/>
                        <a:t>Unique</a:t>
                      </a:r>
                    </a:p>
                    <a:p>
                      <a:pPr algn="ctr"/>
                      <a:r>
                        <a:rPr lang="en-US" dirty="0"/>
                        <a:t>Resources</a:t>
                      </a:r>
                    </a:p>
                  </a:txBody>
                  <a:tcPr anchor="ctr"/>
                </a:tc>
                <a:tc>
                  <a:txBody>
                    <a:bodyPr/>
                    <a:lstStyle/>
                    <a:p>
                      <a:pPr algn="ctr"/>
                      <a:r>
                        <a:rPr lang="en-US"/>
                        <a:t>Resource-intervals</a:t>
                      </a:r>
                    </a:p>
                  </a:txBody>
                  <a:tcPr anchor="ctr"/>
                </a:tc>
                <a:tc>
                  <a:txBody>
                    <a:bodyPr/>
                    <a:lstStyle/>
                    <a:p>
                      <a:pPr algn="ctr"/>
                      <a:r>
                        <a:rPr lang="en-US" dirty="0"/>
                        <a:t>Mitigated over 1 hour</a:t>
                      </a:r>
                    </a:p>
                  </a:txBody>
                  <a:tcPr anchor="ctr"/>
                </a:tc>
                <a:tc>
                  <a:txBody>
                    <a:bodyPr/>
                    <a:lstStyle/>
                    <a:p>
                      <a:pPr algn="ctr"/>
                      <a:r>
                        <a:rPr lang="en-US"/>
                        <a:t>Greatest daily mitigation (hours)</a:t>
                      </a:r>
                    </a:p>
                  </a:txBody>
                  <a:tcPr anchor="ctr"/>
                </a:tc>
                <a:extLst>
                  <a:ext uri="{0D108BD9-81ED-4DB2-BD59-A6C34878D82A}">
                    <a16:rowId xmlns:a16="http://schemas.microsoft.com/office/drawing/2014/main" val="2521337206"/>
                  </a:ext>
                </a:extLst>
              </a:tr>
              <a:tr h="640241">
                <a:tc>
                  <a:txBody>
                    <a:bodyPr/>
                    <a:lstStyle/>
                    <a:p>
                      <a:pPr algn="ctr"/>
                      <a:r>
                        <a:rPr lang="en-US" dirty="0"/>
                        <a:t>Previous</a:t>
                      </a:r>
                    </a:p>
                    <a:p>
                      <a:pPr algn="ctr"/>
                      <a:r>
                        <a:rPr lang="en-US" dirty="0"/>
                        <a:t>Just-in-time</a:t>
                      </a:r>
                    </a:p>
                  </a:txBody>
                  <a:tcPr anchor="ctr">
                    <a:solidFill>
                      <a:srgbClr val="E7F1F5"/>
                    </a:solidFill>
                  </a:tcPr>
                </a:tc>
                <a:tc>
                  <a:txBody>
                    <a:bodyPr/>
                    <a:lstStyle/>
                    <a:p>
                      <a:pPr algn="ctr"/>
                      <a:r>
                        <a:rPr lang="en-US" dirty="0"/>
                        <a:t>358</a:t>
                      </a:r>
                    </a:p>
                  </a:txBody>
                  <a:tcPr anchor="ctr">
                    <a:solidFill>
                      <a:srgbClr val="E7F1F5"/>
                    </a:solidFill>
                  </a:tcPr>
                </a:tc>
                <a:tc>
                  <a:txBody>
                    <a:bodyPr/>
                    <a:lstStyle/>
                    <a:p>
                      <a:pPr algn="ctr"/>
                      <a:r>
                        <a:rPr lang="en-US" dirty="0"/>
                        <a:t>14</a:t>
                      </a:r>
                    </a:p>
                  </a:txBody>
                  <a:tcPr anchor="ctr">
                    <a:solidFill>
                      <a:srgbClr val="E7F1F5"/>
                    </a:solidFill>
                  </a:tcPr>
                </a:tc>
                <a:tc>
                  <a:txBody>
                    <a:bodyPr/>
                    <a:lstStyle/>
                    <a:p>
                      <a:pPr algn="ctr"/>
                      <a:r>
                        <a:rPr lang="en-US" dirty="0"/>
                        <a:t>581</a:t>
                      </a:r>
                    </a:p>
                  </a:txBody>
                  <a:tcPr anchor="ctr">
                    <a:solidFill>
                      <a:srgbClr val="E7F1F5"/>
                    </a:solidFill>
                  </a:tcPr>
                </a:tc>
                <a:tc>
                  <a:txBody>
                    <a:bodyPr/>
                    <a:lstStyle/>
                    <a:p>
                      <a:pPr algn="ctr"/>
                      <a:r>
                        <a:rPr lang="en-US" dirty="0"/>
                        <a:t>12</a:t>
                      </a:r>
                    </a:p>
                  </a:txBody>
                  <a:tcPr anchor="ctr">
                    <a:solidFill>
                      <a:srgbClr val="E7F1F5"/>
                    </a:solidFill>
                  </a:tcPr>
                </a:tc>
                <a:tc>
                  <a:txBody>
                    <a:bodyPr/>
                    <a:lstStyle/>
                    <a:p>
                      <a:pPr algn="ctr"/>
                      <a:r>
                        <a:rPr lang="en-US" dirty="0"/>
                        <a:t>2.4</a:t>
                      </a:r>
                    </a:p>
                  </a:txBody>
                  <a:tcPr anchor="ctr">
                    <a:solidFill>
                      <a:srgbClr val="E7F1F5"/>
                    </a:solidFill>
                  </a:tcPr>
                </a:tc>
                <a:extLst>
                  <a:ext uri="{0D108BD9-81ED-4DB2-BD59-A6C34878D82A}">
                    <a16:rowId xmlns:a16="http://schemas.microsoft.com/office/drawing/2014/main" val="2995181162"/>
                  </a:ext>
                </a:extLst>
              </a:tr>
              <a:tr h="640241">
                <a:tc>
                  <a:txBody>
                    <a:bodyPr/>
                    <a:lstStyle/>
                    <a:p>
                      <a:pPr algn="ctr"/>
                      <a:r>
                        <a:rPr lang="en-US" dirty="0"/>
                        <a:t>Just-in-time</a:t>
                      </a:r>
                    </a:p>
                  </a:txBody>
                  <a:tcPr anchor="ctr"/>
                </a:tc>
                <a:tc>
                  <a:txBody>
                    <a:bodyPr/>
                    <a:lstStyle/>
                    <a:p>
                      <a:pPr algn="ctr"/>
                      <a:r>
                        <a:rPr lang="en-US" dirty="0"/>
                        <a:t>284</a:t>
                      </a:r>
                    </a:p>
                  </a:txBody>
                  <a:tcPr anchor="ctr"/>
                </a:tc>
                <a:tc>
                  <a:txBody>
                    <a:bodyPr/>
                    <a:lstStyle/>
                    <a:p>
                      <a:pPr algn="ctr"/>
                      <a:r>
                        <a:rPr lang="en-US" dirty="0"/>
                        <a:t>11</a:t>
                      </a:r>
                    </a:p>
                  </a:txBody>
                  <a:tcPr anchor="ctr"/>
                </a:tc>
                <a:tc>
                  <a:txBody>
                    <a:bodyPr/>
                    <a:lstStyle/>
                    <a:p>
                      <a:pPr algn="ctr"/>
                      <a:r>
                        <a:rPr lang="en-US" dirty="0"/>
                        <a:t>439</a:t>
                      </a:r>
                    </a:p>
                  </a:txBody>
                  <a:tcPr anchor="ctr"/>
                </a:tc>
                <a:tc>
                  <a:txBody>
                    <a:bodyPr/>
                    <a:lstStyle/>
                    <a:p>
                      <a:pPr algn="ctr"/>
                      <a:r>
                        <a:rPr lang="en-US" dirty="0"/>
                        <a:t>5</a:t>
                      </a:r>
                    </a:p>
                  </a:txBody>
                  <a:tcPr anchor="ctr"/>
                </a:tc>
                <a:tc>
                  <a:txBody>
                    <a:bodyPr/>
                    <a:lstStyle/>
                    <a:p>
                      <a:pPr algn="ctr"/>
                      <a:r>
                        <a:rPr lang="en-US" dirty="0"/>
                        <a:t>2.6</a:t>
                      </a:r>
                    </a:p>
                  </a:txBody>
                  <a:tcPr anchor="ctr"/>
                </a:tc>
                <a:extLst>
                  <a:ext uri="{0D108BD9-81ED-4DB2-BD59-A6C34878D82A}">
                    <a16:rowId xmlns:a16="http://schemas.microsoft.com/office/drawing/2014/main" val="2897285034"/>
                  </a:ext>
                </a:extLst>
              </a:tr>
            </a:tbl>
          </a:graphicData>
        </a:graphic>
      </p:graphicFrame>
    </p:spTree>
    <p:extLst>
      <p:ext uri="{BB962C8B-B14F-4D97-AF65-F5344CB8AC3E}">
        <p14:creationId xmlns:p14="http://schemas.microsoft.com/office/powerpoint/2010/main" val="516025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D4C7E15-F079-7399-019F-F7E0910D3A9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12661" y="698523"/>
            <a:ext cx="7281270" cy="5460952"/>
          </a:xfrm>
          <a:prstGeom prst="rect">
            <a:avLst/>
          </a:prstGeom>
        </p:spPr>
      </p:pic>
      <p:sp>
        <p:nvSpPr>
          <p:cNvPr id="2" name="Title 1">
            <a:extLst>
              <a:ext uri="{FF2B5EF4-FFF2-40B4-BE49-F238E27FC236}">
                <a16:creationId xmlns:a16="http://schemas.microsoft.com/office/drawing/2014/main" id="{4E4694B4-D524-2700-9DE7-55C76163310A}"/>
              </a:ext>
            </a:extLst>
          </p:cNvPr>
          <p:cNvSpPr>
            <a:spLocks noGrp="1"/>
          </p:cNvSpPr>
          <p:nvPr>
            <p:ph type="title"/>
          </p:nvPr>
        </p:nvSpPr>
        <p:spPr/>
        <p:txBody>
          <a:bodyPr/>
          <a:lstStyle/>
          <a:p>
            <a:r>
              <a:rPr lang="en-US" dirty="0"/>
              <a:t>Affected intervals by month and delivery hour </a:t>
            </a:r>
          </a:p>
        </p:txBody>
      </p:sp>
      <p:sp>
        <p:nvSpPr>
          <p:cNvPr id="4" name="Slide Number Placeholder 3">
            <a:extLst>
              <a:ext uri="{FF2B5EF4-FFF2-40B4-BE49-F238E27FC236}">
                <a16:creationId xmlns:a16="http://schemas.microsoft.com/office/drawing/2014/main" id="{54842F47-E7BF-D002-9F03-CADFCF5E26B7}"/>
              </a:ext>
            </a:extLst>
          </p:cNvPr>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298607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53B053C-1803-81D8-6A6C-A32C0E122B22}"/>
              </a:ext>
            </a:extLst>
          </p:cNvPr>
          <p:cNvPicPr>
            <a:picLocks noChangeAspect="1"/>
          </p:cNvPicPr>
          <p:nvPr/>
        </p:nvPicPr>
        <p:blipFill>
          <a:blip r:embed="rId2"/>
          <a:stretch>
            <a:fillRect/>
          </a:stretch>
        </p:blipFill>
        <p:spPr>
          <a:xfrm>
            <a:off x="1576387" y="1264047"/>
            <a:ext cx="5153025" cy="4676775"/>
          </a:xfrm>
          <a:prstGeom prst="rect">
            <a:avLst/>
          </a:prstGeom>
        </p:spPr>
      </p:pic>
      <p:sp>
        <p:nvSpPr>
          <p:cNvPr id="2" name="Title 1">
            <a:extLst>
              <a:ext uri="{FF2B5EF4-FFF2-40B4-BE49-F238E27FC236}">
                <a16:creationId xmlns:a16="http://schemas.microsoft.com/office/drawing/2014/main" id="{E75189F6-5576-559E-1F9A-19DD7433E3EC}"/>
              </a:ext>
            </a:extLst>
          </p:cNvPr>
          <p:cNvSpPr>
            <a:spLocks noGrp="1"/>
          </p:cNvSpPr>
          <p:nvPr>
            <p:ph type="title"/>
          </p:nvPr>
        </p:nvSpPr>
        <p:spPr/>
        <p:txBody>
          <a:bodyPr/>
          <a:lstStyle/>
          <a:p>
            <a:r>
              <a:rPr lang="en-US" dirty="0"/>
              <a:t>Mitigated intervals</a:t>
            </a:r>
          </a:p>
        </p:txBody>
      </p:sp>
      <p:sp>
        <p:nvSpPr>
          <p:cNvPr id="4" name="Slide Number Placeholder 3">
            <a:extLst>
              <a:ext uri="{FF2B5EF4-FFF2-40B4-BE49-F238E27FC236}">
                <a16:creationId xmlns:a16="http://schemas.microsoft.com/office/drawing/2014/main" id="{D2893223-EDA0-876E-BAAF-264EAC231E55}"/>
              </a:ext>
            </a:extLst>
          </p:cNvPr>
          <p:cNvSpPr>
            <a:spLocks noGrp="1"/>
          </p:cNvSpPr>
          <p:nvPr>
            <p:ph type="sldNum" sz="quarter" idx="4"/>
          </p:nvPr>
        </p:nvSpPr>
        <p:spPr/>
        <p:txBody>
          <a:bodyPr/>
          <a:lstStyle/>
          <a:p>
            <a:fld id="{1D93BD3E-1E9A-4970-A6F7-E7AC52762E0C}" type="slidenum">
              <a:rPr lang="en-US" smtClean="0"/>
              <a:pPr/>
              <a:t>12</a:t>
            </a:fld>
            <a:endParaRPr lang="en-US"/>
          </a:p>
        </p:txBody>
      </p:sp>
      <p:pic>
        <p:nvPicPr>
          <p:cNvPr id="8" name="Picture 7">
            <a:extLst>
              <a:ext uri="{FF2B5EF4-FFF2-40B4-BE49-F238E27FC236}">
                <a16:creationId xmlns:a16="http://schemas.microsoft.com/office/drawing/2014/main" id="{6C87B091-FF32-8AF2-4787-F99DD2E2A5C9}"/>
              </a:ext>
            </a:extLst>
          </p:cNvPr>
          <p:cNvPicPr>
            <a:picLocks noChangeAspect="1"/>
          </p:cNvPicPr>
          <p:nvPr/>
        </p:nvPicPr>
        <p:blipFill>
          <a:blip r:embed="rId3"/>
          <a:stretch>
            <a:fillRect/>
          </a:stretch>
        </p:blipFill>
        <p:spPr>
          <a:xfrm>
            <a:off x="7046118" y="1087834"/>
            <a:ext cx="1476375" cy="5029200"/>
          </a:xfrm>
          <a:prstGeom prst="rect">
            <a:avLst/>
          </a:prstGeom>
        </p:spPr>
      </p:pic>
    </p:spTree>
    <p:extLst>
      <p:ext uri="{BB962C8B-B14F-4D97-AF65-F5344CB8AC3E}">
        <p14:creationId xmlns:p14="http://schemas.microsoft.com/office/powerpoint/2010/main" val="41738129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8FA36-B4D0-111B-6EB2-BF194D36D782}"/>
              </a:ext>
            </a:extLst>
          </p:cNvPr>
          <p:cNvSpPr>
            <a:spLocks noGrp="1"/>
          </p:cNvSpPr>
          <p:nvPr>
            <p:ph type="title"/>
          </p:nvPr>
        </p:nvSpPr>
        <p:spPr/>
        <p:txBody>
          <a:bodyPr/>
          <a:lstStyle/>
          <a:p>
            <a:r>
              <a:rPr lang="en-US" dirty="0"/>
              <a:t>Case Study: SCED interval 2023-03-25 20:05</a:t>
            </a:r>
          </a:p>
        </p:txBody>
      </p:sp>
      <p:sp>
        <p:nvSpPr>
          <p:cNvPr id="4" name="Slide Number Placeholder 3">
            <a:extLst>
              <a:ext uri="{FF2B5EF4-FFF2-40B4-BE49-F238E27FC236}">
                <a16:creationId xmlns:a16="http://schemas.microsoft.com/office/drawing/2014/main" id="{2AB9E666-6636-FFC4-EB14-16AD81709CA6}"/>
              </a:ext>
            </a:extLst>
          </p:cNvPr>
          <p:cNvSpPr>
            <a:spLocks noGrp="1"/>
          </p:cNvSpPr>
          <p:nvPr>
            <p:ph type="sldNum" sz="quarter" idx="4"/>
          </p:nvPr>
        </p:nvSpPr>
        <p:spPr/>
        <p:txBody>
          <a:bodyPr/>
          <a:lstStyle/>
          <a:p>
            <a:fld id="{1D93BD3E-1E9A-4970-A6F7-E7AC52762E0C}" type="slidenum">
              <a:rPr lang="en-US" smtClean="0"/>
              <a:pPr/>
              <a:t>13</a:t>
            </a:fld>
            <a:endParaRPr lang="en-US"/>
          </a:p>
        </p:txBody>
      </p:sp>
      <p:sp>
        <p:nvSpPr>
          <p:cNvPr id="5" name="Content Placeholder 2">
            <a:extLst>
              <a:ext uri="{FF2B5EF4-FFF2-40B4-BE49-F238E27FC236}">
                <a16:creationId xmlns:a16="http://schemas.microsoft.com/office/drawing/2014/main" id="{C710A091-96A2-44F2-C953-C691F1D8404C}"/>
              </a:ext>
            </a:extLst>
          </p:cNvPr>
          <p:cNvSpPr>
            <a:spLocks noGrp="1"/>
          </p:cNvSpPr>
          <p:nvPr>
            <p:ph idx="1"/>
          </p:nvPr>
        </p:nvSpPr>
        <p:spPr>
          <a:xfrm>
            <a:off x="304800" y="990600"/>
            <a:ext cx="8534400" cy="4929433"/>
          </a:xfrm>
        </p:spPr>
        <p:txBody>
          <a:bodyPr/>
          <a:lstStyle/>
          <a:p>
            <a:pPr>
              <a:lnSpc>
                <a:spcPct val="150000"/>
              </a:lnSpc>
            </a:pPr>
            <a:r>
              <a:rPr lang="en-US" sz="2400"/>
              <a:t>BRP_PBL1_UNIT1 (and BRP_PBL2_UNIT1)</a:t>
            </a:r>
          </a:p>
          <a:p>
            <a:pPr>
              <a:lnSpc>
                <a:spcPct val="150000"/>
              </a:lnSpc>
            </a:pPr>
            <a:r>
              <a:rPr lang="en-US" sz="2400"/>
              <a:t>CROSSETT_BES1 (and CROSSETT_BES2)</a:t>
            </a:r>
          </a:p>
          <a:p>
            <a:pPr>
              <a:lnSpc>
                <a:spcPct val="150000"/>
              </a:lnSpc>
            </a:pPr>
            <a:r>
              <a:rPr lang="en-US" sz="2400"/>
              <a:t>CATARINA_BESS</a:t>
            </a:r>
          </a:p>
        </p:txBody>
      </p:sp>
    </p:spTree>
    <p:extLst>
      <p:ext uri="{BB962C8B-B14F-4D97-AF65-F5344CB8AC3E}">
        <p14:creationId xmlns:p14="http://schemas.microsoft.com/office/powerpoint/2010/main" val="411076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8FA36-B4D0-111B-6EB2-BF194D36D782}"/>
              </a:ext>
            </a:extLst>
          </p:cNvPr>
          <p:cNvSpPr>
            <a:spLocks noGrp="1"/>
          </p:cNvSpPr>
          <p:nvPr>
            <p:ph type="title"/>
          </p:nvPr>
        </p:nvSpPr>
        <p:spPr/>
        <p:txBody>
          <a:bodyPr/>
          <a:lstStyle/>
          <a:p>
            <a:r>
              <a:rPr lang="en-US" dirty="0"/>
              <a:t>Mitigation in SCED</a:t>
            </a:r>
          </a:p>
        </p:txBody>
      </p:sp>
      <p:sp>
        <p:nvSpPr>
          <p:cNvPr id="4" name="Slide Number Placeholder 3">
            <a:extLst>
              <a:ext uri="{FF2B5EF4-FFF2-40B4-BE49-F238E27FC236}">
                <a16:creationId xmlns:a16="http://schemas.microsoft.com/office/drawing/2014/main" id="{2AB9E666-6636-FFC4-EB14-16AD81709CA6}"/>
              </a:ext>
            </a:extLst>
          </p:cNvPr>
          <p:cNvSpPr>
            <a:spLocks noGrp="1"/>
          </p:cNvSpPr>
          <p:nvPr>
            <p:ph type="sldNum" sz="quarter" idx="4"/>
          </p:nvPr>
        </p:nvSpPr>
        <p:spPr/>
        <p:txBody>
          <a:bodyPr/>
          <a:lstStyle/>
          <a:p>
            <a:fld id="{1D93BD3E-1E9A-4970-A6F7-E7AC52762E0C}" type="slidenum">
              <a:rPr lang="en-US" smtClean="0"/>
              <a:pPr/>
              <a:t>14</a:t>
            </a:fld>
            <a:endParaRPr lang="en-US"/>
          </a:p>
        </p:txBody>
      </p:sp>
      <p:sp>
        <p:nvSpPr>
          <p:cNvPr id="6" name="Content Placeholder 5">
            <a:extLst>
              <a:ext uri="{FF2B5EF4-FFF2-40B4-BE49-F238E27FC236}">
                <a16:creationId xmlns:a16="http://schemas.microsoft.com/office/drawing/2014/main" id="{A4E2E3D9-7876-F0EC-FE82-1E85F3663E9E}"/>
              </a:ext>
            </a:extLst>
          </p:cNvPr>
          <p:cNvSpPr>
            <a:spLocks noGrp="1"/>
          </p:cNvSpPr>
          <p:nvPr>
            <p:ph idx="1"/>
          </p:nvPr>
        </p:nvSpPr>
        <p:spPr>
          <a:xfrm>
            <a:off x="304800" y="3209925"/>
            <a:ext cx="8534400" cy="3129208"/>
          </a:xfrm>
        </p:spPr>
        <p:txBody>
          <a:bodyPr/>
          <a:lstStyle/>
          <a:p>
            <a:r>
              <a:rPr lang="en-US" dirty="0"/>
              <a:t>The </a:t>
            </a:r>
            <a:r>
              <a:rPr lang="en-US" dirty="0">
                <a:solidFill>
                  <a:schemeClr val="accent1"/>
                </a:solidFill>
              </a:rPr>
              <a:t>mitigated offer cap </a:t>
            </a:r>
            <a:r>
              <a:rPr lang="en-US" dirty="0"/>
              <a:t>will only be applicable if it is greater than the </a:t>
            </a:r>
            <a:r>
              <a:rPr lang="en-US" dirty="0">
                <a:solidFill>
                  <a:schemeClr val="accent5"/>
                </a:solidFill>
              </a:rPr>
              <a:t>reference LMP</a:t>
            </a:r>
            <a:r>
              <a:rPr lang="en-US" dirty="0"/>
              <a:t>. It will cap the </a:t>
            </a:r>
            <a:r>
              <a:rPr lang="en-US" dirty="0">
                <a:solidFill>
                  <a:schemeClr val="accent3"/>
                </a:solidFill>
              </a:rPr>
              <a:t>energy offer curve</a:t>
            </a:r>
            <a:r>
              <a:rPr lang="en-US" dirty="0"/>
              <a:t> at this value.</a:t>
            </a:r>
            <a:endParaRPr lang="en-US" dirty="0">
              <a:solidFill>
                <a:schemeClr val="accent3"/>
              </a:solidFill>
            </a:endParaRPr>
          </a:p>
        </p:txBody>
      </p:sp>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F7F4B5B8-04CE-2DB9-E617-EB4726B1610A}"/>
                  </a:ext>
                </a:extLst>
              </p:cNvPr>
              <p:cNvSpPr/>
              <p:nvPr/>
            </p:nvSpPr>
            <p:spPr>
              <a:xfrm>
                <a:off x="304800" y="1386682"/>
                <a:ext cx="8686800" cy="1187376"/>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sz="2200" b="0" i="1" smtClean="0">
                          <a:latin typeface="Cambria Math" panose="02040503050406030204" pitchFamily="18" charset="0"/>
                        </a:rPr>
                        <m:t>𝑀𝑂𝐶</m:t>
                      </m:r>
                      <m:r>
                        <a:rPr lang="en-US" sz="2200" b="0" i="1" smtClean="0">
                          <a:latin typeface="Cambria Math" panose="02040503050406030204" pitchFamily="18" charset="0"/>
                        </a:rPr>
                        <m:t> </m:t>
                      </m:r>
                      <m:r>
                        <a:rPr lang="en-US" sz="2200" b="0" i="1" smtClean="0">
                          <a:latin typeface="Cambria Math" panose="02040503050406030204" pitchFamily="18" charset="0"/>
                        </a:rPr>
                        <m:t>𝐶𝑢𝑟𝑣𝑒</m:t>
                      </m:r>
                      <m:r>
                        <a:rPr lang="en-US" sz="2200" i="1">
                          <a:latin typeface="Cambria Math" panose="02040503050406030204" pitchFamily="18" charset="0"/>
                        </a:rPr>
                        <m:t>=</m:t>
                      </m:r>
                      <m:r>
                        <a:rPr lang="en-US" sz="2200" i="1">
                          <a:latin typeface="Cambria Math" panose="02040503050406030204" pitchFamily="18" charset="0"/>
                        </a:rPr>
                        <m:t>𝑀𝐴𝑋</m:t>
                      </m:r>
                      <m:r>
                        <a:rPr lang="en-US" sz="2200" i="1">
                          <a:latin typeface="Cambria Math" panose="02040503050406030204" pitchFamily="18" charset="0"/>
                        </a:rPr>
                        <m:t>(</m:t>
                      </m:r>
                      <m:r>
                        <a:rPr lang="en-US" sz="2200" i="1">
                          <a:latin typeface="Cambria Math" panose="02040503050406030204" pitchFamily="18" charset="0"/>
                        </a:rPr>
                        <m:t>𝑀𝑖𝑡</m:t>
                      </m:r>
                      <m:r>
                        <a:rPr lang="en-US" sz="2200" i="1">
                          <a:latin typeface="Cambria Math" panose="02040503050406030204" pitchFamily="18" charset="0"/>
                        </a:rPr>
                        <m:t> </m:t>
                      </m:r>
                      <m:r>
                        <a:rPr lang="en-US" sz="2200" i="1">
                          <a:latin typeface="Cambria Math" panose="02040503050406030204" pitchFamily="18" charset="0"/>
                        </a:rPr>
                        <m:t>𝑂𝑓𝑓𝑒𝑟</m:t>
                      </m:r>
                      <m:r>
                        <a:rPr lang="en-US" sz="2200" i="1">
                          <a:latin typeface="Cambria Math" panose="02040503050406030204" pitchFamily="18" charset="0"/>
                        </a:rPr>
                        <m:t> </m:t>
                      </m:r>
                      <m:r>
                        <a:rPr lang="en-US" sz="2200" i="1">
                          <a:latin typeface="Cambria Math" panose="02040503050406030204" pitchFamily="18" charset="0"/>
                        </a:rPr>
                        <m:t>𝐹𝑙𝑜𝑜𝑟</m:t>
                      </m:r>
                      <m:r>
                        <a:rPr lang="en-US" sz="2200" i="1">
                          <a:latin typeface="Cambria Math" panose="02040503050406030204" pitchFamily="18" charset="0"/>
                        </a:rPr>
                        <m:t>,</m:t>
                      </m:r>
                      <m:r>
                        <a:rPr lang="en-US" sz="2200" i="1">
                          <a:latin typeface="Cambria Math" panose="02040503050406030204" pitchFamily="18" charset="0"/>
                        </a:rPr>
                        <m:t>𝑀𝐼𝑁</m:t>
                      </m:r>
                      <m:d>
                        <m:dPr>
                          <m:ctrlPr>
                            <a:rPr lang="en-US" sz="2200" i="1" smtClean="0">
                              <a:latin typeface="Cambria Math" panose="02040503050406030204" pitchFamily="18" charset="0"/>
                            </a:rPr>
                          </m:ctrlPr>
                        </m:dPr>
                        <m:e>
                          <m:r>
                            <a:rPr lang="en-US" sz="2200" i="1" smtClean="0">
                              <a:solidFill>
                                <a:schemeClr val="accent3"/>
                              </a:solidFill>
                              <a:latin typeface="Cambria Math" panose="02040503050406030204" pitchFamily="18" charset="0"/>
                            </a:rPr>
                            <m:t>𝐸𝑂𝐶</m:t>
                          </m:r>
                          <m:r>
                            <a:rPr lang="en-US" sz="2200" i="1">
                              <a:latin typeface="Cambria Math" panose="02040503050406030204" pitchFamily="18" charset="0"/>
                            </a:rPr>
                            <m:t>, </m:t>
                          </m:r>
                          <m:r>
                            <a:rPr lang="en-US" sz="2200" i="1">
                              <a:latin typeface="Cambria Math" panose="02040503050406030204" pitchFamily="18" charset="0"/>
                            </a:rPr>
                            <m:t>𝑀𝐴𝑋</m:t>
                          </m:r>
                          <m:d>
                            <m:dPr>
                              <m:ctrlPr>
                                <a:rPr lang="en-US" sz="2200" i="1">
                                  <a:latin typeface="Cambria Math" panose="02040503050406030204" pitchFamily="18" charset="0"/>
                                </a:rPr>
                              </m:ctrlPr>
                            </m:dPr>
                            <m:e>
                              <m:r>
                                <a:rPr lang="en-US" sz="2200" i="1" smtClean="0">
                                  <a:solidFill>
                                    <a:schemeClr val="accent1"/>
                                  </a:solidFill>
                                  <a:latin typeface="Cambria Math" panose="02040503050406030204" pitchFamily="18" charset="0"/>
                                </a:rPr>
                                <m:t>𝑀𝑖𝑡</m:t>
                              </m:r>
                              <m:r>
                                <a:rPr lang="en-US" sz="2200" i="1" smtClean="0">
                                  <a:solidFill>
                                    <a:schemeClr val="accent1"/>
                                  </a:solidFill>
                                  <a:latin typeface="Cambria Math" panose="02040503050406030204" pitchFamily="18" charset="0"/>
                                </a:rPr>
                                <m:t> </m:t>
                              </m:r>
                              <m:r>
                                <a:rPr lang="en-US" sz="2200" i="1" smtClean="0">
                                  <a:solidFill>
                                    <a:schemeClr val="accent1"/>
                                  </a:solidFill>
                                  <a:latin typeface="Cambria Math" panose="02040503050406030204" pitchFamily="18" charset="0"/>
                                </a:rPr>
                                <m:t>𝑂𝑓𝑓𝑒𝑟</m:t>
                              </m:r>
                              <m:r>
                                <a:rPr lang="en-US" sz="2200" i="1" smtClean="0">
                                  <a:solidFill>
                                    <a:schemeClr val="accent1"/>
                                  </a:solidFill>
                                  <a:latin typeface="Cambria Math" panose="02040503050406030204" pitchFamily="18" charset="0"/>
                                </a:rPr>
                                <m:t> </m:t>
                              </m:r>
                              <m:r>
                                <a:rPr lang="en-US" sz="2200" i="1" smtClean="0">
                                  <a:solidFill>
                                    <a:schemeClr val="accent1"/>
                                  </a:solidFill>
                                  <a:latin typeface="Cambria Math" panose="02040503050406030204" pitchFamily="18" charset="0"/>
                                </a:rPr>
                                <m:t>𝐶𝑎𝑝</m:t>
                              </m:r>
                              <m:r>
                                <a:rPr lang="en-US" sz="2200" i="1">
                                  <a:latin typeface="Cambria Math" panose="02040503050406030204" pitchFamily="18" charset="0"/>
                                </a:rPr>
                                <m:t>, </m:t>
                              </m:r>
                              <m:r>
                                <a:rPr lang="en-US" sz="2200" i="1" smtClean="0">
                                  <a:solidFill>
                                    <a:schemeClr val="accent5"/>
                                  </a:solidFill>
                                  <a:latin typeface="Cambria Math" panose="02040503050406030204" pitchFamily="18" charset="0"/>
                                </a:rPr>
                                <m:t>𝑅𝑒𝑓</m:t>
                              </m:r>
                              <m:r>
                                <a:rPr lang="en-US" sz="2200" i="1" smtClean="0">
                                  <a:solidFill>
                                    <a:schemeClr val="accent5"/>
                                  </a:solidFill>
                                  <a:latin typeface="Cambria Math" panose="02040503050406030204" pitchFamily="18" charset="0"/>
                                </a:rPr>
                                <m:t> </m:t>
                              </m:r>
                              <m:r>
                                <a:rPr lang="en-US" sz="2200" i="1" smtClean="0">
                                  <a:solidFill>
                                    <a:schemeClr val="accent5"/>
                                  </a:solidFill>
                                  <a:latin typeface="Cambria Math" panose="02040503050406030204" pitchFamily="18" charset="0"/>
                                </a:rPr>
                                <m:t>𝐿𝑀𝑃</m:t>
                              </m:r>
                              <m:r>
                                <a:rPr lang="en-US" sz="2200" b="0" i="1" smtClean="0">
                                  <a:solidFill>
                                    <a:schemeClr val="accent5"/>
                                  </a:solidFill>
                                  <a:latin typeface="Cambria Math" panose="02040503050406030204" pitchFamily="18" charset="0"/>
                                </a:rPr>
                                <m:t>+0.01∗</m:t>
                              </m:r>
                              <m:r>
                                <a:rPr lang="en-US" sz="2200" b="0" i="1" smtClean="0">
                                  <a:solidFill>
                                    <a:schemeClr val="accent5"/>
                                  </a:solidFill>
                                  <a:latin typeface="Cambria Math" panose="02040503050406030204" pitchFamily="18" charset="0"/>
                                </a:rPr>
                                <m:t>𝑀𝑂𝐶</m:t>
                              </m:r>
                              <m:r>
                                <a:rPr lang="en-US" sz="2200" b="0" i="1" smtClean="0">
                                  <a:solidFill>
                                    <a:schemeClr val="accent5"/>
                                  </a:solidFill>
                                  <a:latin typeface="Cambria Math" panose="02040503050406030204" pitchFamily="18" charset="0"/>
                                </a:rPr>
                                <m:t> </m:t>
                              </m:r>
                              <m:r>
                                <a:rPr lang="en-US" sz="2200" b="0" i="1" smtClean="0">
                                  <a:solidFill>
                                    <a:schemeClr val="accent5"/>
                                  </a:solidFill>
                                  <a:latin typeface="Cambria Math" panose="02040503050406030204" pitchFamily="18" charset="0"/>
                                </a:rPr>
                                <m:t>𝑎𝑡</m:t>
                              </m:r>
                              <m:r>
                                <a:rPr lang="en-US" sz="2200" b="0" i="1" smtClean="0">
                                  <a:solidFill>
                                    <a:schemeClr val="accent5"/>
                                  </a:solidFill>
                                  <a:latin typeface="Cambria Math" panose="02040503050406030204" pitchFamily="18" charset="0"/>
                                </a:rPr>
                                <m:t> </m:t>
                              </m:r>
                              <m:r>
                                <a:rPr lang="en-US" sz="2200" b="0" i="1" smtClean="0">
                                  <a:solidFill>
                                    <a:schemeClr val="accent5"/>
                                  </a:solidFill>
                                  <a:latin typeface="Cambria Math" panose="02040503050406030204" pitchFamily="18" charset="0"/>
                                </a:rPr>
                                <m:t>𝐿𝑆𝐿</m:t>
                              </m:r>
                            </m:e>
                          </m:d>
                        </m:e>
                      </m:d>
                      <m:r>
                        <a:rPr lang="en-US" sz="2200" i="1">
                          <a:latin typeface="Cambria Math" panose="02040503050406030204" pitchFamily="18" charset="0"/>
                        </a:rPr>
                        <m:t>) </m:t>
                      </m:r>
                    </m:oMath>
                  </m:oMathPara>
                </a14:m>
                <a:endParaRPr lang="en-US" sz="2200" dirty="0"/>
              </a:p>
            </p:txBody>
          </p:sp>
        </mc:Choice>
        <mc:Fallback xmlns="">
          <p:sp>
            <p:nvSpPr>
              <p:cNvPr id="7" name="Rectangle 6">
                <a:extLst>
                  <a:ext uri="{FF2B5EF4-FFF2-40B4-BE49-F238E27FC236}">
                    <a16:creationId xmlns:a16="http://schemas.microsoft.com/office/drawing/2014/main" id="{F7F4B5B8-04CE-2DB9-E617-EB4726B1610A}"/>
                  </a:ext>
                </a:extLst>
              </p:cNvPr>
              <p:cNvSpPr>
                <a:spLocks noRot="1" noChangeAspect="1" noMove="1" noResize="1" noEditPoints="1" noAdjustHandles="1" noChangeArrowheads="1" noChangeShapeType="1" noTextEdit="1"/>
              </p:cNvSpPr>
              <p:nvPr/>
            </p:nvSpPr>
            <p:spPr>
              <a:xfrm>
                <a:off x="304800" y="1386682"/>
                <a:ext cx="8686800" cy="1187376"/>
              </a:xfrm>
              <a:prstGeom prst="rect">
                <a:avLst/>
              </a:prstGeom>
              <a:blipFill>
                <a:blip r:embed="rId2"/>
                <a:stretch>
                  <a:fillRect t="-37949" b="-95385"/>
                </a:stretch>
              </a:blipFill>
            </p:spPr>
            <p:txBody>
              <a:bodyPr/>
              <a:lstStyle/>
              <a:p>
                <a:r>
                  <a:rPr lang="en-US">
                    <a:noFill/>
                  </a:rPr>
                  <a:t> </a:t>
                </a:r>
              </a:p>
            </p:txBody>
          </p:sp>
        </mc:Fallback>
      </mc:AlternateContent>
    </p:spTree>
    <p:extLst>
      <p:ext uri="{BB962C8B-B14F-4D97-AF65-F5344CB8AC3E}">
        <p14:creationId xmlns:p14="http://schemas.microsoft.com/office/powerpoint/2010/main" val="2392102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893F7-13D2-1CB9-C436-1743B41FCDEC}"/>
              </a:ext>
            </a:extLst>
          </p:cNvPr>
          <p:cNvSpPr>
            <a:spLocks noGrp="1"/>
          </p:cNvSpPr>
          <p:nvPr>
            <p:ph type="title"/>
          </p:nvPr>
        </p:nvSpPr>
        <p:spPr/>
        <p:txBody>
          <a:bodyPr/>
          <a:lstStyle/>
          <a:p>
            <a:r>
              <a:rPr lang="en-US" dirty="0"/>
              <a:t>Mitigation Case Study: BRP_PBL1_UNIT1 </a:t>
            </a:r>
          </a:p>
        </p:txBody>
      </p:sp>
      <p:sp>
        <p:nvSpPr>
          <p:cNvPr id="4" name="Slide Number Placeholder 3">
            <a:extLst>
              <a:ext uri="{FF2B5EF4-FFF2-40B4-BE49-F238E27FC236}">
                <a16:creationId xmlns:a16="http://schemas.microsoft.com/office/drawing/2014/main" id="{FBE455AB-C892-F935-9184-C3B78A3CCCD3}"/>
              </a:ext>
            </a:extLst>
          </p:cNvPr>
          <p:cNvSpPr>
            <a:spLocks noGrp="1"/>
          </p:cNvSpPr>
          <p:nvPr>
            <p:ph type="sldNum" sz="quarter" idx="4"/>
          </p:nvPr>
        </p:nvSpPr>
        <p:spPr/>
        <p:txBody>
          <a:bodyPr/>
          <a:lstStyle/>
          <a:p>
            <a:fld id="{1D93BD3E-1E9A-4970-A6F7-E7AC52762E0C}" type="slidenum">
              <a:rPr lang="en-US" smtClean="0"/>
              <a:pPr/>
              <a:t>15</a:t>
            </a:fld>
            <a:endParaRPr lang="en-US"/>
          </a:p>
        </p:txBody>
      </p:sp>
      <p:sp>
        <p:nvSpPr>
          <p:cNvPr id="3" name="Content Placeholder 2">
            <a:extLst>
              <a:ext uri="{FF2B5EF4-FFF2-40B4-BE49-F238E27FC236}">
                <a16:creationId xmlns:a16="http://schemas.microsoft.com/office/drawing/2014/main" id="{899A8C47-FADB-8D78-B5E8-0FEB34A9747C}"/>
              </a:ext>
            </a:extLst>
          </p:cNvPr>
          <p:cNvSpPr>
            <a:spLocks noGrp="1"/>
          </p:cNvSpPr>
          <p:nvPr>
            <p:ph idx="1"/>
          </p:nvPr>
        </p:nvSpPr>
        <p:spPr>
          <a:xfrm>
            <a:off x="304800" y="1137037"/>
            <a:ext cx="8534400" cy="1564358"/>
          </a:xfrm>
        </p:spPr>
        <p:txBody>
          <a:bodyPr/>
          <a:lstStyle/>
          <a:p>
            <a:pPr>
              <a:lnSpc>
                <a:spcPct val="150000"/>
              </a:lnSpc>
            </a:pPr>
            <a:r>
              <a:rPr lang="en-US" sz="2000" dirty="0"/>
              <a:t>Mitigated Offer Cap = 910.26 = </a:t>
            </a:r>
            <a:r>
              <a:rPr lang="en-US" sz="2000" dirty="0">
                <a:solidFill>
                  <a:schemeClr val="accent5"/>
                </a:solidFill>
              </a:rPr>
              <a:t>681.8</a:t>
            </a:r>
            <a:r>
              <a:rPr lang="en-US" sz="2000" dirty="0"/>
              <a:t> + </a:t>
            </a:r>
            <a:r>
              <a:rPr lang="en-US" sz="2000" dirty="0">
                <a:solidFill>
                  <a:schemeClr val="accent6"/>
                </a:solidFill>
              </a:rPr>
              <a:t>228.46</a:t>
            </a:r>
          </a:p>
          <a:p>
            <a:pPr lvl="1">
              <a:lnSpc>
                <a:spcPct val="150000"/>
              </a:lnSpc>
            </a:pPr>
            <a:r>
              <a:rPr lang="en-US" sz="1800" dirty="0">
                <a:solidFill>
                  <a:schemeClr val="accent5"/>
                </a:solidFill>
              </a:rPr>
              <a:t>-0.243 shift factor on constraint with a max shadow price of $2,800/MWh</a:t>
            </a:r>
          </a:p>
          <a:p>
            <a:pPr lvl="1">
              <a:lnSpc>
                <a:spcPct val="150000"/>
              </a:lnSpc>
            </a:pPr>
            <a:r>
              <a:rPr lang="en-US" sz="1800" dirty="0">
                <a:solidFill>
                  <a:schemeClr val="accent6"/>
                </a:solidFill>
              </a:rPr>
              <a:t>$228.46 Reference System Lambda</a:t>
            </a:r>
          </a:p>
        </p:txBody>
      </p:sp>
      <p:graphicFrame>
        <p:nvGraphicFramePr>
          <p:cNvPr id="5" name="Chart 4">
            <a:extLst>
              <a:ext uri="{FF2B5EF4-FFF2-40B4-BE49-F238E27FC236}">
                <a16:creationId xmlns:a16="http://schemas.microsoft.com/office/drawing/2014/main" id="{FB799407-2D87-58DE-8B23-8BA0E1F61B9E}"/>
              </a:ext>
            </a:extLst>
          </p:cNvPr>
          <p:cNvGraphicFramePr>
            <a:graphicFrameLocks/>
          </p:cNvGraphicFramePr>
          <p:nvPr>
            <p:extLst>
              <p:ext uri="{D42A27DB-BD31-4B8C-83A1-F6EECF244321}">
                <p14:modId xmlns:p14="http://schemas.microsoft.com/office/powerpoint/2010/main" val="200505349"/>
              </p:ext>
            </p:extLst>
          </p:nvPr>
        </p:nvGraphicFramePr>
        <p:xfrm>
          <a:off x="1406769" y="2613472"/>
          <a:ext cx="7203831" cy="375974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150891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893F7-13D2-1CB9-C436-1743B41FCDEC}"/>
              </a:ext>
            </a:extLst>
          </p:cNvPr>
          <p:cNvSpPr>
            <a:spLocks noGrp="1"/>
          </p:cNvSpPr>
          <p:nvPr>
            <p:ph type="title"/>
          </p:nvPr>
        </p:nvSpPr>
        <p:spPr/>
        <p:txBody>
          <a:bodyPr/>
          <a:lstStyle/>
          <a:p>
            <a:r>
              <a:rPr lang="en-US" dirty="0"/>
              <a:t>Mitigation Case Study: CROSSETT_BES1 </a:t>
            </a:r>
          </a:p>
        </p:txBody>
      </p:sp>
      <p:sp>
        <p:nvSpPr>
          <p:cNvPr id="4" name="Slide Number Placeholder 3">
            <a:extLst>
              <a:ext uri="{FF2B5EF4-FFF2-40B4-BE49-F238E27FC236}">
                <a16:creationId xmlns:a16="http://schemas.microsoft.com/office/drawing/2014/main" id="{FBE455AB-C892-F935-9184-C3B78A3CCCD3}"/>
              </a:ext>
            </a:extLst>
          </p:cNvPr>
          <p:cNvSpPr>
            <a:spLocks noGrp="1"/>
          </p:cNvSpPr>
          <p:nvPr>
            <p:ph type="sldNum" sz="quarter" idx="4"/>
          </p:nvPr>
        </p:nvSpPr>
        <p:spPr/>
        <p:txBody>
          <a:bodyPr/>
          <a:lstStyle/>
          <a:p>
            <a:fld id="{1D93BD3E-1E9A-4970-A6F7-E7AC52762E0C}" type="slidenum">
              <a:rPr lang="en-US" smtClean="0"/>
              <a:pPr/>
              <a:t>16</a:t>
            </a:fld>
            <a:endParaRPr lang="en-US"/>
          </a:p>
        </p:txBody>
      </p:sp>
      <p:graphicFrame>
        <p:nvGraphicFramePr>
          <p:cNvPr id="7" name="Chart 6">
            <a:extLst>
              <a:ext uri="{FF2B5EF4-FFF2-40B4-BE49-F238E27FC236}">
                <a16:creationId xmlns:a16="http://schemas.microsoft.com/office/drawing/2014/main" id="{D4E69049-8050-4D64-B21B-AC1C722AF113}"/>
              </a:ext>
            </a:extLst>
          </p:cNvPr>
          <p:cNvGraphicFramePr>
            <a:graphicFrameLocks/>
          </p:cNvGraphicFramePr>
          <p:nvPr>
            <p:extLst>
              <p:ext uri="{D42A27DB-BD31-4B8C-83A1-F6EECF244321}">
                <p14:modId xmlns:p14="http://schemas.microsoft.com/office/powerpoint/2010/main" val="3954316164"/>
              </p:ext>
            </p:extLst>
          </p:nvPr>
        </p:nvGraphicFramePr>
        <p:xfrm>
          <a:off x="1062831" y="1856306"/>
          <a:ext cx="7018337" cy="4308824"/>
        </p:xfrm>
        <a:graphic>
          <a:graphicData uri="http://schemas.openxmlformats.org/drawingml/2006/chart">
            <c:chart xmlns:c="http://schemas.openxmlformats.org/drawingml/2006/chart" xmlns:r="http://schemas.openxmlformats.org/officeDocument/2006/relationships" r:id="rId3"/>
          </a:graphicData>
        </a:graphic>
      </p:graphicFrame>
      <p:sp>
        <p:nvSpPr>
          <p:cNvPr id="3" name="Content Placeholder 2">
            <a:extLst>
              <a:ext uri="{FF2B5EF4-FFF2-40B4-BE49-F238E27FC236}">
                <a16:creationId xmlns:a16="http://schemas.microsoft.com/office/drawing/2014/main" id="{4C446610-4F8A-FBE5-62A1-04F3BE1D1703}"/>
              </a:ext>
            </a:extLst>
          </p:cNvPr>
          <p:cNvSpPr>
            <a:spLocks noGrp="1"/>
          </p:cNvSpPr>
          <p:nvPr>
            <p:ph idx="1"/>
          </p:nvPr>
        </p:nvSpPr>
        <p:spPr>
          <a:xfrm>
            <a:off x="304800" y="1235697"/>
            <a:ext cx="8534400" cy="4929433"/>
          </a:xfrm>
        </p:spPr>
        <p:txBody>
          <a:bodyPr/>
          <a:lstStyle/>
          <a:p>
            <a:pPr>
              <a:lnSpc>
                <a:spcPct val="150000"/>
              </a:lnSpc>
            </a:pPr>
            <a:r>
              <a:rPr lang="en-US" sz="2000" b="1" dirty="0">
                <a:solidFill>
                  <a:schemeClr val="accent6"/>
                </a:solidFill>
              </a:rPr>
              <a:t>No mitigation. </a:t>
            </a:r>
            <a:r>
              <a:rPr lang="en-US" sz="2000" dirty="0"/>
              <a:t>No constraints met -0.2 threshold.</a:t>
            </a:r>
            <a:endParaRPr lang="en-US" sz="2000" dirty="0">
              <a:solidFill>
                <a:schemeClr val="accent6"/>
              </a:solidFill>
            </a:endParaRPr>
          </a:p>
        </p:txBody>
      </p:sp>
    </p:spTree>
    <p:extLst>
      <p:ext uri="{BB962C8B-B14F-4D97-AF65-F5344CB8AC3E}">
        <p14:creationId xmlns:p14="http://schemas.microsoft.com/office/powerpoint/2010/main" val="750844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893F7-13D2-1CB9-C436-1743B41FCDEC}"/>
              </a:ext>
            </a:extLst>
          </p:cNvPr>
          <p:cNvSpPr>
            <a:spLocks noGrp="1"/>
          </p:cNvSpPr>
          <p:nvPr>
            <p:ph type="title"/>
          </p:nvPr>
        </p:nvSpPr>
        <p:spPr/>
        <p:txBody>
          <a:bodyPr/>
          <a:lstStyle/>
          <a:p>
            <a:r>
              <a:rPr lang="en-US" dirty="0"/>
              <a:t>Mitigation Case Study: CATARINA_BESS</a:t>
            </a:r>
            <a:br>
              <a:rPr lang="en-US" dirty="0"/>
            </a:br>
            <a:endParaRPr lang="en-US" dirty="0"/>
          </a:p>
        </p:txBody>
      </p:sp>
      <p:sp>
        <p:nvSpPr>
          <p:cNvPr id="4" name="Slide Number Placeholder 3">
            <a:extLst>
              <a:ext uri="{FF2B5EF4-FFF2-40B4-BE49-F238E27FC236}">
                <a16:creationId xmlns:a16="http://schemas.microsoft.com/office/drawing/2014/main" id="{FBE455AB-C892-F935-9184-C3B78A3CCCD3}"/>
              </a:ext>
            </a:extLst>
          </p:cNvPr>
          <p:cNvSpPr>
            <a:spLocks noGrp="1"/>
          </p:cNvSpPr>
          <p:nvPr>
            <p:ph type="sldNum" sz="quarter" idx="4"/>
          </p:nvPr>
        </p:nvSpPr>
        <p:spPr/>
        <p:txBody>
          <a:bodyPr/>
          <a:lstStyle/>
          <a:p>
            <a:fld id="{1D93BD3E-1E9A-4970-A6F7-E7AC52762E0C}" type="slidenum">
              <a:rPr lang="en-US" smtClean="0"/>
              <a:pPr/>
              <a:t>17</a:t>
            </a:fld>
            <a:endParaRPr lang="en-US"/>
          </a:p>
        </p:txBody>
      </p:sp>
      <p:sp>
        <p:nvSpPr>
          <p:cNvPr id="3" name="Content Placeholder 2">
            <a:extLst>
              <a:ext uri="{FF2B5EF4-FFF2-40B4-BE49-F238E27FC236}">
                <a16:creationId xmlns:a16="http://schemas.microsoft.com/office/drawing/2014/main" id="{19E70F51-40FB-46E4-72C5-D6CFA9FEF86A}"/>
              </a:ext>
            </a:extLst>
          </p:cNvPr>
          <p:cNvSpPr>
            <a:spLocks noGrp="1"/>
          </p:cNvSpPr>
          <p:nvPr>
            <p:ph idx="1"/>
          </p:nvPr>
        </p:nvSpPr>
        <p:spPr>
          <a:xfrm>
            <a:off x="304800" y="1137037"/>
            <a:ext cx="8534400" cy="1564358"/>
          </a:xfrm>
        </p:spPr>
        <p:txBody>
          <a:bodyPr/>
          <a:lstStyle/>
          <a:p>
            <a:pPr>
              <a:lnSpc>
                <a:spcPct val="150000"/>
              </a:lnSpc>
            </a:pPr>
            <a:r>
              <a:rPr lang="en-US" sz="2000" dirty="0"/>
              <a:t>Mitigated Offer Cap = 1,188.55 = </a:t>
            </a:r>
            <a:r>
              <a:rPr lang="en-US" sz="2000" dirty="0">
                <a:solidFill>
                  <a:schemeClr val="accent5"/>
                </a:solidFill>
              </a:rPr>
              <a:t>960.10</a:t>
            </a:r>
            <a:r>
              <a:rPr lang="en-US" sz="2000" dirty="0"/>
              <a:t> + </a:t>
            </a:r>
            <a:r>
              <a:rPr lang="en-US" sz="2000" dirty="0">
                <a:solidFill>
                  <a:schemeClr val="accent6"/>
                </a:solidFill>
              </a:rPr>
              <a:t>228.46</a:t>
            </a:r>
          </a:p>
          <a:p>
            <a:pPr lvl="1">
              <a:lnSpc>
                <a:spcPct val="150000"/>
              </a:lnSpc>
            </a:pPr>
            <a:r>
              <a:rPr lang="en-US" sz="1800" dirty="0">
                <a:solidFill>
                  <a:schemeClr val="accent5"/>
                </a:solidFill>
              </a:rPr>
              <a:t>-0.274 shift factor on constraint with a max shadow price of $3,500/MWh</a:t>
            </a:r>
          </a:p>
          <a:p>
            <a:pPr lvl="1">
              <a:lnSpc>
                <a:spcPct val="150000"/>
              </a:lnSpc>
            </a:pPr>
            <a:r>
              <a:rPr lang="en-US" sz="1800" dirty="0">
                <a:solidFill>
                  <a:schemeClr val="accent6"/>
                </a:solidFill>
              </a:rPr>
              <a:t>$228.46 Reference System Lambda</a:t>
            </a:r>
            <a:endParaRPr lang="en-US" sz="2000" dirty="0"/>
          </a:p>
        </p:txBody>
      </p:sp>
      <p:graphicFrame>
        <p:nvGraphicFramePr>
          <p:cNvPr id="6" name="Chart 5">
            <a:extLst>
              <a:ext uri="{FF2B5EF4-FFF2-40B4-BE49-F238E27FC236}">
                <a16:creationId xmlns:a16="http://schemas.microsoft.com/office/drawing/2014/main" id="{745EECC0-1775-440F-A4E9-375BB3F6C6FD}"/>
              </a:ext>
            </a:extLst>
          </p:cNvPr>
          <p:cNvGraphicFramePr>
            <a:graphicFrameLocks/>
          </p:cNvGraphicFramePr>
          <p:nvPr>
            <p:extLst>
              <p:ext uri="{D42A27DB-BD31-4B8C-83A1-F6EECF244321}">
                <p14:modId xmlns:p14="http://schemas.microsoft.com/office/powerpoint/2010/main" val="3541834902"/>
              </p:ext>
            </p:extLst>
          </p:nvPr>
        </p:nvGraphicFramePr>
        <p:xfrm>
          <a:off x="1330567" y="2701395"/>
          <a:ext cx="7030917" cy="345212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801271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8FA36-B4D0-111B-6EB2-BF194D36D782}"/>
              </a:ext>
            </a:extLst>
          </p:cNvPr>
          <p:cNvSpPr>
            <a:spLocks noGrp="1"/>
          </p:cNvSpPr>
          <p:nvPr>
            <p:ph type="title"/>
          </p:nvPr>
        </p:nvSpPr>
        <p:spPr/>
        <p:txBody>
          <a:bodyPr/>
          <a:lstStyle/>
          <a:p>
            <a:r>
              <a:rPr lang="en-US" dirty="0"/>
              <a:t>Case study comparison: SBE2ASH8   TURTLECK_WCRYS_1 impact</a:t>
            </a:r>
          </a:p>
        </p:txBody>
      </p:sp>
      <p:sp>
        <p:nvSpPr>
          <p:cNvPr id="4" name="Slide Number Placeholder 3">
            <a:extLst>
              <a:ext uri="{FF2B5EF4-FFF2-40B4-BE49-F238E27FC236}">
                <a16:creationId xmlns:a16="http://schemas.microsoft.com/office/drawing/2014/main" id="{2AB9E666-6636-FFC4-EB14-16AD81709CA6}"/>
              </a:ext>
            </a:extLst>
          </p:cNvPr>
          <p:cNvSpPr>
            <a:spLocks noGrp="1"/>
          </p:cNvSpPr>
          <p:nvPr>
            <p:ph type="sldNum" sz="quarter" idx="4"/>
          </p:nvPr>
        </p:nvSpPr>
        <p:spPr/>
        <p:txBody>
          <a:bodyPr/>
          <a:lstStyle/>
          <a:p>
            <a:fld id="{1D93BD3E-1E9A-4970-A6F7-E7AC52762E0C}" type="slidenum">
              <a:rPr lang="en-US" smtClean="0"/>
              <a:pPr/>
              <a:t>18</a:t>
            </a:fld>
            <a:endParaRPr lang="en-US"/>
          </a:p>
        </p:txBody>
      </p:sp>
      <p:graphicFrame>
        <p:nvGraphicFramePr>
          <p:cNvPr id="10" name="Table 10">
            <a:extLst>
              <a:ext uri="{FF2B5EF4-FFF2-40B4-BE49-F238E27FC236}">
                <a16:creationId xmlns:a16="http://schemas.microsoft.com/office/drawing/2014/main" id="{274EE61F-7D13-EE19-2937-BC5DCB9E10D0}"/>
              </a:ext>
            </a:extLst>
          </p:cNvPr>
          <p:cNvGraphicFramePr>
            <a:graphicFrameLocks noGrp="1"/>
          </p:cNvGraphicFramePr>
          <p:nvPr>
            <p:extLst>
              <p:ext uri="{D42A27DB-BD31-4B8C-83A1-F6EECF244321}">
                <p14:modId xmlns:p14="http://schemas.microsoft.com/office/powerpoint/2010/main" val="1051929507"/>
              </p:ext>
            </p:extLst>
          </p:nvPr>
        </p:nvGraphicFramePr>
        <p:xfrm>
          <a:off x="1442305" y="2466120"/>
          <a:ext cx="6259390" cy="1925759"/>
        </p:xfrm>
        <a:graphic>
          <a:graphicData uri="http://schemas.openxmlformats.org/drawingml/2006/table">
            <a:tbl>
              <a:tblPr firstRow="1" bandRow="1">
                <a:tableStyleId>{5C22544A-7EE6-4342-B048-85BDC9FD1C3A}</a:tableStyleId>
              </a:tblPr>
              <a:tblGrid>
                <a:gridCol w="2078994">
                  <a:extLst>
                    <a:ext uri="{9D8B030D-6E8A-4147-A177-3AD203B41FA5}">
                      <a16:colId xmlns:a16="http://schemas.microsoft.com/office/drawing/2014/main" val="997030835"/>
                    </a:ext>
                  </a:extLst>
                </a:gridCol>
                <a:gridCol w="2093932">
                  <a:extLst>
                    <a:ext uri="{9D8B030D-6E8A-4147-A177-3AD203B41FA5}">
                      <a16:colId xmlns:a16="http://schemas.microsoft.com/office/drawing/2014/main" val="390957201"/>
                    </a:ext>
                  </a:extLst>
                </a:gridCol>
                <a:gridCol w="2086464">
                  <a:extLst>
                    <a:ext uri="{9D8B030D-6E8A-4147-A177-3AD203B41FA5}">
                      <a16:colId xmlns:a16="http://schemas.microsoft.com/office/drawing/2014/main" val="3909446935"/>
                    </a:ext>
                  </a:extLst>
                </a:gridCol>
              </a:tblGrid>
              <a:tr h="432555">
                <a:tc>
                  <a:txBody>
                    <a:bodyPr/>
                    <a:lstStyle/>
                    <a:p>
                      <a:pPr algn="ctr"/>
                      <a:endParaRPr lang="en-US"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dirty="0"/>
                        <a:t>Original</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dirty="0">
                          <a:solidFill>
                            <a:schemeClr val="bg1"/>
                          </a:solidFill>
                        </a:rPr>
                        <a:t>Just-in-time</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3557682873"/>
                  </a:ext>
                </a:extLst>
              </a:tr>
              <a:tr h="746602">
                <a:tc>
                  <a:txBody>
                    <a:bodyPr/>
                    <a:lstStyle/>
                    <a:p>
                      <a:pPr algn="ctr"/>
                      <a:r>
                        <a:rPr lang="en-US" dirty="0"/>
                        <a:t>Shadow Price ($/MW)</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r>
                        <a:rPr lang="en-US" dirty="0"/>
                        <a:t>2,800</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r>
                        <a:rPr lang="en-US" dirty="0">
                          <a:solidFill>
                            <a:schemeClr val="tx1"/>
                          </a:solidFill>
                        </a:rPr>
                        <a:t>2,118.22</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15307422"/>
                  </a:ext>
                </a:extLst>
              </a:tr>
              <a:tr h="746602">
                <a:tc>
                  <a:txBody>
                    <a:bodyPr/>
                    <a:lstStyle/>
                    <a:p>
                      <a:pPr algn="ctr"/>
                      <a:r>
                        <a:rPr lang="en-US" dirty="0"/>
                        <a:t>Violation (MW)</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a:t>0.93</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a:solidFill>
                            <a:schemeClr val="tx1"/>
                          </a:solidFill>
                        </a:rPr>
                        <a:t>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451231167"/>
                  </a:ext>
                </a:extLst>
              </a:tr>
            </a:tbl>
          </a:graphicData>
        </a:graphic>
      </p:graphicFrame>
    </p:spTree>
    <p:extLst>
      <p:ext uri="{BB962C8B-B14F-4D97-AF65-F5344CB8AC3E}">
        <p14:creationId xmlns:p14="http://schemas.microsoft.com/office/powerpoint/2010/main" val="16670432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8FA36-B4D0-111B-6EB2-BF194D36D782}"/>
              </a:ext>
            </a:extLst>
          </p:cNvPr>
          <p:cNvSpPr>
            <a:spLocks noGrp="1"/>
          </p:cNvSpPr>
          <p:nvPr>
            <p:ph type="title"/>
          </p:nvPr>
        </p:nvSpPr>
        <p:spPr/>
        <p:txBody>
          <a:bodyPr/>
          <a:lstStyle/>
          <a:p>
            <a:r>
              <a:rPr lang="en-US" dirty="0"/>
              <a:t>Takeaways</a:t>
            </a:r>
          </a:p>
        </p:txBody>
      </p:sp>
      <p:sp>
        <p:nvSpPr>
          <p:cNvPr id="4" name="Slide Number Placeholder 3">
            <a:extLst>
              <a:ext uri="{FF2B5EF4-FFF2-40B4-BE49-F238E27FC236}">
                <a16:creationId xmlns:a16="http://schemas.microsoft.com/office/drawing/2014/main" id="{2AB9E666-6636-FFC4-EB14-16AD81709CA6}"/>
              </a:ext>
            </a:extLst>
          </p:cNvPr>
          <p:cNvSpPr>
            <a:spLocks noGrp="1"/>
          </p:cNvSpPr>
          <p:nvPr>
            <p:ph type="sldNum" sz="quarter" idx="4"/>
          </p:nvPr>
        </p:nvSpPr>
        <p:spPr/>
        <p:txBody>
          <a:bodyPr/>
          <a:lstStyle/>
          <a:p>
            <a:fld id="{1D93BD3E-1E9A-4970-A6F7-E7AC52762E0C}" type="slidenum">
              <a:rPr lang="en-US" smtClean="0"/>
              <a:pPr/>
              <a:t>19</a:t>
            </a:fld>
            <a:endParaRPr lang="en-US"/>
          </a:p>
        </p:txBody>
      </p:sp>
      <p:sp>
        <p:nvSpPr>
          <p:cNvPr id="8" name="Content Placeholder 2">
            <a:extLst>
              <a:ext uri="{FF2B5EF4-FFF2-40B4-BE49-F238E27FC236}">
                <a16:creationId xmlns:a16="http://schemas.microsoft.com/office/drawing/2014/main" id="{01F72BE0-B2D3-C2BF-5216-C47FCE0A5570}"/>
              </a:ext>
            </a:extLst>
          </p:cNvPr>
          <p:cNvSpPr>
            <a:spLocks noGrp="1"/>
          </p:cNvSpPr>
          <p:nvPr>
            <p:ph idx="1"/>
          </p:nvPr>
        </p:nvSpPr>
        <p:spPr>
          <a:xfrm>
            <a:off x="304800" y="815182"/>
            <a:ext cx="8534400" cy="4929433"/>
          </a:xfrm>
        </p:spPr>
        <p:txBody>
          <a:bodyPr/>
          <a:lstStyle/>
          <a:p>
            <a:pPr>
              <a:lnSpc>
                <a:spcPct val="150000"/>
              </a:lnSpc>
            </a:pPr>
            <a:r>
              <a:rPr lang="en-US" sz="2000" dirty="0"/>
              <a:t>Just-in-time</a:t>
            </a:r>
          </a:p>
          <a:p>
            <a:pPr lvl="1">
              <a:lnSpc>
                <a:spcPct val="150000"/>
              </a:lnSpc>
            </a:pPr>
            <a:r>
              <a:rPr lang="en-US" sz="1800" dirty="0"/>
              <a:t>This strategy mitigates resources when the ability to abuse market power due to local market conditions exists. This is the goal of mitigation in ERCOT.</a:t>
            </a:r>
          </a:p>
          <a:p>
            <a:pPr lvl="1">
              <a:lnSpc>
                <a:spcPct val="150000"/>
              </a:lnSpc>
            </a:pPr>
            <a:r>
              <a:rPr lang="en-US" sz="1800" dirty="0"/>
              <a:t>There was only one instance in 2023 when a resource was mitigated over 2 hours in a day using this strategy.</a:t>
            </a:r>
          </a:p>
        </p:txBody>
      </p:sp>
    </p:spTree>
    <p:extLst>
      <p:ext uri="{BB962C8B-B14F-4D97-AF65-F5344CB8AC3E}">
        <p14:creationId xmlns:p14="http://schemas.microsoft.com/office/powerpoint/2010/main" val="676582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9160B-9CD7-514C-E078-C46E4A46CE29}"/>
              </a:ext>
            </a:extLst>
          </p:cNvPr>
          <p:cNvSpPr>
            <a:spLocks noGrp="1"/>
          </p:cNvSpPr>
          <p:nvPr>
            <p:ph type="title"/>
          </p:nvPr>
        </p:nvSpPr>
        <p:spPr/>
        <p:txBody>
          <a:bodyPr/>
          <a:lstStyle/>
          <a:p>
            <a:r>
              <a:rPr lang="en-US" dirty="0"/>
              <a:t>Recap: ESR Mitigation</a:t>
            </a:r>
          </a:p>
        </p:txBody>
      </p:sp>
      <p:sp>
        <p:nvSpPr>
          <p:cNvPr id="3" name="Content Placeholder 2">
            <a:extLst>
              <a:ext uri="{FF2B5EF4-FFF2-40B4-BE49-F238E27FC236}">
                <a16:creationId xmlns:a16="http://schemas.microsoft.com/office/drawing/2014/main" id="{58F4638F-85E6-18EE-0993-A3FEB97BB6BD}"/>
              </a:ext>
            </a:extLst>
          </p:cNvPr>
          <p:cNvSpPr>
            <a:spLocks noGrp="1"/>
          </p:cNvSpPr>
          <p:nvPr>
            <p:ph idx="1"/>
          </p:nvPr>
        </p:nvSpPr>
        <p:spPr>
          <a:xfrm>
            <a:off x="304800" y="1072663"/>
            <a:ext cx="8534400" cy="4319832"/>
          </a:xfrm>
        </p:spPr>
        <p:txBody>
          <a:bodyPr/>
          <a:lstStyle/>
          <a:p>
            <a:pPr>
              <a:spcBef>
                <a:spcPts val="600"/>
              </a:spcBef>
              <a:spcAft>
                <a:spcPts val="600"/>
              </a:spcAft>
            </a:pPr>
            <a:r>
              <a:rPr lang="en-US" sz="2400" dirty="0"/>
              <a:t>ERCOT and CMWG have been reviewing the concept of a ‘Just-in-time’ mitigation framework with a Mitigated Offer Cap (MOC) derived as a function of a Resource’s shift factor and the shadow price cap of a given constraint when the resource has been flagged for mitigation by the Competitive Constraint Test (CCT).</a:t>
            </a:r>
          </a:p>
          <a:p>
            <a:pPr>
              <a:spcBef>
                <a:spcPts val="600"/>
              </a:spcBef>
              <a:spcAft>
                <a:spcPts val="600"/>
              </a:spcAft>
            </a:pPr>
            <a:r>
              <a:rPr lang="en-US" sz="2400" dirty="0"/>
              <a:t>Subsequent slides include proposed additional refinements and supportive analysis for discussion.</a:t>
            </a:r>
          </a:p>
          <a:p>
            <a:pPr lvl="1">
              <a:spcBef>
                <a:spcPts val="600"/>
              </a:spcBef>
              <a:spcAft>
                <a:spcPts val="600"/>
              </a:spcAft>
            </a:pPr>
            <a:r>
              <a:rPr lang="en-US" sz="2000" dirty="0"/>
              <a:t>Addition of System Lambda from Step 1 into MOC calculation</a:t>
            </a:r>
          </a:p>
          <a:p>
            <a:pPr lvl="1">
              <a:spcBef>
                <a:spcPts val="600"/>
              </a:spcBef>
              <a:spcAft>
                <a:spcPts val="600"/>
              </a:spcAft>
            </a:pPr>
            <a:r>
              <a:rPr lang="en-US" sz="2000" dirty="0"/>
              <a:t>Clarity around how MOC will be applied to multiple constraints</a:t>
            </a:r>
          </a:p>
        </p:txBody>
      </p:sp>
      <p:sp>
        <p:nvSpPr>
          <p:cNvPr id="4" name="Slide Number Placeholder 3">
            <a:extLst>
              <a:ext uri="{FF2B5EF4-FFF2-40B4-BE49-F238E27FC236}">
                <a16:creationId xmlns:a16="http://schemas.microsoft.com/office/drawing/2014/main" id="{45ADC340-FCAE-F8CD-EF5F-254AC43FF489}"/>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900412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8FA36-B4D0-111B-6EB2-BF194D36D782}"/>
              </a:ext>
            </a:extLst>
          </p:cNvPr>
          <p:cNvSpPr>
            <a:spLocks noGrp="1"/>
          </p:cNvSpPr>
          <p:nvPr>
            <p:ph type="title"/>
          </p:nvPr>
        </p:nvSpPr>
        <p:spPr>
          <a:xfrm>
            <a:off x="609600" y="2699015"/>
            <a:ext cx="8458200" cy="1143000"/>
          </a:xfrm>
        </p:spPr>
        <p:txBody>
          <a:bodyPr/>
          <a:lstStyle/>
          <a:p>
            <a:r>
              <a:rPr lang="en-US"/>
              <a:t>Discussion</a:t>
            </a:r>
          </a:p>
        </p:txBody>
      </p:sp>
      <p:sp>
        <p:nvSpPr>
          <p:cNvPr id="4" name="Slide Number Placeholder 3">
            <a:extLst>
              <a:ext uri="{FF2B5EF4-FFF2-40B4-BE49-F238E27FC236}">
                <a16:creationId xmlns:a16="http://schemas.microsoft.com/office/drawing/2014/main" id="{2AB9E666-6636-FFC4-EB14-16AD81709CA6}"/>
              </a:ext>
            </a:extLst>
          </p:cNvPr>
          <p:cNvSpPr>
            <a:spLocks noGrp="1"/>
          </p:cNvSpPr>
          <p:nvPr>
            <p:ph type="sldNum" sz="quarter" idx="4"/>
          </p:nvPr>
        </p:nvSpPr>
        <p:spPr/>
        <p:txBody>
          <a:bodyPr/>
          <a:lstStyle/>
          <a:p>
            <a:fld id="{1D93BD3E-1E9A-4970-A6F7-E7AC52762E0C}" type="slidenum">
              <a:rPr lang="en-US" smtClean="0"/>
              <a:pPr/>
              <a:t>20</a:t>
            </a:fld>
            <a:endParaRPr lang="en-US"/>
          </a:p>
        </p:txBody>
      </p:sp>
    </p:spTree>
    <p:extLst>
      <p:ext uri="{BB962C8B-B14F-4D97-AF65-F5344CB8AC3E}">
        <p14:creationId xmlns:p14="http://schemas.microsoft.com/office/powerpoint/2010/main" val="1830452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9F114-1426-0583-A1ED-1F03B2C7F77F}"/>
              </a:ext>
            </a:extLst>
          </p:cNvPr>
          <p:cNvSpPr>
            <a:spLocks noGrp="1"/>
          </p:cNvSpPr>
          <p:nvPr>
            <p:ph type="title"/>
          </p:nvPr>
        </p:nvSpPr>
        <p:spPr/>
        <p:txBody>
          <a:bodyPr/>
          <a:lstStyle/>
          <a:p>
            <a:r>
              <a:rPr lang="en-US" dirty="0"/>
              <a:t>Additional Refinements</a:t>
            </a:r>
          </a:p>
        </p:txBody>
      </p:sp>
      <p:sp>
        <p:nvSpPr>
          <p:cNvPr id="3" name="Content Placeholder 2">
            <a:extLst>
              <a:ext uri="{FF2B5EF4-FFF2-40B4-BE49-F238E27FC236}">
                <a16:creationId xmlns:a16="http://schemas.microsoft.com/office/drawing/2014/main" id="{7FD56A8C-1E28-6F1B-F96E-BA5A0E2BFC57}"/>
              </a:ext>
            </a:extLst>
          </p:cNvPr>
          <p:cNvSpPr>
            <a:spLocks noGrp="1"/>
          </p:cNvSpPr>
          <p:nvPr>
            <p:ph idx="1"/>
          </p:nvPr>
        </p:nvSpPr>
        <p:spPr>
          <a:xfrm>
            <a:off x="228600" y="971223"/>
            <a:ext cx="8534400" cy="4319832"/>
          </a:xfrm>
        </p:spPr>
        <p:txBody>
          <a:bodyPr/>
          <a:lstStyle/>
          <a:p>
            <a:pPr>
              <a:spcBef>
                <a:spcPts val="600"/>
              </a:spcBef>
              <a:spcAft>
                <a:spcPts val="600"/>
              </a:spcAft>
            </a:pPr>
            <a:r>
              <a:rPr lang="en-US" sz="2400" dirty="0"/>
              <a:t>Previous MOC formula did not account for System Lambda</a:t>
            </a:r>
          </a:p>
          <a:p>
            <a:pPr lvl="1">
              <a:spcBef>
                <a:spcPts val="600"/>
              </a:spcBef>
              <a:spcAft>
                <a:spcPts val="600"/>
              </a:spcAft>
            </a:pPr>
            <a:r>
              <a:rPr lang="en-US" sz="2000" dirty="0"/>
              <a:t>Could lead to potential over-mitigation when System Lambda is high</a:t>
            </a:r>
          </a:p>
          <a:p>
            <a:pPr lvl="1">
              <a:spcBef>
                <a:spcPts val="600"/>
              </a:spcBef>
              <a:spcAft>
                <a:spcPts val="600"/>
              </a:spcAft>
            </a:pPr>
            <a:r>
              <a:rPr lang="en-US" sz="2000" dirty="0"/>
              <a:t>Propose to use System Lambda from SCED Step 1, also known as the Reference System Lambda</a:t>
            </a:r>
          </a:p>
          <a:p>
            <a:pPr lvl="1">
              <a:spcBef>
                <a:spcPts val="600"/>
              </a:spcBef>
              <a:spcAft>
                <a:spcPts val="600"/>
              </a:spcAft>
            </a:pPr>
            <a:r>
              <a:rPr lang="en-US" sz="2000" dirty="0"/>
              <a:t>Similar to approach contemplated for MOC of RMRs under NPRR 826</a:t>
            </a:r>
          </a:p>
          <a:p>
            <a:pPr>
              <a:spcBef>
                <a:spcPts val="600"/>
              </a:spcBef>
              <a:spcAft>
                <a:spcPts val="600"/>
              </a:spcAft>
            </a:pPr>
            <a:r>
              <a:rPr lang="en-US" sz="2400" dirty="0"/>
              <a:t>Where a ESR has been flagged for mitigation and more than one constraint exists, ERCOT proposes to use the lowest absolute value of constraint contributions</a:t>
            </a:r>
          </a:p>
          <a:p>
            <a:pPr>
              <a:spcBef>
                <a:spcPts val="600"/>
              </a:spcBef>
              <a:spcAft>
                <a:spcPts val="600"/>
              </a:spcAft>
            </a:pPr>
            <a:r>
              <a:rPr lang="en-US" sz="2400" dirty="0"/>
              <a:t>Additional refinements meant to support a balanced approach which avoids risk of over-mitigation</a:t>
            </a:r>
          </a:p>
        </p:txBody>
      </p:sp>
      <p:sp>
        <p:nvSpPr>
          <p:cNvPr id="4" name="Slide Number Placeholder 3">
            <a:extLst>
              <a:ext uri="{FF2B5EF4-FFF2-40B4-BE49-F238E27FC236}">
                <a16:creationId xmlns:a16="http://schemas.microsoft.com/office/drawing/2014/main" id="{9F7534DD-FA72-06DE-66BE-C0298AC56297}"/>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055527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8FA36-B4D0-111B-6EB2-BF194D36D782}"/>
              </a:ext>
            </a:extLst>
          </p:cNvPr>
          <p:cNvSpPr>
            <a:spLocks noGrp="1"/>
          </p:cNvSpPr>
          <p:nvPr>
            <p:ph type="title"/>
          </p:nvPr>
        </p:nvSpPr>
        <p:spPr/>
        <p:txBody>
          <a:bodyPr/>
          <a:lstStyle/>
          <a:p>
            <a:r>
              <a:rPr lang="en-US" dirty="0"/>
              <a:t>Revised Mitigation Proposal</a:t>
            </a:r>
          </a:p>
        </p:txBody>
      </p:sp>
      <p:sp>
        <p:nvSpPr>
          <p:cNvPr id="4" name="Slide Number Placeholder 3">
            <a:extLst>
              <a:ext uri="{FF2B5EF4-FFF2-40B4-BE49-F238E27FC236}">
                <a16:creationId xmlns:a16="http://schemas.microsoft.com/office/drawing/2014/main" id="{2AB9E666-6636-FFC4-EB14-16AD81709CA6}"/>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8" name="Content Placeholder 2">
            <a:extLst>
              <a:ext uri="{FF2B5EF4-FFF2-40B4-BE49-F238E27FC236}">
                <a16:creationId xmlns:a16="http://schemas.microsoft.com/office/drawing/2014/main" id="{01F72BE0-B2D3-C2BF-5216-C47FCE0A5570}"/>
              </a:ext>
            </a:extLst>
          </p:cNvPr>
          <p:cNvSpPr>
            <a:spLocks noGrp="1"/>
          </p:cNvSpPr>
          <p:nvPr>
            <p:ph idx="1"/>
          </p:nvPr>
        </p:nvSpPr>
        <p:spPr>
          <a:xfrm>
            <a:off x="304800" y="728062"/>
            <a:ext cx="8534400" cy="5654631"/>
          </a:xfrm>
        </p:spPr>
        <p:txBody>
          <a:bodyPr/>
          <a:lstStyle/>
          <a:p>
            <a:pPr>
              <a:lnSpc>
                <a:spcPct val="150000"/>
              </a:lnSpc>
            </a:pPr>
            <a:r>
              <a:rPr lang="en-US" sz="2000" dirty="0"/>
              <a:t>Just-in-time</a:t>
            </a:r>
          </a:p>
          <a:p>
            <a:pPr lvl="1">
              <a:lnSpc>
                <a:spcPct val="150000"/>
              </a:lnSpc>
            </a:pPr>
            <a:r>
              <a:rPr lang="en-US" sz="1600" dirty="0"/>
              <a:t>We consider the constraints an ESR can help by at least -0.2 (those that have a more negative shift factor).</a:t>
            </a:r>
          </a:p>
          <a:p>
            <a:pPr lvl="1">
              <a:lnSpc>
                <a:spcPct val="150000"/>
              </a:lnSpc>
            </a:pPr>
            <a:r>
              <a:rPr lang="en-US" sz="1600" dirty="0"/>
              <a:t>We find the </a:t>
            </a:r>
            <a:r>
              <a:rPr lang="en-US" sz="1600" dirty="0">
                <a:solidFill>
                  <a:srgbClr val="FF0000"/>
                </a:solidFill>
              </a:rPr>
              <a:t>lowest </a:t>
            </a:r>
            <a:r>
              <a:rPr lang="en-US" sz="1600" strike="sngStrike" dirty="0">
                <a:solidFill>
                  <a:srgbClr val="FF0000"/>
                </a:solidFill>
              </a:rPr>
              <a:t>highest</a:t>
            </a:r>
            <a:r>
              <a:rPr lang="en-US" sz="1600" dirty="0"/>
              <a:t> contribution factor (-1 * max constraint shadow price * shift factor).</a:t>
            </a:r>
          </a:p>
          <a:p>
            <a:pPr lvl="1">
              <a:lnSpc>
                <a:spcPct val="150000"/>
              </a:lnSpc>
            </a:pPr>
            <a:r>
              <a:rPr lang="en-US" sz="1600" dirty="0"/>
              <a:t>The ESR MOC is lowered from the SWCAP to the </a:t>
            </a:r>
            <a:r>
              <a:rPr lang="en-US" sz="1600" dirty="0">
                <a:solidFill>
                  <a:srgbClr val="FF0000"/>
                </a:solidFill>
              </a:rPr>
              <a:t>min </a:t>
            </a:r>
            <a:r>
              <a:rPr lang="en-US" sz="1600" strike="sngStrike" dirty="0">
                <a:solidFill>
                  <a:srgbClr val="FF0000"/>
                </a:solidFill>
              </a:rPr>
              <a:t>max</a:t>
            </a:r>
            <a:r>
              <a:rPr lang="en-US" sz="1600" dirty="0"/>
              <a:t> contribution factor </a:t>
            </a:r>
            <a:r>
              <a:rPr lang="en-US" sz="1600" dirty="0">
                <a:solidFill>
                  <a:srgbClr val="FF0000"/>
                </a:solidFill>
              </a:rPr>
              <a:t>plus the SCED Step 1 System Lambda, or Reference System Lambda, </a:t>
            </a:r>
            <a:r>
              <a:rPr lang="en-US" sz="1600" dirty="0"/>
              <a:t>minus one cent.</a:t>
            </a:r>
          </a:p>
          <a:p>
            <a:pPr>
              <a:lnSpc>
                <a:spcPct val="150000"/>
              </a:lnSpc>
            </a:pPr>
            <a:r>
              <a:rPr lang="en-US" sz="2000" dirty="0"/>
              <a:t>Note that these MOC changes can only impact SCED results if the ESR is flagged in the SCED CCT process. </a:t>
            </a:r>
          </a:p>
        </p:txBody>
      </p:sp>
    </p:spTree>
    <p:extLst>
      <p:ext uri="{BB962C8B-B14F-4D97-AF65-F5344CB8AC3E}">
        <p14:creationId xmlns:p14="http://schemas.microsoft.com/office/powerpoint/2010/main" val="3343878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8FA36-B4D0-111B-6EB2-BF194D36D782}"/>
              </a:ext>
            </a:extLst>
          </p:cNvPr>
          <p:cNvSpPr>
            <a:spLocks noGrp="1"/>
          </p:cNvSpPr>
          <p:nvPr>
            <p:ph type="title"/>
          </p:nvPr>
        </p:nvSpPr>
        <p:spPr/>
        <p:txBody>
          <a:bodyPr/>
          <a:lstStyle/>
          <a:p>
            <a:r>
              <a:rPr lang="en-US" dirty="0"/>
              <a:t>System Lambda Need</a:t>
            </a:r>
          </a:p>
        </p:txBody>
      </p:sp>
      <p:sp>
        <p:nvSpPr>
          <p:cNvPr id="4" name="Slide Number Placeholder 3">
            <a:extLst>
              <a:ext uri="{FF2B5EF4-FFF2-40B4-BE49-F238E27FC236}">
                <a16:creationId xmlns:a16="http://schemas.microsoft.com/office/drawing/2014/main" id="{2AB9E666-6636-FFC4-EB14-16AD81709CA6}"/>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5" name="Content Placeholder 4">
            <a:extLst>
              <a:ext uri="{FF2B5EF4-FFF2-40B4-BE49-F238E27FC236}">
                <a16:creationId xmlns:a16="http://schemas.microsoft.com/office/drawing/2014/main" id="{D04F15B1-DA1F-0219-00CF-A0D144D9E059}"/>
              </a:ext>
            </a:extLst>
          </p:cNvPr>
          <p:cNvSpPr>
            <a:spLocks noGrp="1"/>
          </p:cNvSpPr>
          <p:nvPr>
            <p:ph idx="1"/>
          </p:nvPr>
        </p:nvSpPr>
        <p:spPr>
          <a:xfrm>
            <a:off x="304800" y="1066800"/>
            <a:ext cx="8534400" cy="4853233"/>
          </a:xfrm>
        </p:spPr>
        <p:txBody>
          <a:bodyPr/>
          <a:lstStyle/>
          <a:p>
            <a:r>
              <a:rPr lang="en-US" dirty="0"/>
              <a:t>In hypothetical example:</a:t>
            </a:r>
          </a:p>
          <a:p>
            <a:pPr lvl="1"/>
            <a:r>
              <a:rPr lang="en-US" dirty="0"/>
              <a:t>System Lambda = $3,000/MWh</a:t>
            </a:r>
          </a:p>
          <a:p>
            <a:pPr lvl="1"/>
            <a:r>
              <a:rPr lang="en-US" dirty="0"/>
              <a:t>Resource has a significant helping shift factor on a non-competitive constraint</a:t>
            </a:r>
          </a:p>
          <a:p>
            <a:pPr lvl="1"/>
            <a:endParaRPr lang="en-US" dirty="0"/>
          </a:p>
          <a:p>
            <a:r>
              <a:rPr lang="en-US" dirty="0"/>
              <a:t>Mitigated Offer Cap (MOC) should include the system-wide scarcity pricing.</a:t>
            </a:r>
          </a:p>
        </p:txBody>
      </p:sp>
    </p:spTree>
    <p:extLst>
      <p:ext uri="{BB962C8B-B14F-4D97-AF65-F5344CB8AC3E}">
        <p14:creationId xmlns:p14="http://schemas.microsoft.com/office/powerpoint/2010/main" val="2458688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8FA36-B4D0-111B-6EB2-BF194D36D782}"/>
              </a:ext>
            </a:extLst>
          </p:cNvPr>
          <p:cNvSpPr>
            <a:spLocks noGrp="1"/>
          </p:cNvSpPr>
          <p:nvPr>
            <p:ph type="title"/>
          </p:nvPr>
        </p:nvSpPr>
        <p:spPr/>
        <p:txBody>
          <a:bodyPr/>
          <a:lstStyle/>
          <a:p>
            <a:r>
              <a:rPr lang="en-US" dirty="0"/>
              <a:t>There is a strong correlation between the Step 1 System Lambda and System Lambda (Step 2)</a:t>
            </a:r>
          </a:p>
        </p:txBody>
      </p:sp>
      <p:sp>
        <p:nvSpPr>
          <p:cNvPr id="4" name="Slide Number Placeholder 3">
            <a:extLst>
              <a:ext uri="{FF2B5EF4-FFF2-40B4-BE49-F238E27FC236}">
                <a16:creationId xmlns:a16="http://schemas.microsoft.com/office/drawing/2014/main" id="{2AB9E666-6636-FFC4-EB14-16AD81709CA6}"/>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7" name="Picture 6" descr="Chart, scatter chart&#10;&#10;Description automatically generated">
            <a:extLst>
              <a:ext uri="{FF2B5EF4-FFF2-40B4-BE49-F238E27FC236}">
                <a16:creationId xmlns:a16="http://schemas.microsoft.com/office/drawing/2014/main" id="{67696C60-1F3D-0BA1-52F2-DD373901EB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1151983"/>
            <a:ext cx="8113699" cy="5113229"/>
          </a:xfrm>
          <a:prstGeom prst="rect">
            <a:avLst/>
          </a:prstGeom>
        </p:spPr>
      </p:pic>
    </p:spTree>
    <p:extLst>
      <p:ext uri="{BB962C8B-B14F-4D97-AF65-F5344CB8AC3E}">
        <p14:creationId xmlns:p14="http://schemas.microsoft.com/office/powerpoint/2010/main" val="3478911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8FA36-B4D0-111B-6EB2-BF194D36D782}"/>
              </a:ext>
            </a:extLst>
          </p:cNvPr>
          <p:cNvSpPr>
            <a:spLocks noGrp="1"/>
          </p:cNvSpPr>
          <p:nvPr>
            <p:ph type="title"/>
          </p:nvPr>
        </p:nvSpPr>
        <p:spPr/>
        <p:txBody>
          <a:bodyPr/>
          <a:lstStyle/>
          <a:p>
            <a:r>
              <a:rPr lang="en-US" dirty="0"/>
              <a:t>The System Lambda from the previous SCED run provides a much weaker estimate of System Lambda</a:t>
            </a:r>
          </a:p>
        </p:txBody>
      </p:sp>
      <p:sp>
        <p:nvSpPr>
          <p:cNvPr id="4" name="Slide Number Placeholder 3">
            <a:extLst>
              <a:ext uri="{FF2B5EF4-FFF2-40B4-BE49-F238E27FC236}">
                <a16:creationId xmlns:a16="http://schemas.microsoft.com/office/drawing/2014/main" id="{2AB9E666-6636-FFC4-EB14-16AD81709CA6}"/>
              </a:ext>
            </a:extLst>
          </p:cNvPr>
          <p:cNvSpPr>
            <a:spLocks noGrp="1"/>
          </p:cNvSpPr>
          <p:nvPr>
            <p:ph type="sldNum" sz="quarter" idx="4"/>
          </p:nvPr>
        </p:nvSpPr>
        <p:spPr/>
        <p:txBody>
          <a:bodyPr/>
          <a:lstStyle/>
          <a:p>
            <a:fld id="{1D93BD3E-1E9A-4970-A6F7-E7AC52762E0C}" type="slidenum">
              <a:rPr lang="en-US" smtClean="0"/>
              <a:pPr/>
              <a:t>7</a:t>
            </a:fld>
            <a:endParaRPr lang="en-US"/>
          </a:p>
        </p:txBody>
      </p:sp>
      <p:pic>
        <p:nvPicPr>
          <p:cNvPr id="5" name="Picture 4" descr="Chart, scatter chart&#10;&#10;Description automatically generated">
            <a:extLst>
              <a:ext uri="{FF2B5EF4-FFF2-40B4-BE49-F238E27FC236}">
                <a16:creationId xmlns:a16="http://schemas.microsoft.com/office/drawing/2014/main" id="{E199F272-1EC3-7C16-2EE7-570B35EAC1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610" y="1536807"/>
            <a:ext cx="7476995" cy="4711980"/>
          </a:xfrm>
          <a:prstGeom prst="rect">
            <a:avLst/>
          </a:prstGeom>
        </p:spPr>
      </p:pic>
    </p:spTree>
    <p:extLst>
      <p:ext uri="{BB962C8B-B14F-4D97-AF65-F5344CB8AC3E}">
        <p14:creationId xmlns:p14="http://schemas.microsoft.com/office/powerpoint/2010/main" val="562475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hart, scatter chart&#10;&#10;Description automatically generated">
            <a:extLst>
              <a:ext uri="{FF2B5EF4-FFF2-40B4-BE49-F238E27FC236}">
                <a16:creationId xmlns:a16="http://schemas.microsoft.com/office/drawing/2014/main" id="{1F5606E9-EC29-7FA4-EBE5-7D933F722C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3694" y="1226916"/>
            <a:ext cx="7992811" cy="5037045"/>
          </a:xfrm>
          <a:prstGeom prst="rect">
            <a:avLst/>
          </a:prstGeom>
        </p:spPr>
      </p:pic>
      <p:sp>
        <p:nvSpPr>
          <p:cNvPr id="2" name="Title 1">
            <a:extLst>
              <a:ext uri="{FF2B5EF4-FFF2-40B4-BE49-F238E27FC236}">
                <a16:creationId xmlns:a16="http://schemas.microsoft.com/office/drawing/2014/main" id="{C058FA36-B4D0-111B-6EB2-BF194D36D782}"/>
              </a:ext>
            </a:extLst>
          </p:cNvPr>
          <p:cNvSpPr>
            <a:spLocks noGrp="1"/>
          </p:cNvSpPr>
          <p:nvPr>
            <p:ph type="title"/>
          </p:nvPr>
        </p:nvSpPr>
        <p:spPr/>
        <p:txBody>
          <a:bodyPr/>
          <a:lstStyle/>
          <a:p>
            <a:r>
              <a:rPr lang="en-US" dirty="0"/>
              <a:t>Most intervals are unaffected when we take the minimum vs maximum constraint contribution</a:t>
            </a:r>
          </a:p>
        </p:txBody>
      </p:sp>
      <p:sp>
        <p:nvSpPr>
          <p:cNvPr id="4" name="Slide Number Placeholder 3">
            <a:extLst>
              <a:ext uri="{FF2B5EF4-FFF2-40B4-BE49-F238E27FC236}">
                <a16:creationId xmlns:a16="http://schemas.microsoft.com/office/drawing/2014/main" id="{2AB9E666-6636-FFC4-EB14-16AD81709CA6}"/>
              </a:ext>
            </a:extLst>
          </p:cNvPr>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3289077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8FA36-B4D0-111B-6EB2-BF194D36D782}"/>
              </a:ext>
            </a:extLst>
          </p:cNvPr>
          <p:cNvSpPr>
            <a:spLocks noGrp="1"/>
          </p:cNvSpPr>
          <p:nvPr>
            <p:ph type="title"/>
          </p:nvPr>
        </p:nvSpPr>
        <p:spPr/>
        <p:txBody>
          <a:bodyPr/>
          <a:lstStyle/>
          <a:p>
            <a:r>
              <a:rPr lang="en-US"/>
              <a:t>Analysis Methodology</a:t>
            </a:r>
          </a:p>
        </p:txBody>
      </p:sp>
      <p:sp>
        <p:nvSpPr>
          <p:cNvPr id="4" name="Slide Number Placeholder 3">
            <a:extLst>
              <a:ext uri="{FF2B5EF4-FFF2-40B4-BE49-F238E27FC236}">
                <a16:creationId xmlns:a16="http://schemas.microsoft.com/office/drawing/2014/main" id="{2AB9E666-6636-FFC4-EB14-16AD81709CA6}"/>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8" name="Content Placeholder 2">
            <a:extLst>
              <a:ext uri="{FF2B5EF4-FFF2-40B4-BE49-F238E27FC236}">
                <a16:creationId xmlns:a16="http://schemas.microsoft.com/office/drawing/2014/main" id="{01F72BE0-B2D3-C2BF-5216-C47FCE0A5570}"/>
              </a:ext>
            </a:extLst>
          </p:cNvPr>
          <p:cNvSpPr>
            <a:spLocks noGrp="1"/>
          </p:cNvSpPr>
          <p:nvPr>
            <p:ph idx="1"/>
          </p:nvPr>
        </p:nvSpPr>
        <p:spPr>
          <a:xfrm>
            <a:off x="304800" y="990600"/>
            <a:ext cx="8534400" cy="4929433"/>
          </a:xfrm>
        </p:spPr>
        <p:txBody>
          <a:bodyPr/>
          <a:lstStyle/>
          <a:p>
            <a:pPr>
              <a:lnSpc>
                <a:spcPct val="150000"/>
              </a:lnSpc>
            </a:pPr>
            <a:r>
              <a:rPr lang="en-US" sz="2000" dirty="0"/>
              <a:t>The table shows how often each mitigation strategy would impact SCED</a:t>
            </a:r>
          </a:p>
          <a:p>
            <a:pPr lvl="1">
              <a:lnSpc>
                <a:spcPct val="150000"/>
              </a:lnSpc>
            </a:pPr>
            <a:r>
              <a:rPr lang="en-US" sz="1600" dirty="0"/>
              <a:t>An interval is considered “impacted” if the dispatch differs by at least 0.1 MW between the original EOC and the EOC mitigated by the different proposals using the production LMP for both. This will tell us how often SCED would be impacted but would not show the correct dispatch.</a:t>
            </a:r>
          </a:p>
          <a:p>
            <a:pPr lvl="1">
              <a:lnSpc>
                <a:spcPct val="150000"/>
              </a:lnSpc>
            </a:pPr>
            <a:r>
              <a:rPr lang="en-US" sz="1600" dirty="0"/>
              <a:t>We could only determine the actual MW dispatch difference by rerunning SCED.</a:t>
            </a:r>
          </a:p>
          <a:p>
            <a:pPr>
              <a:lnSpc>
                <a:spcPct val="150000"/>
              </a:lnSpc>
            </a:pPr>
            <a:r>
              <a:rPr lang="en-US" sz="2000" dirty="0"/>
              <a:t>The case studies involve SCED reruns</a:t>
            </a:r>
          </a:p>
        </p:txBody>
      </p:sp>
    </p:spTree>
    <p:extLst>
      <p:ext uri="{BB962C8B-B14F-4D97-AF65-F5344CB8AC3E}">
        <p14:creationId xmlns:p14="http://schemas.microsoft.com/office/powerpoint/2010/main" val="2880766520"/>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F51A5998F0944EA03AB587B5B58FD3" ma:contentTypeVersion="14" ma:contentTypeDescription="Create a new document." ma:contentTypeScope="" ma:versionID="5de53c7dd9d5e3dd48e81f15fe9d6d64">
  <xsd:schema xmlns:xsd="http://www.w3.org/2001/XMLSchema" xmlns:xs="http://www.w3.org/2001/XMLSchema" xmlns:p="http://schemas.microsoft.com/office/2006/metadata/properties" xmlns:ns2="5f527160-b6a2-448e-b210-55bbe2178a90" xmlns:ns3="cf8c9251-373f-4ee3-86cf-d97122226a81" targetNamespace="http://schemas.microsoft.com/office/2006/metadata/properties" ma:root="true" ma:fieldsID="b9ed68adcc3693f95084af8a9f0e3281" ns2:_="" ns3:_="">
    <xsd:import namespace="5f527160-b6a2-448e-b210-55bbe2178a90"/>
    <xsd:import namespace="cf8c9251-373f-4ee3-86cf-d97122226a8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527160-b6a2-448e-b210-55bbe2178a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8c9251-373f-4ee3-86cf-d97122226a8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87bce286-be28-47de-b9f7-94a506e34291}" ma:internalName="TaxCatchAll" ma:showField="CatchAllData" ma:web="cf8c9251-373f-4ee3-86cf-d97122226a81">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f8c9251-373f-4ee3-86cf-d97122226a81" xsi:nil="true"/>
    <lcf76f155ced4ddcb4097134ff3c332f xmlns="5f527160-b6a2-448e-b210-55bbe2178a9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A8119FE-F4FF-481E-B61E-86EAA93739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f527160-b6a2-448e-b210-55bbe2178a90"/>
    <ds:schemaRef ds:uri="cf8c9251-373f-4ee3-86cf-d97122226a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B248F63C-08AC-4CDD-B36F-0851B11853CB}">
  <ds:schemaRefs>
    <ds:schemaRef ds:uri="5f527160-b6a2-448e-b210-55bbe2178a90"/>
    <ds:schemaRef ds:uri="c34af464-7aa1-4edd-9be4-83dffc1cb926"/>
    <ds:schemaRef ds:uri="cf8c9251-373f-4ee3-86cf-d97122226a8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4327</TotalTime>
  <Words>942</Words>
  <Application>Microsoft Office PowerPoint</Application>
  <PresentationFormat>On-screen Show (4:3)</PresentationFormat>
  <Paragraphs>137</Paragraphs>
  <Slides>20</Slides>
  <Notes>4</Notes>
  <HiddenSlides>2</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20</vt:i4>
      </vt:variant>
    </vt:vector>
  </HeadingPairs>
  <TitlesOfParts>
    <vt:vector size="29" baseType="lpstr">
      <vt:lpstr>Arial</vt:lpstr>
      <vt:lpstr>Calibri</vt:lpstr>
      <vt:lpstr>Cambria Math</vt:lpstr>
      <vt:lpstr>Courier New</vt:lpstr>
      <vt:lpstr>Wingdings</vt:lpstr>
      <vt:lpstr>1_Custom Design</vt:lpstr>
      <vt:lpstr>Office Theme</vt:lpstr>
      <vt:lpstr>Custom Design</vt:lpstr>
      <vt:lpstr>1_Office Theme</vt:lpstr>
      <vt:lpstr>PowerPoint Presentation</vt:lpstr>
      <vt:lpstr>Recap: ESR Mitigation</vt:lpstr>
      <vt:lpstr>Additional Refinements</vt:lpstr>
      <vt:lpstr>Revised Mitigation Proposal</vt:lpstr>
      <vt:lpstr>System Lambda Need</vt:lpstr>
      <vt:lpstr>There is a strong correlation between the Step 1 System Lambda and System Lambda (Step 2)</vt:lpstr>
      <vt:lpstr>The System Lambda from the previous SCED run provides a much weaker estimate of System Lambda</vt:lpstr>
      <vt:lpstr>Most intervals are unaffected when we take the minimum vs maximum constraint contribution</vt:lpstr>
      <vt:lpstr>Analysis Methodology</vt:lpstr>
      <vt:lpstr>Mitigation impacts</vt:lpstr>
      <vt:lpstr>Affected intervals by month and delivery hour </vt:lpstr>
      <vt:lpstr>Mitigated intervals</vt:lpstr>
      <vt:lpstr>Case Study: SCED interval 2023-03-25 20:05</vt:lpstr>
      <vt:lpstr>Mitigation in SCED</vt:lpstr>
      <vt:lpstr>Mitigation Case Study: BRP_PBL1_UNIT1 </vt:lpstr>
      <vt:lpstr>Mitigation Case Study: CROSSETT_BES1 </vt:lpstr>
      <vt:lpstr>Mitigation Case Study: CATARINA_BESS </vt:lpstr>
      <vt:lpstr>Case study comparison: SBE2ASH8   TURTLECK_WCRYS_1 impact</vt:lpstr>
      <vt:lpstr>Takeaways</vt:lpstr>
      <vt:lpstr>Discussion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King, Ryan</cp:lastModifiedBy>
  <cp:revision>8</cp:revision>
  <cp:lastPrinted>2020-02-05T17:47:59Z</cp:lastPrinted>
  <dcterms:created xsi:type="dcterms:W3CDTF">2016-01-21T15:20:31Z</dcterms:created>
  <dcterms:modified xsi:type="dcterms:W3CDTF">2024-07-11T21:24:15Z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0x0101009AF51A5998F0944EA03AB587B5B58FD3</vt:lpwstr>
  </property>
  <property fmtid="{D5CDD505-2E9C-101B-9397-08002B2CF9AE}" pid="3" name="MSIP_Label_7084cbda-52b8-46fb-a7b7-cb5bd465ed85_Enabled">
    <vt:lpwstr>true</vt:lpwstr>
  </property>
  <property fmtid="{D5CDD505-2E9C-101B-9397-08002B2CF9AE}" pid="4" name="MSIP_Label_7084cbda-52b8-46fb-a7b7-cb5bd465ed85_SetDate">
    <vt:lpwstr>2023-07-25T13:34:51Z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f437fdcb-bdac-4a88-b4ec-efbb3fd6b707</vt:lpwstr>
  </property>
  <property fmtid="{D5CDD505-2E9C-101B-9397-08002B2CF9AE}" pid="9" name="MSIP_Label_7084cbda-52b8-46fb-a7b7-cb5bd465ed85_ContentBits">
    <vt:lpwstr>0</vt:lpwstr>
  </property>
  <property fmtid="{D5CDD505-2E9C-101B-9397-08002B2CF9AE}" pid="10" name="MediaServiceImageTags">
    <vt:lpwstr/>
  </property>
</Properties>
</file>