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53" r:id="rId1"/>
    <p:sldMasterId id="2147483648" r:id="rId2"/>
    <p:sldMasterId id="2147483651" r:id="rId3"/>
  </p:sldMasterIdLst>
  <p:notesMasterIdLst>
    <p:notesMasterId r:id="rId10"/>
  </p:notesMasterIdLst>
  <p:handoutMasterIdLst>
    <p:handoutMasterId r:id="rId11"/>
  </p:handoutMasterIdLst>
  <p:sldIdLst>
    <p:sldId id="260" r:id="rId4"/>
    <p:sldId id="276" r:id="rId5"/>
    <p:sldId id="277" r:id="rId6"/>
    <p:sldId id="273" r:id="rId7"/>
    <p:sldId id="266" r:id="rId8"/>
    <p:sldId id="275"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23" d="100"/>
          <a:sy n="123" d="100"/>
        </p:scale>
        <p:origin x="1254"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7/10/2024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7/10/2024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413338"/>
            <a:ext cx="5029200" cy="2031325"/>
          </a:xfrm>
          <a:prstGeom prst="rect">
            <a:avLst/>
          </a:prstGeom>
          <a:noFill/>
        </p:spPr>
        <p:txBody>
          <a:bodyPr wrap="square" rtlCol="0">
            <a:spAutoFit/>
          </a:bodyPr>
          <a:lstStyle/>
          <a:p>
            <a:r>
              <a:rPr lang="en-US" b="1" dirty="0"/>
              <a:t>CRR updates</a:t>
            </a:r>
          </a:p>
          <a:p>
            <a:endParaRPr lang="en-US" dirty="0"/>
          </a:p>
          <a:p>
            <a:r>
              <a:rPr lang="en-US" dirty="0"/>
              <a:t>Samantha Findley</a:t>
            </a:r>
          </a:p>
          <a:p>
            <a:r>
              <a:rPr lang="en-US" dirty="0"/>
              <a:t>CRR Market Operations</a:t>
            </a:r>
          </a:p>
          <a:p>
            <a:endParaRPr lang="en-US" dirty="0"/>
          </a:p>
          <a:p>
            <a:r>
              <a:rPr lang="en-US" dirty="0"/>
              <a:t>CMWG</a:t>
            </a:r>
          </a:p>
          <a:p>
            <a:r>
              <a:rPr lang="en-US" dirty="0"/>
              <a:t>July 15, 2024</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AD7C1-87FD-7CE8-2CE6-70376ACBEA68}"/>
              </a:ext>
            </a:extLst>
          </p:cNvPr>
          <p:cNvSpPr>
            <a:spLocks noGrp="1"/>
          </p:cNvSpPr>
          <p:nvPr>
            <p:ph type="title"/>
          </p:nvPr>
        </p:nvSpPr>
        <p:spPr/>
        <p:txBody>
          <a:bodyPr/>
          <a:lstStyle/>
          <a:p>
            <a:r>
              <a:rPr lang="en-US" dirty="0"/>
              <a:t>Update on Optimization improvements implemented</a:t>
            </a:r>
          </a:p>
        </p:txBody>
      </p:sp>
      <p:sp>
        <p:nvSpPr>
          <p:cNvPr id="3" name="Content Placeholder 2">
            <a:extLst>
              <a:ext uri="{FF2B5EF4-FFF2-40B4-BE49-F238E27FC236}">
                <a16:creationId xmlns:a16="http://schemas.microsoft.com/office/drawing/2014/main" id="{FE214A1B-C9A6-C867-816E-ED2415AD0AE9}"/>
              </a:ext>
            </a:extLst>
          </p:cNvPr>
          <p:cNvSpPr>
            <a:spLocks noGrp="1"/>
          </p:cNvSpPr>
          <p:nvPr>
            <p:ph idx="1"/>
          </p:nvPr>
        </p:nvSpPr>
        <p:spPr/>
        <p:txBody>
          <a:bodyPr/>
          <a:lstStyle/>
          <a:p>
            <a:r>
              <a:rPr lang="en-US" sz="2000" dirty="0"/>
              <a:t>Changes to the optimization software were implemented on 6/28/2024 and in effect for the 2025.2nd6.AnnualAuction.Seq3.</a:t>
            </a:r>
          </a:p>
          <a:p>
            <a:endParaRPr lang="en-US" sz="2000" dirty="0"/>
          </a:p>
          <a:p>
            <a:r>
              <a:rPr lang="en-US" sz="2000" dirty="0"/>
              <a:t>Reconfiguration of existing IT resources has also improved efficiency in solution time. </a:t>
            </a:r>
          </a:p>
          <a:p>
            <a:endParaRPr lang="en-US" sz="2000" dirty="0"/>
          </a:p>
          <a:p>
            <a:r>
              <a:rPr lang="en-US" sz="2000" dirty="0"/>
              <a:t>These changes have enabled ERCOT to lift the enforcement of the 400K transaction limit and go back to using discretion to </a:t>
            </a:r>
            <a:r>
              <a:rPr lang="en-US" sz="2000" i="1" dirty="0"/>
              <a:t>not</a:t>
            </a:r>
            <a:r>
              <a:rPr lang="en-US" sz="2000" dirty="0"/>
              <a:t> hold a transaction adjustment period when the total number of transactions does not exceed what the CRR system can process.</a:t>
            </a:r>
          </a:p>
          <a:p>
            <a:endParaRPr lang="en-US" dirty="0"/>
          </a:p>
          <a:p>
            <a:endParaRPr lang="en-US" dirty="0"/>
          </a:p>
        </p:txBody>
      </p:sp>
      <p:sp>
        <p:nvSpPr>
          <p:cNvPr id="4" name="Slide Number Placeholder 3">
            <a:extLst>
              <a:ext uri="{FF2B5EF4-FFF2-40B4-BE49-F238E27FC236}">
                <a16:creationId xmlns:a16="http://schemas.microsoft.com/office/drawing/2014/main" id="{9A5EBE45-6C46-EB5F-33A7-725450561E8C}"/>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2560752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23E9A-1C14-51A4-0F0B-61AF17FE2D67}"/>
              </a:ext>
            </a:extLst>
          </p:cNvPr>
          <p:cNvSpPr>
            <a:spLocks noGrp="1"/>
          </p:cNvSpPr>
          <p:nvPr>
            <p:ph type="title"/>
          </p:nvPr>
        </p:nvSpPr>
        <p:spPr/>
        <p:txBody>
          <a:bodyPr/>
          <a:lstStyle/>
          <a:p>
            <a:r>
              <a:rPr lang="en-US" dirty="0"/>
              <a:t>Long-term outlook</a:t>
            </a:r>
          </a:p>
        </p:txBody>
      </p:sp>
      <p:sp>
        <p:nvSpPr>
          <p:cNvPr id="3" name="Content Placeholder 2">
            <a:extLst>
              <a:ext uri="{FF2B5EF4-FFF2-40B4-BE49-F238E27FC236}">
                <a16:creationId xmlns:a16="http://schemas.microsoft.com/office/drawing/2014/main" id="{15E7FE0A-9938-B943-6E01-C9A5AD59BCF7}"/>
              </a:ext>
            </a:extLst>
          </p:cNvPr>
          <p:cNvSpPr>
            <a:spLocks noGrp="1"/>
          </p:cNvSpPr>
          <p:nvPr>
            <p:ph idx="1"/>
          </p:nvPr>
        </p:nvSpPr>
        <p:spPr/>
        <p:txBody>
          <a:bodyPr/>
          <a:lstStyle/>
          <a:p>
            <a:r>
              <a:rPr lang="en-US" sz="2000" dirty="0"/>
              <a:t>To reduce the likelihood of Transaction Adjustment Periods, we will need to implement additional solutions that reduce constraints on the optimization and mitigate the auction transaction limitations. (Possible solutions on slide 5)</a:t>
            </a:r>
          </a:p>
          <a:p>
            <a:endParaRPr lang="en-US" sz="2000" dirty="0"/>
          </a:p>
          <a:p>
            <a:r>
              <a:rPr lang="en-US" sz="2000" dirty="0"/>
              <a:t>As more CRRAHs enter the market and the number of Settlement Points continues to increase, even those solutions may not prevent the need for Transaction Adjustment Periods.</a:t>
            </a:r>
          </a:p>
          <a:p>
            <a:endParaRPr lang="en-US" sz="2000" dirty="0"/>
          </a:p>
          <a:p>
            <a:pPr lvl="1"/>
            <a:r>
              <a:rPr lang="en-US" sz="2000" dirty="0"/>
              <a:t>The 2024.2nd6.AnnualAuction.Seq1 would have resulted in a transaction adjustment period even if the 400K transaction limit had not been enforced because the number of transactions exceeded what the CRR system can process.</a:t>
            </a:r>
          </a:p>
        </p:txBody>
      </p:sp>
      <p:sp>
        <p:nvSpPr>
          <p:cNvPr id="4" name="Slide Number Placeholder 3">
            <a:extLst>
              <a:ext uri="{FF2B5EF4-FFF2-40B4-BE49-F238E27FC236}">
                <a16:creationId xmlns:a16="http://schemas.microsoft.com/office/drawing/2014/main" id="{B68DC294-DD6B-BFE3-54FF-2CBB3CE1A22F}"/>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2897419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5749F-8D3C-252A-2350-08BB679E37DA}"/>
              </a:ext>
            </a:extLst>
          </p:cNvPr>
          <p:cNvSpPr>
            <a:spLocks noGrp="1"/>
          </p:cNvSpPr>
          <p:nvPr>
            <p:ph type="title"/>
          </p:nvPr>
        </p:nvSpPr>
        <p:spPr/>
        <p:txBody>
          <a:bodyPr/>
          <a:lstStyle/>
          <a:p>
            <a:r>
              <a:rPr lang="en-US" dirty="0"/>
              <a:t>CRR auction transaction limits discussion recap</a:t>
            </a:r>
          </a:p>
        </p:txBody>
      </p:sp>
      <p:sp>
        <p:nvSpPr>
          <p:cNvPr id="3" name="Content Placeholder 2">
            <a:extLst>
              <a:ext uri="{FF2B5EF4-FFF2-40B4-BE49-F238E27FC236}">
                <a16:creationId xmlns:a16="http://schemas.microsoft.com/office/drawing/2014/main" id="{5A77B88A-FF86-D901-D5E8-D6F9657DF591}"/>
              </a:ext>
            </a:extLst>
          </p:cNvPr>
          <p:cNvSpPr>
            <a:spLocks noGrp="1"/>
          </p:cNvSpPr>
          <p:nvPr>
            <p:ph idx="1"/>
          </p:nvPr>
        </p:nvSpPr>
        <p:spPr/>
        <p:txBody>
          <a:bodyPr/>
          <a:lstStyle/>
          <a:p>
            <a:r>
              <a:rPr lang="en-US" sz="2400" dirty="0"/>
              <a:t>Problem: Increasingly long run times for the optimizations especially for LTAS </a:t>
            </a:r>
          </a:p>
          <a:p>
            <a:pPr lvl="2"/>
            <a:r>
              <a:rPr lang="en-US" dirty="0"/>
              <a:t>Optimizing multi-month bids over 6 different network models</a:t>
            </a:r>
          </a:p>
          <a:p>
            <a:pPr lvl="2"/>
            <a:r>
              <a:rPr lang="en-US" dirty="0"/>
              <a:t>Exacerbated by 80%+ of submitted transactions being OPT bids (see data from February 2024 CMWG)</a:t>
            </a:r>
          </a:p>
          <a:p>
            <a:endParaRPr lang="en-US" sz="2400" dirty="0"/>
          </a:p>
        </p:txBody>
      </p:sp>
      <p:sp>
        <p:nvSpPr>
          <p:cNvPr id="4" name="Slide Number Placeholder 3">
            <a:extLst>
              <a:ext uri="{FF2B5EF4-FFF2-40B4-BE49-F238E27FC236}">
                <a16:creationId xmlns:a16="http://schemas.microsoft.com/office/drawing/2014/main" id="{DC1E76DA-47AD-5687-D928-0598AEF49576}"/>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1288781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9A919-8405-2FAF-8438-129E7264E8EE}"/>
              </a:ext>
            </a:extLst>
          </p:cNvPr>
          <p:cNvSpPr>
            <a:spLocks noGrp="1"/>
          </p:cNvSpPr>
          <p:nvPr>
            <p:ph type="title"/>
          </p:nvPr>
        </p:nvSpPr>
        <p:spPr>
          <a:xfrm>
            <a:off x="380999" y="243682"/>
            <a:ext cx="8534399" cy="1143000"/>
          </a:xfrm>
        </p:spPr>
        <p:txBody>
          <a:bodyPr/>
          <a:lstStyle/>
          <a:p>
            <a:r>
              <a:rPr lang="en-US" dirty="0"/>
              <a:t>Possible solutions discussed so far</a:t>
            </a:r>
          </a:p>
        </p:txBody>
      </p:sp>
      <p:sp>
        <p:nvSpPr>
          <p:cNvPr id="3" name="Content Placeholder 2">
            <a:extLst>
              <a:ext uri="{FF2B5EF4-FFF2-40B4-BE49-F238E27FC236}">
                <a16:creationId xmlns:a16="http://schemas.microsoft.com/office/drawing/2014/main" id="{56D18349-4804-B4CE-295C-C3607E781E30}"/>
              </a:ext>
            </a:extLst>
          </p:cNvPr>
          <p:cNvSpPr>
            <a:spLocks noGrp="1"/>
          </p:cNvSpPr>
          <p:nvPr>
            <p:ph idx="1"/>
          </p:nvPr>
        </p:nvSpPr>
        <p:spPr>
          <a:xfrm>
            <a:off x="304800" y="1066800"/>
            <a:ext cx="8534400" cy="4800600"/>
          </a:xfrm>
        </p:spPr>
        <p:txBody>
          <a:bodyPr/>
          <a:lstStyle/>
          <a:p>
            <a:pPr>
              <a:spcBef>
                <a:spcPts val="0"/>
              </a:spcBef>
            </a:pPr>
            <a:r>
              <a:rPr lang="en-US" sz="1400" dirty="0"/>
              <a:t>Increase Minimum PTP Option Bid Price, currently $0.01 (NPRR but no system change needed)</a:t>
            </a:r>
          </a:p>
          <a:p>
            <a:pPr>
              <a:spcBef>
                <a:spcPts val="0"/>
              </a:spcBef>
            </a:pPr>
            <a:endParaRPr lang="en-US" sz="1400" dirty="0"/>
          </a:p>
          <a:p>
            <a:pPr>
              <a:spcBef>
                <a:spcPts val="0"/>
              </a:spcBef>
            </a:pPr>
            <a:r>
              <a:rPr lang="en-US" sz="1400" dirty="0"/>
              <a:t>Bid fee on uncleared bids (NPRR and system change)</a:t>
            </a:r>
          </a:p>
          <a:p>
            <a:pPr>
              <a:spcBef>
                <a:spcPts val="0"/>
              </a:spcBef>
            </a:pPr>
            <a:endParaRPr lang="en-US" sz="1400" dirty="0"/>
          </a:p>
          <a:p>
            <a:pPr>
              <a:spcBef>
                <a:spcPts val="0"/>
              </a:spcBef>
            </a:pPr>
            <a:r>
              <a:rPr lang="en-US" sz="1400" dirty="0"/>
              <a:t>Bid fee on only uncleared OPT bids (NPRR and system change)</a:t>
            </a:r>
          </a:p>
          <a:p>
            <a:pPr>
              <a:spcBef>
                <a:spcPts val="0"/>
              </a:spcBef>
            </a:pPr>
            <a:endParaRPr lang="en-US" sz="1400" dirty="0"/>
          </a:p>
          <a:p>
            <a:pPr>
              <a:spcBef>
                <a:spcPts val="0"/>
              </a:spcBef>
            </a:pPr>
            <a:r>
              <a:rPr lang="en-US" sz="1400" dirty="0"/>
              <a:t>Remove multi-month bid functionality from LTAS auctions (NPRR and system change)</a:t>
            </a:r>
          </a:p>
          <a:p>
            <a:pPr marL="457200" lvl="1" indent="0">
              <a:spcBef>
                <a:spcPts val="0"/>
              </a:spcBef>
              <a:buNone/>
            </a:pPr>
            <a:endParaRPr lang="en-US" sz="1400" dirty="0"/>
          </a:p>
          <a:p>
            <a:pPr>
              <a:spcBef>
                <a:spcPts val="0"/>
              </a:spcBef>
            </a:pPr>
            <a:r>
              <a:rPr lang="en-US" sz="1400" dirty="0"/>
              <a:t>Add a new Protocol definition for </a:t>
            </a:r>
            <a:r>
              <a:rPr lang="en-US" sz="1400" b="1" dirty="0"/>
              <a:t>Participating CRRAH for Transaction Adjustment Periods (TAPs)</a:t>
            </a:r>
            <a:r>
              <a:rPr lang="en-US" sz="1400" dirty="0"/>
              <a:t> to include only CRRAHs who submitted bids in initial bid window. Participating CRRAH currently defined as either owning baseload or whose CP submitted credit for the auction. (NPRR and system change)</a:t>
            </a:r>
          </a:p>
          <a:p>
            <a:pPr lvl="1">
              <a:spcBef>
                <a:spcPts val="0"/>
              </a:spcBef>
            </a:pPr>
            <a:r>
              <a:rPr lang="en-US" sz="1400" dirty="0"/>
              <a:t>This would decrease the number of CRRAHs eligible for TAP transactions by ~68 CRRAHs per auction, which results in ~500-700 more transactions per CRRAH</a:t>
            </a:r>
          </a:p>
          <a:p>
            <a:pPr>
              <a:spcBef>
                <a:spcPts val="0"/>
              </a:spcBef>
            </a:pPr>
            <a:endParaRPr lang="en-US" sz="1400" dirty="0"/>
          </a:p>
          <a:p>
            <a:pPr>
              <a:spcBef>
                <a:spcPts val="0"/>
              </a:spcBef>
            </a:pPr>
            <a:r>
              <a:rPr lang="en-US" sz="1400" dirty="0"/>
              <a:t>Enable TAPs as follows:</a:t>
            </a:r>
          </a:p>
          <a:p>
            <a:pPr lvl="1">
              <a:spcBef>
                <a:spcPts val="0"/>
              </a:spcBef>
            </a:pPr>
            <a:r>
              <a:rPr lang="en-US" sz="1400" dirty="0"/>
              <a:t>CRRAHs who did not submit bids in the initial bid window are not </a:t>
            </a:r>
            <a:r>
              <a:rPr lang="en-US" sz="1400" b="1" dirty="0"/>
              <a:t>Participating CRRAH for TAPs </a:t>
            </a:r>
            <a:r>
              <a:rPr lang="en-US" sz="1400" dirty="0"/>
              <a:t>and would have portfolios retracted at close of any TAP </a:t>
            </a:r>
          </a:p>
          <a:p>
            <a:pPr lvl="1">
              <a:spcBef>
                <a:spcPts val="0"/>
              </a:spcBef>
            </a:pPr>
            <a:r>
              <a:rPr lang="en-US" sz="1400" dirty="0"/>
              <a:t>First TAP allows 2500 bids per </a:t>
            </a:r>
            <a:r>
              <a:rPr lang="en-US" sz="1400" b="1" dirty="0"/>
              <a:t>Participating CRRAH for TAPs</a:t>
            </a:r>
          </a:p>
          <a:p>
            <a:pPr lvl="1">
              <a:spcBef>
                <a:spcPts val="0"/>
              </a:spcBef>
            </a:pPr>
            <a:r>
              <a:rPr lang="en-US" sz="1400" dirty="0"/>
              <a:t>If first TAP exceeds the number of transactions that can be processed by the CRR system, second TAP with (available transactions / # </a:t>
            </a:r>
            <a:r>
              <a:rPr lang="en-US" sz="1400" b="1" dirty="0"/>
              <a:t>Participating CRRAHs for TAPs</a:t>
            </a:r>
            <a:r>
              <a:rPr lang="en-US" sz="1400" dirty="0"/>
              <a:t>)</a:t>
            </a:r>
          </a:p>
          <a:p>
            <a:pPr lvl="1">
              <a:spcBef>
                <a:spcPts val="0"/>
              </a:spcBef>
            </a:pPr>
            <a:r>
              <a:rPr lang="en-US" sz="1400" dirty="0"/>
              <a:t>(NPRR and system change)</a:t>
            </a:r>
          </a:p>
          <a:p>
            <a:endParaRPr lang="en-US" sz="2400" dirty="0"/>
          </a:p>
        </p:txBody>
      </p:sp>
      <p:sp>
        <p:nvSpPr>
          <p:cNvPr id="4" name="Slide Number Placeholder 3">
            <a:extLst>
              <a:ext uri="{FF2B5EF4-FFF2-40B4-BE49-F238E27FC236}">
                <a16:creationId xmlns:a16="http://schemas.microsoft.com/office/drawing/2014/main" id="{6A8C38CB-4AE7-906F-11AD-89D5E768E30B}"/>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3120081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2D9D7-9908-736F-B41A-975C53ECAF0F}"/>
              </a:ext>
            </a:extLst>
          </p:cNvPr>
          <p:cNvSpPr>
            <a:spLocks noGrp="1"/>
          </p:cNvSpPr>
          <p:nvPr>
            <p:ph type="title"/>
          </p:nvPr>
        </p:nvSpPr>
        <p:spPr/>
        <p:txBody>
          <a:bodyPr/>
          <a:lstStyle/>
          <a:p>
            <a:r>
              <a:rPr lang="en-US" dirty="0"/>
              <a:t>Data requested at last CMWG</a:t>
            </a:r>
          </a:p>
        </p:txBody>
      </p:sp>
      <p:sp>
        <p:nvSpPr>
          <p:cNvPr id="3" name="Content Placeholder 2">
            <a:extLst>
              <a:ext uri="{FF2B5EF4-FFF2-40B4-BE49-F238E27FC236}">
                <a16:creationId xmlns:a16="http://schemas.microsoft.com/office/drawing/2014/main" id="{55C2566F-8561-15D4-E75F-F0A14CE1D582}"/>
              </a:ext>
            </a:extLst>
          </p:cNvPr>
          <p:cNvSpPr>
            <a:spLocks noGrp="1"/>
          </p:cNvSpPr>
          <p:nvPr>
            <p:ph idx="1"/>
          </p:nvPr>
        </p:nvSpPr>
        <p:spPr/>
        <p:txBody>
          <a:bodyPr/>
          <a:lstStyle/>
          <a:p>
            <a:r>
              <a:rPr lang="en-US" dirty="0"/>
              <a:t>Multi-month bid count (data attached separately)</a:t>
            </a:r>
          </a:p>
          <a:p>
            <a:pPr marL="0" indent="0">
              <a:buNone/>
            </a:pPr>
            <a:endParaRPr lang="en-US" dirty="0"/>
          </a:p>
        </p:txBody>
      </p:sp>
      <p:sp>
        <p:nvSpPr>
          <p:cNvPr id="4" name="Slide Number Placeholder 3">
            <a:extLst>
              <a:ext uri="{FF2B5EF4-FFF2-40B4-BE49-F238E27FC236}">
                <a16:creationId xmlns:a16="http://schemas.microsoft.com/office/drawing/2014/main" id="{1EE44240-C8D6-B000-39AF-F411F96F3476}"/>
              </a:ext>
            </a:extLst>
          </p:cNvPr>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287459421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474</Words>
  <Application>Microsoft Office PowerPoint</Application>
  <PresentationFormat>On-screen Show (4:3)</PresentationFormat>
  <Paragraphs>47</Paragraphs>
  <Slides>6</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6</vt:i4>
      </vt:variant>
    </vt:vector>
  </HeadingPairs>
  <TitlesOfParts>
    <vt:vector size="11" baseType="lpstr">
      <vt:lpstr>Arial</vt:lpstr>
      <vt:lpstr>Calibri</vt:lpstr>
      <vt:lpstr>1_Custom Design</vt:lpstr>
      <vt:lpstr>Office Theme</vt:lpstr>
      <vt:lpstr>Custom Design</vt:lpstr>
      <vt:lpstr>PowerPoint Presentation</vt:lpstr>
      <vt:lpstr>Update on Optimization improvements implemented</vt:lpstr>
      <vt:lpstr>Long-term outlook</vt:lpstr>
      <vt:lpstr>CRR auction transaction limits discussion recap</vt:lpstr>
      <vt:lpstr>Possible solutions discussed so far</vt:lpstr>
      <vt:lpstr>Data requested at last CMWG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2016-10-07T18:07:55Z</dcterms:created>
  <dcterms:modified xsi:type="dcterms:W3CDTF">2024-07-11T16:11:02Z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084cbda-52b8-46fb-a7b7-cb5bd465ed85_Enabled">
    <vt:lpwstr>true</vt:lpwstr>
  </property>
  <property fmtid="{D5CDD505-2E9C-101B-9397-08002B2CF9AE}" pid="3" name="MSIP_Label_7084cbda-52b8-46fb-a7b7-cb5bd465ed85_SetDate">
    <vt:lpwstr>2024-01-22T22:35:43Z</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354487cd-844f-485b-a665-d1e5a4197d8b</vt:lpwstr>
  </property>
  <property fmtid="{D5CDD505-2E9C-101B-9397-08002B2CF9AE}" pid="8" name="MSIP_Label_7084cbda-52b8-46fb-a7b7-cb5bd465ed85_ContentBits">
    <vt:lpwstr>0</vt:lpwstr>
  </property>
</Properties>
</file>