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3.xml" ContentType="application/vnd.openxmlformats-officedocument.theme+xml"/>
  <Override PartName="/ppt/theme/theme4.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3" r:id="rId4"/>
    <p:sldMasterId id="2147483663" r:id="rId5"/>
  </p:sldMasterIdLst>
  <p:notesMasterIdLst>
    <p:notesMasterId r:id="rId14"/>
  </p:notesMasterIdLst>
  <p:handoutMasterIdLst>
    <p:handoutMasterId r:id="rId15"/>
  </p:handoutMasterIdLst>
  <p:sldIdLst>
    <p:sldId id="542" r:id="rId6"/>
    <p:sldId id="563" r:id="rId7"/>
    <p:sldId id="568" r:id="rId8"/>
    <p:sldId id="571" r:id="rId9"/>
    <p:sldId id="561" r:id="rId10"/>
    <p:sldId id="572" r:id="rId11"/>
    <p:sldId id="570" r:id="rId12"/>
    <p:sldId id="566"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AED60BC-6DC8-9208-15EC-10DB2B0CE731}" name="Mereness, Matt" initials="MM" userId="S::matt.mereness@ercot.com::6db1126a-164e-4475-8d86-5dde160acd3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D07C"/>
    <a:srgbClr val="0076C6"/>
    <a:srgbClr val="00AEC7"/>
    <a:srgbClr val="E6EBF0"/>
    <a:srgbClr val="093C61"/>
    <a:srgbClr val="98C3FA"/>
    <a:srgbClr val="70CDD9"/>
    <a:srgbClr val="8DC3E5"/>
    <a:srgbClr val="A9E5EA"/>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54" d="100"/>
          <a:sy n="154" d="100"/>
        </p:scale>
        <p:origin x="4542" y="132"/>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202"/>
    </p:cViewPr>
  </p:sorterViewPr>
  <p:notesViewPr>
    <p:cSldViewPr showGuides="1">
      <p:cViewPr varScale="1">
        <p:scale>
          <a:sx n="61" d="100"/>
          <a:sy n="61" d="100"/>
        </p:scale>
        <p:origin x="2285"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dirty="0"/>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dirty="0"/>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dirty="0"/>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7/11/2024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7/11/2024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7" name="Content Placeholder 2">
            <a:extLst>
              <a:ext uri="{FF2B5EF4-FFF2-40B4-BE49-F238E27FC236}">
                <a16:creationId xmlns:a16="http://schemas.microsoft.com/office/drawing/2014/main" id="{B51E1165-2D5E-A8BA-AD01-59C2367A0139}"/>
              </a:ext>
            </a:extLst>
          </p:cNvPr>
          <p:cNvSpPr>
            <a:spLocks noGrp="1"/>
          </p:cNvSpPr>
          <p:nvPr>
            <p:ph idx="1"/>
          </p:nvPr>
        </p:nvSpPr>
        <p:spPr>
          <a:xfrm>
            <a:off x="304800" y="762000"/>
            <a:ext cx="8534400" cy="2209800"/>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C1068C6B-C94E-547A-7102-71442E874B5D}"/>
              </a:ext>
            </a:extLst>
          </p:cNvPr>
          <p:cNvSpPr>
            <a:spLocks noGrp="1"/>
          </p:cNvSpPr>
          <p:nvPr>
            <p:ph idx="10"/>
          </p:nvPr>
        </p:nvSpPr>
        <p:spPr>
          <a:xfrm>
            <a:off x="304800" y="31242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
    <p:spTree>
      <p:nvGrpSpPr>
        <p:cNvPr id="1" name=""/>
        <p:cNvGrpSpPr/>
        <p:nvPr/>
      </p:nvGrpSpPr>
      <p:grpSpPr>
        <a:xfrm>
          <a:off x="0" y="0"/>
          <a:ext cx="0" cy="0"/>
          <a:chOff x="0" y="0"/>
          <a:chExt cx="0" cy="0"/>
        </a:xfrm>
      </p:grpSpPr>
      <p:sp>
        <p:nvSpPr>
          <p:cNvPr id="13" name="Content Placeholder 2" descr="xdgdfgdfg">
            <a:extLst>
              <a:ext uri="{FF2B5EF4-FFF2-40B4-BE49-F238E27FC236}">
                <a16:creationId xmlns:a16="http://schemas.microsoft.com/office/drawing/2014/main" id="{11BF4596-49BD-5DCB-711C-47030A443E0E}"/>
              </a:ext>
              <a:ext uri="{C183D7F6-B498-43B3-948B-1728B52AA6E4}">
                <adec:decorative xmlns:adec="http://schemas.microsoft.com/office/drawing/2017/decorative" val="0"/>
              </a:ext>
            </a:extLst>
          </p:cNvPr>
          <p:cNvSpPr>
            <a:spLocks noGrp="1"/>
          </p:cNvSpPr>
          <p:nvPr>
            <p:ph idx="11"/>
          </p:nvPr>
        </p:nvSpPr>
        <p:spPr>
          <a:xfrm>
            <a:off x="304800" y="1058219"/>
            <a:ext cx="8534400"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7" name="Content Placeholder 2">
            <a:extLst>
              <a:ext uri="{FF2B5EF4-FFF2-40B4-BE49-F238E27FC236}">
                <a16:creationId xmlns:a16="http://schemas.microsoft.com/office/drawing/2014/main" id="{C2FC120C-B1CB-16E5-B00E-55E88FB1592E}"/>
              </a:ext>
            </a:extLst>
          </p:cNvPr>
          <p:cNvSpPr>
            <a:spLocks noGrp="1"/>
          </p:cNvSpPr>
          <p:nvPr>
            <p:ph idx="12"/>
          </p:nvPr>
        </p:nvSpPr>
        <p:spPr>
          <a:xfrm>
            <a:off x="304800" y="3524730"/>
            <a:ext cx="8534400"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82885737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Footer Placeholder 4">
            <a:extLst>
              <a:ext uri="{FF2B5EF4-FFF2-40B4-BE49-F238E27FC236}">
                <a16:creationId xmlns:a16="http://schemas.microsoft.com/office/drawing/2014/main" id="{EC87C22B-ECB6-24C9-CA51-802C0CC5A9A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902CBC-1565-53AF-76EE-5EA87EAAEDC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a:p>
            <a:pPr lvl="2"/>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7" name="Footer Placeholder 4">
            <a:extLst>
              <a:ext uri="{FF2B5EF4-FFF2-40B4-BE49-F238E27FC236}">
                <a16:creationId xmlns:a16="http://schemas.microsoft.com/office/drawing/2014/main" id="{4AF8B1A1-8352-B98E-3C78-48C46BD8F21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8" name="Slide Number Placeholder 5">
            <a:extLst>
              <a:ext uri="{FF2B5EF4-FFF2-40B4-BE49-F238E27FC236}">
                <a16:creationId xmlns:a16="http://schemas.microsoft.com/office/drawing/2014/main" id="{040D7F8C-7E87-E617-9858-400C5F8AC25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693029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dirty="0"/>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dirty="0"/>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F6FD2C47-F578-2F9E-22DF-DA95B857A3B3}"/>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2ED327A-7496-0E17-F5C8-2E5C3BB9611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58940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dirty="0"/>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dirty="0"/>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dirty="0"/>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dirty="0"/>
          </a:p>
        </p:txBody>
      </p:sp>
      <p:sp>
        <p:nvSpPr>
          <p:cNvPr id="2" name="Footer Placeholder 4">
            <a:extLst>
              <a:ext uri="{FF2B5EF4-FFF2-40B4-BE49-F238E27FC236}">
                <a16:creationId xmlns:a16="http://schemas.microsoft.com/office/drawing/2014/main" id="{00B85CC8-6F83-6404-ACAA-F1FA4529AE6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9AE8A331-9F84-084C-7267-CFE65AA7774A}"/>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96379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2" name="Footer Placeholder 4">
            <a:extLst>
              <a:ext uri="{FF2B5EF4-FFF2-40B4-BE49-F238E27FC236}">
                <a16:creationId xmlns:a16="http://schemas.microsoft.com/office/drawing/2014/main" id="{DA8C3691-EDE4-B07C-F114-E502244790C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3" name="Slide Number Placeholder 5">
            <a:extLst>
              <a:ext uri="{FF2B5EF4-FFF2-40B4-BE49-F238E27FC236}">
                <a16:creationId xmlns:a16="http://schemas.microsoft.com/office/drawing/2014/main" id="{C7B83F30-EC1D-F71C-95D7-1B5BC9FD203F}"/>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1143866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534400" y="63246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10" name="Slide Number Placeholder 5"/>
          <p:cNvSpPr txBox="1">
            <a:spLocks/>
          </p:cNvSpPr>
          <p:nvPr userDrawn="1"/>
        </p:nvSpPr>
        <p:spPr>
          <a:xfrm>
            <a:off x="8534400" y="6324600"/>
            <a:ext cx="609600" cy="2968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117636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Footer Placeholder 4">
            <a:extLst>
              <a:ext uri="{FF2B5EF4-FFF2-40B4-BE49-F238E27FC236}">
                <a16:creationId xmlns:a16="http://schemas.microsoft.com/office/drawing/2014/main" id="{561D9533-CB1D-41E2-A7CA-83FDF6B751C1}"/>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7" name="Slide Number Placeholder 5">
            <a:extLst>
              <a:ext uri="{FF2B5EF4-FFF2-40B4-BE49-F238E27FC236}">
                <a16:creationId xmlns:a16="http://schemas.microsoft.com/office/drawing/2014/main" id="{441D418E-9C88-65C3-7644-3BFD9E325CB6}"/>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828316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dirty="0"/>
              <a:t>Click to edit Master title style</a:t>
            </a:r>
          </a:p>
        </p:txBody>
      </p:sp>
      <p:sp>
        <p:nvSpPr>
          <p:cNvPr id="3" name="Footer Placeholder 4">
            <a:extLst>
              <a:ext uri="{FF2B5EF4-FFF2-40B4-BE49-F238E27FC236}">
                <a16:creationId xmlns:a16="http://schemas.microsoft.com/office/drawing/2014/main" id="{1F378818-BDFE-F884-8C6C-4CCC2735F49B}"/>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41FCBFE-0DE4-6F22-6E66-AE772DD05E9D}"/>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Footer Placeholder 4">
            <a:extLst>
              <a:ext uri="{FF2B5EF4-FFF2-40B4-BE49-F238E27FC236}">
                <a16:creationId xmlns:a16="http://schemas.microsoft.com/office/drawing/2014/main" id="{545B7A48-1656-2C3F-0296-FBEF4281ABE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F866302B-9158-11F4-3B77-9F86EAAEC23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 name="Footer Placeholder 4">
            <a:extLst>
              <a:ext uri="{FF2B5EF4-FFF2-40B4-BE49-F238E27FC236}">
                <a16:creationId xmlns:a16="http://schemas.microsoft.com/office/drawing/2014/main" id="{166858FE-C979-8B8E-03D2-C3C16DE57A6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AC82599C-5AEF-12A9-5E15-1FCCC1DE3FA7}"/>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0" y="762000"/>
            <a:ext cx="8534400" cy="2080570"/>
          </a:xfrm>
          <a:prstGeom prst="rect">
            <a:avLst/>
          </a:prstGeom>
          <a:noFill/>
          <a:ln w="15875" cap="rnd" cmpd="sng">
            <a:noFill/>
            <a:miter lim="800000"/>
          </a:ln>
          <a:effectLst/>
        </p:spPr>
        <p:txBody>
          <a:bodyPr wrap="square" lIns="274320" tIns="274320" rIns="274320" bIns="274320" numCol="1" spcCol="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7" name="Text Placeholder 6">
            <a:extLst>
              <a:ext uri="{FF2B5EF4-FFF2-40B4-BE49-F238E27FC236}">
                <a16:creationId xmlns:a16="http://schemas.microsoft.com/office/drawing/2014/main" id="{256E5B54-4089-96A7-2D9D-9DE3B556DE6C}"/>
              </a:ext>
            </a:extLst>
          </p:cNvPr>
          <p:cNvSpPr>
            <a:spLocks noGrp="1"/>
          </p:cNvSpPr>
          <p:nvPr>
            <p:ph type="body" sz="half" idx="18"/>
          </p:nvPr>
        </p:nvSpPr>
        <p:spPr>
          <a:xfrm>
            <a:off x="304800" y="4283179"/>
            <a:ext cx="8534400" cy="172354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1" spcCol="0">
            <a:spAutoFit/>
          </a:bodyPr>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8" name="Footer Placeholder 4">
            <a:extLst>
              <a:ext uri="{FF2B5EF4-FFF2-40B4-BE49-F238E27FC236}">
                <a16:creationId xmlns:a16="http://schemas.microsoft.com/office/drawing/2014/main" id="{56C41BB5-1EEC-FCDB-01DA-7245FD308E5F}"/>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EDE784D3-CB7A-BC89-24C2-BFB1A76006C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56657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55758650-6057-27BA-3042-74E6ED3D258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5F3A14D9-11BE-48EC-BFD4-7B66ECAF999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7" name="TextBox 6">
            <a:extLst>
              <a:ext uri="{FF2B5EF4-FFF2-40B4-BE49-F238E27FC236}">
                <a16:creationId xmlns:a16="http://schemas.microsoft.com/office/drawing/2014/main" id="{4E2DD23C-49EE-C657-D737-13CB53F52F7D}"/>
              </a:ext>
            </a:extLst>
          </p:cNvPr>
          <p:cNvSpPr txBox="1"/>
          <p:nvPr userDrawn="1"/>
        </p:nvSpPr>
        <p:spPr>
          <a:xfrm>
            <a:off x="5638800" y="914400"/>
            <a:ext cx="3124200" cy="1292662"/>
          </a:xfrm>
          <a:prstGeom prst="rect">
            <a:avLst/>
          </a:prstGeom>
          <a:solidFill>
            <a:schemeClr val="accent1">
              <a:lumMod val="20000"/>
              <a:lumOff val="80000"/>
            </a:schemeClr>
          </a:solidFill>
          <a:ln w="15875">
            <a:solidFill>
              <a:srgbClr val="00AEC7"/>
            </a:solidFill>
          </a:ln>
          <a:effectLst>
            <a:outerShdw blurRad="50800" dist="38100" dir="2700000" algn="tl" rotWithShape="0">
              <a:prstClr val="black">
                <a:alpha val="40000"/>
              </a:prstClr>
            </a:outerShdw>
          </a:effectLst>
        </p:spPr>
        <p:txBody>
          <a:bodyPr wrap="square" lIns="182880" tIns="182880" rIns="182880" bIns="182880" rtlCol="0">
            <a:spAutoFit/>
          </a:bodyPr>
          <a:lstStyle/>
          <a:p>
            <a:pPr lvl="0"/>
            <a:r>
              <a:rPr lang="en-US" sz="1600" dirty="0">
                <a:solidFill>
                  <a:schemeClr val="tx1"/>
                </a:solidFill>
              </a:rPr>
              <a:t>Click to edit Master text styles</a:t>
            </a:r>
          </a:p>
          <a:p>
            <a:pPr marL="742950" lvl="1" indent="-285750">
              <a:buFont typeface="Arial" panose="020B0604020202020204" pitchFamily="34" charset="0"/>
              <a:buChar char="•"/>
            </a:pPr>
            <a:r>
              <a:rPr lang="en-US" sz="1400" dirty="0">
                <a:solidFill>
                  <a:schemeClr val="tx1"/>
                </a:solidFill>
              </a:rPr>
              <a:t>Second level</a:t>
            </a:r>
          </a:p>
          <a:p>
            <a:pPr marL="1085850" lvl="2" indent="-171450">
              <a:buFont typeface="Arial" panose="020B0604020202020204" pitchFamily="34" charset="0"/>
              <a:buChar char="•"/>
            </a:pPr>
            <a:r>
              <a:rPr lang="en-US" sz="1200" dirty="0">
                <a:solidFill>
                  <a:schemeClr val="tx1"/>
                </a:solidFill>
              </a:rPr>
              <a:t>Third level</a:t>
            </a:r>
          </a:p>
          <a:p>
            <a:endParaRPr lang="en-US" dirty="0">
              <a:solidFill>
                <a:schemeClr val="tx1"/>
              </a:solidFill>
            </a:endParaRPr>
          </a:p>
        </p:txBody>
      </p:sp>
    </p:spTree>
    <p:extLst>
      <p:ext uri="{BB962C8B-B14F-4D97-AF65-F5344CB8AC3E}">
        <p14:creationId xmlns:p14="http://schemas.microsoft.com/office/powerpoint/2010/main" val="2643291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318504"/>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
          </p:nvPr>
        </p:nvSpPr>
        <p:spPr>
          <a:xfrm>
            <a:off x="304800" y="762000"/>
            <a:ext cx="5181600" cy="52578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Footer Placeholder 4">
            <a:extLst>
              <a:ext uri="{FF2B5EF4-FFF2-40B4-BE49-F238E27FC236}">
                <a16:creationId xmlns:a16="http://schemas.microsoft.com/office/drawing/2014/main" id="{4FB953F4-81A3-8A2B-DF43-0A159C2AABC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10" name="Slide Number Placeholder 5">
            <a:extLst>
              <a:ext uri="{FF2B5EF4-FFF2-40B4-BE49-F238E27FC236}">
                <a16:creationId xmlns:a16="http://schemas.microsoft.com/office/drawing/2014/main" id="{FF00FF52-E6F1-3C2A-4808-5A12AA3953E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183322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45720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318504"/>
          </a:xfrm>
          <a:prstGeom prst="rect">
            <a:avLst/>
          </a:prstGeom>
          <a:solidFill>
            <a:srgbClr val="E6EBF0"/>
          </a:solidFill>
        </p:spPr>
        <p:txBody>
          <a:bodyPr lIns="274320" tIns="1005840" rIns="274320" bIns="731520"/>
          <a:lstStyle>
            <a:lvl1pPr marL="0" indent="0">
              <a:buNone/>
              <a:defRPr sz="2000" b="0">
                <a:solidFill>
                  <a:schemeClr val="accent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08A006D7-B111-59A0-C107-A7629026341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025D1E40-D3DE-D4F4-AD78-7AD3CD8F1D68}"/>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5283138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image" Target="../media/image2.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theme" Target="../theme/theme2.xml"/><Relationship Id="rId2" Type="http://schemas.openxmlformats.org/officeDocument/2006/relationships/slideLayout" Target="../slideLayouts/slideLayout3.xml"/><Relationship Id="rId16" Type="http://schemas.openxmlformats.org/officeDocument/2006/relationships/slideLayout" Target="../slideLayouts/slideLayout17.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324604"/>
            <a:ext cx="533399" cy="5333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324600"/>
            <a:ext cx="124369" cy="533396"/>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cxnSp>
        <p:nvCxnSpPr>
          <p:cNvPr id="7" name="Straight Connector 6"/>
          <p:cNvCxnSpPr/>
          <p:nvPr userDrawn="1"/>
        </p:nvCxnSpPr>
        <p:spPr>
          <a:xfrm>
            <a:off x="76200" y="63246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3246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838200" y="6096000"/>
            <a:ext cx="1181868" cy="457200"/>
          </a:xfrm>
          <a:prstGeom prst="rect">
            <a:avLst/>
          </a:prstGeom>
        </p:spPr>
      </p:pic>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3" name="TextBox 2">
            <a:extLst>
              <a:ext uri="{FF2B5EF4-FFF2-40B4-BE49-F238E27FC236}">
                <a16:creationId xmlns:a16="http://schemas.microsoft.com/office/drawing/2014/main" id="{1D58BBB7-4F61-67AB-A4FB-BF4DCCE49743}"/>
              </a:ext>
            </a:extLst>
          </p:cNvPr>
          <p:cNvSpPr txBox="1"/>
          <p:nvPr userDrawn="1"/>
        </p:nvSpPr>
        <p:spPr>
          <a:xfrm>
            <a:off x="54675" y="6324600"/>
            <a:ext cx="2840925" cy="400110"/>
          </a:xfrm>
          <a:prstGeom prst="rect">
            <a:avLst/>
          </a:prstGeom>
          <a:noFill/>
        </p:spPr>
        <p:txBody>
          <a:bodyPr wrap="square" rtlCol="0">
            <a:spAutoFit/>
          </a:bodyPr>
          <a:lstStyle/>
          <a:p>
            <a:pPr algn="l"/>
            <a:endParaRPr lang="en-US" sz="1000" b="0" baseline="0" dirty="0">
              <a:solidFill>
                <a:schemeClr val="tx1"/>
              </a:solidFill>
            </a:endParaRPr>
          </a:p>
          <a:p>
            <a:pPr algn="l"/>
            <a:r>
              <a:rPr lang="en-US" sz="1000" b="0" baseline="0" dirty="0">
                <a:solidFill>
                  <a:schemeClr val="tx1"/>
                </a:solidFill>
              </a:rPr>
              <a:t>Public</a:t>
            </a:r>
            <a:endParaRPr lang="en-US" sz="1000" b="0" dirty="0">
              <a:solidFill>
                <a:schemeClr val="tx1"/>
              </a:solidFill>
            </a:endParaRPr>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39" r:id="rId5"/>
    <p:sldLayoutId id="2147483719" r:id="rId6"/>
    <p:sldLayoutId id="2147483713" r:id="rId7"/>
    <p:sldLayoutId id="2147483714" r:id="rId8"/>
    <p:sldLayoutId id="2147483716" r:id="rId9"/>
    <p:sldLayoutId id="2147483740" r:id="rId10"/>
    <p:sldLayoutId id="2147483717" r:id="rId11"/>
    <p:sldLayoutId id="2147483720" r:id="rId12"/>
    <p:sldLayoutId id="2147483666" r:id="rId13"/>
    <p:sldLayoutId id="2147483737" r:id="rId14"/>
    <p:sldLayoutId id="2147483721" r:id="rId15"/>
    <p:sldLayoutId id="2147483755" r:id="rId16"/>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hyperlink" Target="https://www.ercot.com/mktrules/puctDirectives/rtCoOptimization" TargetMode="External"/><Relationship Id="rId2" Type="http://schemas.openxmlformats.org/officeDocument/2006/relationships/hyperlink" Target="https://www.ercot.com/files/docs/2020/04/01/RTC_Key_Principle_Quick_Reference.docx" TargetMode="External"/><Relationship Id="rId1" Type="http://schemas.openxmlformats.org/officeDocument/2006/relationships/slideLayout" Target="../slideLayouts/slideLayout17.xml"/><Relationship Id="rId4" Type="http://schemas.openxmlformats.org/officeDocument/2006/relationships/hyperlink" Target="https://www.ercot.com/mktrules/keypriorities/be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ercot.com/committees/tac/rtcbtf" TargetMode="External"/><Relationship Id="rId1" Type="http://schemas.openxmlformats.org/officeDocument/2006/relationships/slideLayout" Target="../slideLayouts/slideLayout17.x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3810000" y="1674673"/>
            <a:ext cx="4953000" cy="3323987"/>
          </a:xfrm>
          <a:prstGeom prst="rect">
            <a:avLst/>
          </a:prstGeom>
          <a:noFill/>
        </p:spPr>
        <p:txBody>
          <a:bodyPr wrap="square" rtlCol="0">
            <a:spAutoFit/>
          </a:bodyPr>
          <a:lstStyle/>
          <a:p>
            <a:r>
              <a:rPr lang="en-US" sz="2400" b="1" dirty="0"/>
              <a:t>RTC+B Task Force</a:t>
            </a:r>
          </a:p>
          <a:p>
            <a:r>
              <a:rPr lang="en-US" sz="2400" b="1" dirty="0"/>
              <a:t>Update </a:t>
            </a:r>
          </a:p>
          <a:p>
            <a:endParaRPr lang="en-US" dirty="0">
              <a:solidFill>
                <a:schemeClr val="tx2"/>
              </a:solidFill>
            </a:endParaRPr>
          </a:p>
          <a:p>
            <a:r>
              <a:rPr lang="en-US" i="1" dirty="0"/>
              <a:t>Matt Mereness</a:t>
            </a:r>
            <a:endParaRPr lang="en-US" dirty="0"/>
          </a:p>
          <a:p>
            <a:endParaRPr lang="en-US" dirty="0"/>
          </a:p>
          <a:p>
            <a:endParaRPr lang="en-US" dirty="0">
              <a:solidFill>
                <a:schemeClr val="tx2"/>
              </a:solidFill>
            </a:endParaRPr>
          </a:p>
          <a:p>
            <a:r>
              <a:rPr lang="en-US" dirty="0">
                <a:solidFill>
                  <a:schemeClr val="tx2"/>
                </a:solidFill>
              </a:rPr>
              <a:t>RTCBTF</a:t>
            </a:r>
          </a:p>
          <a:p>
            <a:endParaRPr lang="en-US" dirty="0">
              <a:solidFill>
                <a:schemeClr val="tx2"/>
              </a:solidFill>
            </a:endParaRPr>
          </a:p>
          <a:p>
            <a:endParaRPr lang="en-US" dirty="0">
              <a:solidFill>
                <a:schemeClr val="tx2"/>
              </a:solidFill>
            </a:endParaRPr>
          </a:p>
          <a:p>
            <a:r>
              <a:rPr lang="en-US" dirty="0">
                <a:solidFill>
                  <a:schemeClr val="tx2"/>
                </a:solidFill>
              </a:rPr>
              <a:t>June 14, 2024</a:t>
            </a:r>
          </a:p>
          <a:p>
            <a:endParaRPr lang="en-US" dirty="0">
              <a:solidFill>
                <a:schemeClr val="tx2"/>
              </a:solidFill>
            </a:endParaRPr>
          </a:p>
        </p:txBody>
      </p:sp>
    </p:spTree>
    <p:extLst>
      <p:ext uri="{BB962C8B-B14F-4D97-AF65-F5344CB8AC3E}">
        <p14:creationId xmlns:p14="http://schemas.microsoft.com/office/powerpoint/2010/main" val="1850676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D6869-86A1-B83B-8299-C2EB10231D1A}"/>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9AF20F1E-D4E3-7A70-2873-597B398F2A67}"/>
              </a:ext>
            </a:extLst>
          </p:cNvPr>
          <p:cNvSpPr>
            <a:spLocks noGrp="1"/>
          </p:cNvSpPr>
          <p:nvPr>
            <p:ph idx="1"/>
          </p:nvPr>
        </p:nvSpPr>
        <p:spPr/>
        <p:txBody>
          <a:bodyPr/>
          <a:lstStyle/>
          <a:p>
            <a:pPr>
              <a:buFontTx/>
              <a:buChar char="-"/>
            </a:pPr>
            <a:r>
              <a:rPr lang="en-US" sz="1800" dirty="0"/>
              <a:t>Brief Program update: RTC+B Program Update from April Board T&amp;S  </a:t>
            </a:r>
          </a:p>
          <a:p>
            <a:pPr>
              <a:buFontTx/>
              <a:buChar char="-"/>
            </a:pPr>
            <a:r>
              <a:rPr lang="en-US" sz="1800" dirty="0"/>
              <a:t>Reminder of RTCBTF Review Cycle </a:t>
            </a:r>
          </a:p>
          <a:p>
            <a:pPr>
              <a:buFontTx/>
              <a:buChar char="-"/>
            </a:pPr>
            <a:r>
              <a:rPr lang="en-US" sz="1800" dirty="0"/>
              <a:t>Review of Issues List</a:t>
            </a:r>
          </a:p>
          <a:p>
            <a:pPr>
              <a:buFontTx/>
              <a:buChar char="-"/>
            </a:pPr>
            <a:r>
              <a:rPr lang="en-US" sz="1800" dirty="0"/>
              <a:t>Upcoming RTC+B Clarification NPRRs </a:t>
            </a:r>
          </a:p>
          <a:p>
            <a:pPr>
              <a:buFontTx/>
              <a:buChar char="-"/>
            </a:pPr>
            <a:r>
              <a:rPr lang="en-US" sz="1800" dirty="0"/>
              <a:t>Today’s Issues List for Discussion:</a:t>
            </a:r>
          </a:p>
          <a:p>
            <a:pPr lvl="1">
              <a:buFontTx/>
              <a:buChar char="-"/>
            </a:pPr>
            <a:r>
              <a:rPr lang="en-US" sz="1400" u="sng" dirty="0"/>
              <a:t>Issue 3</a:t>
            </a:r>
            <a:r>
              <a:rPr lang="en-US" sz="1400" dirty="0"/>
              <a:t> - Framework for periodic analysis comparing RTC and the current ORDC design</a:t>
            </a:r>
          </a:p>
          <a:p>
            <a:pPr lvl="1">
              <a:buFontTx/>
              <a:buChar char="-"/>
            </a:pPr>
            <a:r>
              <a:rPr lang="en-US" sz="1400" u="sng" dirty="0"/>
              <a:t>Issue 9-10</a:t>
            </a:r>
            <a:r>
              <a:rPr lang="en-US" sz="1400" dirty="0"/>
              <a:t> - Market Readiness</a:t>
            </a:r>
          </a:p>
          <a:p>
            <a:pPr lvl="2">
              <a:buFontTx/>
              <a:buChar char="-"/>
            </a:pPr>
            <a:r>
              <a:rPr lang="en-US" sz="1000" dirty="0"/>
              <a:t>Market Trials Plan</a:t>
            </a:r>
          </a:p>
          <a:p>
            <a:pPr lvl="2">
              <a:buFontTx/>
              <a:buChar char="-"/>
            </a:pPr>
            <a:r>
              <a:rPr lang="en-US" sz="1000" dirty="0"/>
              <a:t>Draft QSE Attestation</a:t>
            </a:r>
          </a:p>
          <a:p>
            <a:pPr lvl="1">
              <a:buFontTx/>
              <a:buChar char="-"/>
            </a:pPr>
            <a:r>
              <a:rPr lang="en-US" sz="1400" u="sng" dirty="0"/>
              <a:t>Issue 15 </a:t>
            </a:r>
            <a:r>
              <a:rPr lang="en-US" sz="1400" dirty="0"/>
              <a:t>– Clarifying Revision Requests</a:t>
            </a:r>
          </a:p>
          <a:p>
            <a:pPr lvl="2">
              <a:buFontTx/>
              <a:buChar char="-"/>
            </a:pPr>
            <a:r>
              <a:rPr lang="en-US" sz="1000" dirty="0"/>
              <a:t>Draft NPRR for RTC</a:t>
            </a:r>
          </a:p>
          <a:p>
            <a:pPr lvl="2">
              <a:buFontTx/>
              <a:buChar char="-"/>
            </a:pPr>
            <a:r>
              <a:rPr lang="en-US" sz="1000" dirty="0"/>
              <a:t>Draft NPRR, NOGRR, PGRR, OBDRR for Single Model </a:t>
            </a:r>
          </a:p>
          <a:p>
            <a:pPr lvl="1">
              <a:buFontTx/>
              <a:buChar char="-"/>
            </a:pPr>
            <a:r>
              <a:rPr lang="en-US" sz="1400" u="sng" dirty="0"/>
              <a:t>Issue 18</a:t>
            </a:r>
            <a:r>
              <a:rPr lang="en-US" sz="1400" dirty="0"/>
              <a:t> - Placeholder for MPs discussion of AS Demand Curves</a:t>
            </a:r>
          </a:p>
          <a:p>
            <a:pPr>
              <a:buFontTx/>
              <a:buChar char="-"/>
            </a:pPr>
            <a:endParaRPr lang="en-US" sz="1800" dirty="0"/>
          </a:p>
          <a:p>
            <a:pPr>
              <a:buFontTx/>
              <a:buChar char="-"/>
            </a:pPr>
            <a:endParaRPr lang="en-US" sz="1800" dirty="0"/>
          </a:p>
          <a:p>
            <a:pPr lvl="1">
              <a:buFontTx/>
              <a:buChar char="-"/>
            </a:pPr>
            <a:endParaRPr lang="en-US" sz="1400" dirty="0"/>
          </a:p>
          <a:p>
            <a:pPr marL="0" indent="0">
              <a:buNone/>
            </a:pPr>
            <a:endParaRPr lang="en-US" sz="1800" dirty="0"/>
          </a:p>
        </p:txBody>
      </p:sp>
      <p:sp>
        <p:nvSpPr>
          <p:cNvPr id="4" name="Slide Number Placeholder 3">
            <a:extLst>
              <a:ext uri="{FF2B5EF4-FFF2-40B4-BE49-F238E27FC236}">
                <a16:creationId xmlns:a16="http://schemas.microsoft.com/office/drawing/2014/main" id="{508D7AED-487B-8A2B-4965-52C07187891A}"/>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3996593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a:xfrm>
            <a:off x="381000" y="243682"/>
            <a:ext cx="8458200" cy="785195"/>
          </a:xfrm>
        </p:spPr>
        <p:txBody>
          <a:bodyPr/>
          <a:lstStyle/>
          <a:p>
            <a:r>
              <a:rPr lang="en-US" dirty="0"/>
              <a:t>RTC+B Program Update </a:t>
            </a:r>
            <a:br>
              <a:rPr lang="en-US" dirty="0"/>
            </a:br>
            <a:r>
              <a:rPr lang="en-US" sz="1600" dirty="0"/>
              <a:t>(excerpt from June Board T&amp;S RTC Update)</a:t>
            </a:r>
            <a:endParaRPr lang="en-US" dirty="0">
              <a:solidFill>
                <a:srgbClr val="FF0000"/>
              </a:solidFill>
            </a:endParaRPr>
          </a:p>
        </p:txBody>
      </p:sp>
      <p:sp>
        <p:nvSpPr>
          <p:cNvPr id="6" name="Rectangle 5">
            <a:extLst>
              <a:ext uri="{FF2B5EF4-FFF2-40B4-BE49-F238E27FC236}">
                <a16:creationId xmlns:a16="http://schemas.microsoft.com/office/drawing/2014/main" id="{6E2B4553-F342-C6A0-5BD1-617BCB9BEB8A}"/>
              </a:ext>
            </a:extLst>
          </p:cNvPr>
          <p:cNvSpPr/>
          <p:nvPr/>
        </p:nvSpPr>
        <p:spPr>
          <a:xfrm>
            <a:off x="762000" y="5105400"/>
            <a:ext cx="1143000" cy="4679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9FAAB0B-133A-796A-EDA5-354C9BF422D8}"/>
              </a:ext>
            </a:extLst>
          </p:cNvPr>
          <p:cNvSpPr/>
          <p:nvPr/>
        </p:nvSpPr>
        <p:spPr>
          <a:xfrm>
            <a:off x="533400" y="5791200"/>
            <a:ext cx="1219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6A682719-7AD6-A21C-7526-62EBA7492244}"/>
              </a:ext>
            </a:extLst>
          </p:cNvPr>
          <p:cNvPicPr>
            <a:picLocks noChangeAspect="1"/>
          </p:cNvPicPr>
          <p:nvPr/>
        </p:nvPicPr>
        <p:blipFill>
          <a:blip r:embed="rId2"/>
          <a:stretch>
            <a:fillRect/>
          </a:stretch>
        </p:blipFill>
        <p:spPr>
          <a:xfrm>
            <a:off x="152399" y="1009590"/>
            <a:ext cx="8771573" cy="4934010"/>
          </a:xfrm>
          <a:prstGeom prst="rect">
            <a:avLst/>
          </a:prstGeom>
        </p:spPr>
      </p:pic>
    </p:spTree>
    <p:extLst>
      <p:ext uri="{BB962C8B-B14F-4D97-AF65-F5344CB8AC3E}">
        <p14:creationId xmlns:p14="http://schemas.microsoft.com/office/powerpoint/2010/main" val="2908573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EA97032A-B3FD-6C23-37C5-0CBE23E63CB1}"/>
              </a:ext>
            </a:extLst>
          </p:cNvPr>
          <p:cNvSpPr txBox="1">
            <a:spLocks/>
          </p:cNvSpPr>
          <p:nvPr/>
        </p:nvSpPr>
        <p:spPr>
          <a:xfrm>
            <a:off x="508000" y="243683"/>
            <a:ext cx="11277600" cy="570951"/>
          </a:xfrm>
          <a:prstGeom prst="rect">
            <a:avLst/>
          </a:prstGeom>
        </p:spPr>
        <p:txBody>
          <a:bodyPr/>
          <a:lstStyle>
            <a:lvl1pPr algn="l" defTabSz="914400" rtl="0" eaLnBrk="1" latinLnBrk="0" hangingPunct="1">
              <a:spcBef>
                <a:spcPct val="0"/>
              </a:spcBef>
              <a:buNone/>
              <a:defRPr sz="2400" b="1" kern="1200">
                <a:solidFill>
                  <a:schemeClr val="accent1"/>
                </a:solidFill>
                <a:latin typeface="+mj-lt"/>
                <a:ea typeface="+mj-ea"/>
                <a:cs typeface="+mj-cs"/>
              </a:defRPr>
            </a:lvl1pPr>
          </a:lstStyle>
          <a:p>
            <a:r>
              <a:rPr lang="en-US" sz="2000"/>
              <a:t>Sequence and Potential Dates for Market Trials </a:t>
            </a:r>
            <a:br>
              <a:rPr lang="en-US" sz="2000"/>
            </a:br>
            <a:r>
              <a:rPr lang="en-US" sz="2000"/>
              <a:t>(dates subject to change while in Planning phase)</a:t>
            </a:r>
            <a:endParaRPr lang="en-US" sz="2000" dirty="0">
              <a:solidFill>
                <a:srgbClr val="FF0000"/>
              </a:solidFill>
            </a:endParaRPr>
          </a:p>
        </p:txBody>
      </p:sp>
      <p:sp>
        <p:nvSpPr>
          <p:cNvPr id="12" name="Content Placeholder 2">
            <a:extLst>
              <a:ext uri="{FF2B5EF4-FFF2-40B4-BE49-F238E27FC236}">
                <a16:creationId xmlns:a16="http://schemas.microsoft.com/office/drawing/2014/main" id="{F6D5B94A-217A-2B47-0DA0-757C28090D45}"/>
              </a:ext>
            </a:extLst>
          </p:cNvPr>
          <p:cNvSpPr txBox="1">
            <a:spLocks/>
          </p:cNvSpPr>
          <p:nvPr/>
        </p:nvSpPr>
        <p:spPr>
          <a:xfrm>
            <a:off x="254000" y="1814243"/>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sp>
        <p:nvSpPr>
          <p:cNvPr id="13" name="Rectangle 12">
            <a:extLst>
              <a:ext uri="{FF2B5EF4-FFF2-40B4-BE49-F238E27FC236}">
                <a16:creationId xmlns:a16="http://schemas.microsoft.com/office/drawing/2014/main" id="{692D907A-7C61-779A-5A91-6DB38D796CC0}"/>
              </a:ext>
            </a:extLst>
          </p:cNvPr>
          <p:cNvSpPr/>
          <p:nvPr/>
        </p:nvSpPr>
        <p:spPr>
          <a:xfrm>
            <a:off x="1016000" y="2795162"/>
            <a:ext cx="2420332" cy="914400"/>
          </a:xfrm>
          <a:prstGeom prst="rect">
            <a:avLst/>
          </a:prstGeom>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u="sng" dirty="0">
                <a:solidFill>
                  <a:schemeClr val="tx1"/>
                </a:solidFill>
              </a:rPr>
              <a:t>RTC QSE Submission Testing</a:t>
            </a:r>
          </a:p>
          <a:p>
            <a:pPr algn="ctr"/>
            <a:r>
              <a:rPr lang="en-US" sz="1000" dirty="0">
                <a:solidFill>
                  <a:schemeClr val="tx1"/>
                </a:solidFill>
              </a:rPr>
              <a:t>(Submit COP, RT AS Offers, </a:t>
            </a:r>
          </a:p>
          <a:p>
            <a:pPr algn="ctr"/>
            <a:r>
              <a:rPr lang="en-US" sz="1000" dirty="0">
                <a:solidFill>
                  <a:schemeClr val="tx1"/>
                </a:solidFill>
              </a:rPr>
              <a:t>DAM Virtual AS, Outages for ESRs)</a:t>
            </a:r>
          </a:p>
        </p:txBody>
      </p:sp>
      <p:sp>
        <p:nvSpPr>
          <p:cNvPr id="14" name="Rectangle 13">
            <a:extLst>
              <a:ext uri="{FF2B5EF4-FFF2-40B4-BE49-F238E27FC236}">
                <a16:creationId xmlns:a16="http://schemas.microsoft.com/office/drawing/2014/main" id="{2A7C9F43-D1CD-5F82-6143-0F5ED6118E96}"/>
              </a:ext>
            </a:extLst>
          </p:cNvPr>
          <p:cNvSpPr/>
          <p:nvPr/>
        </p:nvSpPr>
        <p:spPr>
          <a:xfrm>
            <a:off x="3436332" y="2795162"/>
            <a:ext cx="1846868" cy="914400"/>
          </a:xfrm>
          <a:prstGeom prst="rect">
            <a:avLst/>
          </a:prstGeom>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Open-loop RTC SCED</a:t>
            </a:r>
          </a:p>
          <a:p>
            <a:pPr algn="ctr"/>
            <a:r>
              <a:rPr lang="en-US" sz="1100" dirty="0">
                <a:solidFill>
                  <a:schemeClr val="tx1"/>
                </a:solidFill>
              </a:rPr>
              <a:t>(QSE offers, SCED non-binding award/dispatch)</a:t>
            </a:r>
          </a:p>
        </p:txBody>
      </p:sp>
      <p:sp>
        <p:nvSpPr>
          <p:cNvPr id="15" name="Rectangle 14">
            <a:extLst>
              <a:ext uri="{FF2B5EF4-FFF2-40B4-BE49-F238E27FC236}">
                <a16:creationId xmlns:a16="http://schemas.microsoft.com/office/drawing/2014/main" id="{44026E3E-4BBC-2CDE-660F-6E7C39CFCED7}"/>
              </a:ext>
            </a:extLst>
          </p:cNvPr>
          <p:cNvSpPr/>
          <p:nvPr/>
        </p:nvSpPr>
        <p:spPr>
          <a:xfrm>
            <a:off x="5283200" y="2795162"/>
            <a:ext cx="2362200" cy="1806724"/>
          </a:xfrm>
          <a:prstGeom prst="rect">
            <a:avLst/>
          </a:prstGeom>
          <a:solidFill>
            <a:srgbClr val="F8948A"/>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Closed-loop SCED/LFC</a:t>
            </a:r>
          </a:p>
          <a:p>
            <a:pPr algn="ctr"/>
            <a:r>
              <a:rPr lang="en-US" sz="1100" dirty="0">
                <a:solidFill>
                  <a:schemeClr val="tx1"/>
                </a:solidFill>
              </a:rPr>
              <a:t>(QSE RTC offers and telemetry to support closed-loop frequency control test 2-3 tests of 2-4 hour durations)</a:t>
            </a:r>
          </a:p>
        </p:txBody>
      </p:sp>
      <p:sp>
        <p:nvSpPr>
          <p:cNvPr id="16" name="Rectangle 15">
            <a:extLst>
              <a:ext uri="{FF2B5EF4-FFF2-40B4-BE49-F238E27FC236}">
                <a16:creationId xmlns:a16="http://schemas.microsoft.com/office/drawing/2014/main" id="{60838D4D-9AF0-66C4-0D8E-0A4D26D70D3D}"/>
              </a:ext>
            </a:extLst>
          </p:cNvPr>
          <p:cNvSpPr/>
          <p:nvPr/>
        </p:nvSpPr>
        <p:spPr>
          <a:xfrm>
            <a:off x="1016000" y="3863452"/>
            <a:ext cx="2233970" cy="738434"/>
          </a:xfrm>
          <a:prstGeom prst="rect">
            <a:avLst/>
          </a:prstGeom>
          <a:solidFill>
            <a:srgbClr val="FFC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RTC QSE Telemetry Check-out </a:t>
            </a:r>
            <a:r>
              <a:rPr lang="en-US" sz="1100" dirty="0">
                <a:solidFill>
                  <a:schemeClr val="tx1"/>
                </a:solidFill>
              </a:rPr>
              <a:t>(QSEs add/verify new telemetry points for UDSP, New ramp rates, ESR telemetry)</a:t>
            </a:r>
          </a:p>
        </p:txBody>
      </p:sp>
      <p:sp>
        <p:nvSpPr>
          <p:cNvPr id="17" name="Rectangle 16">
            <a:extLst>
              <a:ext uri="{FF2B5EF4-FFF2-40B4-BE49-F238E27FC236}">
                <a16:creationId xmlns:a16="http://schemas.microsoft.com/office/drawing/2014/main" id="{59716E97-B79F-8D46-15FD-EF530D7CEE6F}"/>
              </a:ext>
            </a:extLst>
          </p:cNvPr>
          <p:cNvSpPr/>
          <p:nvPr/>
        </p:nvSpPr>
        <p:spPr>
          <a:xfrm>
            <a:off x="5305197" y="4788353"/>
            <a:ext cx="1926603" cy="738435"/>
          </a:xfrm>
          <a:prstGeom prst="rect">
            <a:avLst/>
          </a:prstGeom>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Day-Ahead Market </a:t>
            </a:r>
          </a:p>
          <a:p>
            <a:pPr algn="ctr"/>
            <a:r>
              <a:rPr lang="en-US" sz="1100" dirty="0">
                <a:solidFill>
                  <a:schemeClr val="tx1"/>
                </a:solidFill>
              </a:rPr>
              <a:t>(Non-binding DAM using QSE offers for at least 2 tests)</a:t>
            </a:r>
          </a:p>
        </p:txBody>
      </p:sp>
      <p:sp>
        <p:nvSpPr>
          <p:cNvPr id="18" name="Rectangle 17">
            <a:extLst>
              <a:ext uri="{FF2B5EF4-FFF2-40B4-BE49-F238E27FC236}">
                <a16:creationId xmlns:a16="http://schemas.microsoft.com/office/drawing/2014/main" id="{4BA243BC-6D29-109B-91A6-4029970CE6A7}"/>
              </a:ext>
            </a:extLst>
          </p:cNvPr>
          <p:cNvSpPr/>
          <p:nvPr/>
        </p:nvSpPr>
        <p:spPr>
          <a:xfrm>
            <a:off x="7645401" y="2795162"/>
            <a:ext cx="1194847" cy="2999797"/>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Transition to Go-Live</a:t>
            </a:r>
          </a:p>
          <a:p>
            <a:pPr algn="ctr"/>
            <a:r>
              <a:rPr lang="en-US" sz="1100" dirty="0">
                <a:solidFill>
                  <a:schemeClr val="tx1"/>
                </a:solidFill>
              </a:rPr>
              <a:t>Upon completion of testing, confirmation of ERCOT and market readiness for Go-Live.</a:t>
            </a:r>
          </a:p>
        </p:txBody>
      </p:sp>
      <p:sp>
        <p:nvSpPr>
          <p:cNvPr id="19" name="TextBox 18">
            <a:extLst>
              <a:ext uri="{FF2B5EF4-FFF2-40B4-BE49-F238E27FC236}">
                <a16:creationId xmlns:a16="http://schemas.microsoft.com/office/drawing/2014/main" id="{892DB19F-F8A2-D2FD-7E10-9DD1F21BFCB9}"/>
              </a:ext>
            </a:extLst>
          </p:cNvPr>
          <p:cNvSpPr txBox="1"/>
          <p:nvPr/>
        </p:nvSpPr>
        <p:spPr>
          <a:xfrm>
            <a:off x="2657295" y="2484144"/>
            <a:ext cx="1525571" cy="307777"/>
          </a:xfrm>
          <a:prstGeom prst="rect">
            <a:avLst/>
          </a:prstGeom>
          <a:noFill/>
        </p:spPr>
        <p:txBody>
          <a:bodyPr wrap="square" rtlCol="0">
            <a:spAutoFit/>
          </a:bodyPr>
          <a:lstStyle/>
          <a:p>
            <a:pPr algn="ctr"/>
            <a:r>
              <a:rPr lang="en-US" sz="1400" dirty="0"/>
              <a:t>3-4 months</a:t>
            </a:r>
          </a:p>
        </p:txBody>
      </p:sp>
      <p:sp>
        <p:nvSpPr>
          <p:cNvPr id="20" name="TextBox 19">
            <a:extLst>
              <a:ext uri="{FF2B5EF4-FFF2-40B4-BE49-F238E27FC236}">
                <a16:creationId xmlns:a16="http://schemas.microsoft.com/office/drawing/2014/main" id="{D472B9BF-B227-ED13-9A36-6A8AB7E1DB58}"/>
              </a:ext>
            </a:extLst>
          </p:cNvPr>
          <p:cNvSpPr txBox="1"/>
          <p:nvPr/>
        </p:nvSpPr>
        <p:spPr>
          <a:xfrm>
            <a:off x="5798533" y="2500822"/>
            <a:ext cx="1525571" cy="307777"/>
          </a:xfrm>
          <a:prstGeom prst="rect">
            <a:avLst/>
          </a:prstGeom>
          <a:noFill/>
        </p:spPr>
        <p:txBody>
          <a:bodyPr wrap="square" rtlCol="0">
            <a:spAutoFit/>
          </a:bodyPr>
          <a:lstStyle/>
          <a:p>
            <a:pPr algn="ctr"/>
            <a:r>
              <a:rPr lang="en-US" sz="1400" dirty="0"/>
              <a:t>2 months</a:t>
            </a:r>
          </a:p>
        </p:txBody>
      </p:sp>
      <p:sp>
        <p:nvSpPr>
          <p:cNvPr id="21" name="TextBox 20">
            <a:extLst>
              <a:ext uri="{FF2B5EF4-FFF2-40B4-BE49-F238E27FC236}">
                <a16:creationId xmlns:a16="http://schemas.microsoft.com/office/drawing/2014/main" id="{07DAB2D9-02D8-FF14-E054-4B770232A281}"/>
              </a:ext>
            </a:extLst>
          </p:cNvPr>
          <p:cNvSpPr txBox="1"/>
          <p:nvPr/>
        </p:nvSpPr>
        <p:spPr>
          <a:xfrm>
            <a:off x="7491430" y="2500821"/>
            <a:ext cx="1525571" cy="307777"/>
          </a:xfrm>
          <a:prstGeom prst="rect">
            <a:avLst/>
          </a:prstGeom>
          <a:noFill/>
        </p:spPr>
        <p:txBody>
          <a:bodyPr wrap="square" rtlCol="0">
            <a:spAutoFit/>
          </a:bodyPr>
          <a:lstStyle/>
          <a:p>
            <a:pPr algn="ctr"/>
            <a:r>
              <a:rPr lang="en-US" sz="1400" dirty="0"/>
              <a:t>1 month</a:t>
            </a:r>
          </a:p>
        </p:txBody>
      </p:sp>
      <p:sp>
        <p:nvSpPr>
          <p:cNvPr id="22" name="TextBox 21">
            <a:extLst>
              <a:ext uri="{FF2B5EF4-FFF2-40B4-BE49-F238E27FC236}">
                <a16:creationId xmlns:a16="http://schemas.microsoft.com/office/drawing/2014/main" id="{F8F17E32-D908-0615-BD8A-AD7D188AB08E}"/>
              </a:ext>
            </a:extLst>
          </p:cNvPr>
          <p:cNvSpPr txBox="1"/>
          <p:nvPr/>
        </p:nvSpPr>
        <p:spPr>
          <a:xfrm>
            <a:off x="5505712" y="5621267"/>
            <a:ext cx="1525571" cy="307777"/>
          </a:xfrm>
          <a:prstGeom prst="rect">
            <a:avLst/>
          </a:prstGeom>
          <a:noFill/>
        </p:spPr>
        <p:txBody>
          <a:bodyPr wrap="square" rtlCol="0">
            <a:spAutoFit/>
          </a:bodyPr>
          <a:lstStyle/>
          <a:p>
            <a:pPr algn="ctr"/>
            <a:r>
              <a:rPr lang="en-US" sz="1400" dirty="0"/>
              <a:t>1-2 months</a:t>
            </a:r>
          </a:p>
        </p:txBody>
      </p:sp>
      <p:sp>
        <p:nvSpPr>
          <p:cNvPr id="23" name="Rectangle 22">
            <a:extLst>
              <a:ext uri="{FF2B5EF4-FFF2-40B4-BE49-F238E27FC236}">
                <a16:creationId xmlns:a16="http://schemas.microsoft.com/office/drawing/2014/main" id="{0B04C06B-C52B-F389-AC5E-A225AA27F943}"/>
              </a:ext>
            </a:extLst>
          </p:cNvPr>
          <p:cNvSpPr/>
          <p:nvPr/>
        </p:nvSpPr>
        <p:spPr>
          <a:xfrm>
            <a:off x="482600"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May 2025</a:t>
            </a:r>
          </a:p>
        </p:txBody>
      </p:sp>
      <p:sp>
        <p:nvSpPr>
          <p:cNvPr id="24" name="Rectangle 23">
            <a:extLst>
              <a:ext uri="{FF2B5EF4-FFF2-40B4-BE49-F238E27FC236}">
                <a16:creationId xmlns:a16="http://schemas.microsoft.com/office/drawing/2014/main" id="{A1A5A9EE-CEF8-7774-1B9B-556FBB9408BF}"/>
              </a:ext>
            </a:extLst>
          </p:cNvPr>
          <p:cNvSpPr/>
          <p:nvPr/>
        </p:nvSpPr>
        <p:spPr>
          <a:xfrm>
            <a:off x="1550594"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June 2025</a:t>
            </a:r>
          </a:p>
        </p:txBody>
      </p:sp>
      <p:sp>
        <p:nvSpPr>
          <p:cNvPr id="25" name="Rectangle 24">
            <a:extLst>
              <a:ext uri="{FF2B5EF4-FFF2-40B4-BE49-F238E27FC236}">
                <a16:creationId xmlns:a16="http://schemas.microsoft.com/office/drawing/2014/main" id="{15462826-8396-1072-6270-9CEF9E396EC3}"/>
              </a:ext>
            </a:extLst>
          </p:cNvPr>
          <p:cNvSpPr/>
          <p:nvPr/>
        </p:nvSpPr>
        <p:spPr>
          <a:xfrm>
            <a:off x="2628392"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July 2025</a:t>
            </a:r>
          </a:p>
        </p:txBody>
      </p:sp>
      <p:sp>
        <p:nvSpPr>
          <p:cNvPr id="26" name="Rectangle 25">
            <a:extLst>
              <a:ext uri="{FF2B5EF4-FFF2-40B4-BE49-F238E27FC236}">
                <a16:creationId xmlns:a16="http://schemas.microsoft.com/office/drawing/2014/main" id="{922F09F3-7FED-D165-CAC6-5872696DC5B8}"/>
              </a:ext>
            </a:extLst>
          </p:cNvPr>
          <p:cNvSpPr/>
          <p:nvPr/>
        </p:nvSpPr>
        <p:spPr>
          <a:xfrm>
            <a:off x="3705977"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Aug 2025</a:t>
            </a:r>
          </a:p>
        </p:txBody>
      </p:sp>
      <p:sp>
        <p:nvSpPr>
          <p:cNvPr id="27" name="Rectangle 26">
            <a:extLst>
              <a:ext uri="{FF2B5EF4-FFF2-40B4-BE49-F238E27FC236}">
                <a16:creationId xmlns:a16="http://schemas.microsoft.com/office/drawing/2014/main" id="{145B9E6F-084C-A3B5-BD31-9FF09D8E34C1}"/>
              </a:ext>
            </a:extLst>
          </p:cNvPr>
          <p:cNvSpPr/>
          <p:nvPr/>
        </p:nvSpPr>
        <p:spPr>
          <a:xfrm>
            <a:off x="4775427"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Sep 2025</a:t>
            </a:r>
          </a:p>
        </p:txBody>
      </p:sp>
      <p:sp>
        <p:nvSpPr>
          <p:cNvPr id="28" name="Rectangle 27">
            <a:extLst>
              <a:ext uri="{FF2B5EF4-FFF2-40B4-BE49-F238E27FC236}">
                <a16:creationId xmlns:a16="http://schemas.microsoft.com/office/drawing/2014/main" id="{641105A9-C787-2703-CAF0-7909C9525862}"/>
              </a:ext>
            </a:extLst>
          </p:cNvPr>
          <p:cNvSpPr/>
          <p:nvPr/>
        </p:nvSpPr>
        <p:spPr>
          <a:xfrm>
            <a:off x="5830724"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Oct 2025</a:t>
            </a:r>
          </a:p>
        </p:txBody>
      </p:sp>
      <p:sp>
        <p:nvSpPr>
          <p:cNvPr id="29" name="Rectangle 28">
            <a:extLst>
              <a:ext uri="{FF2B5EF4-FFF2-40B4-BE49-F238E27FC236}">
                <a16:creationId xmlns:a16="http://schemas.microsoft.com/office/drawing/2014/main" id="{0869C7E7-6AD6-66EE-9476-0F679F08C46C}"/>
              </a:ext>
            </a:extLst>
          </p:cNvPr>
          <p:cNvSpPr/>
          <p:nvPr/>
        </p:nvSpPr>
        <p:spPr>
          <a:xfrm>
            <a:off x="6897602"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Nov 2025</a:t>
            </a:r>
          </a:p>
        </p:txBody>
      </p:sp>
      <p:sp>
        <p:nvSpPr>
          <p:cNvPr id="30" name="Rectangle 29">
            <a:extLst>
              <a:ext uri="{FF2B5EF4-FFF2-40B4-BE49-F238E27FC236}">
                <a16:creationId xmlns:a16="http://schemas.microsoft.com/office/drawing/2014/main" id="{D32395EE-33E2-A0BC-9F5A-829AF4E65FA6}"/>
              </a:ext>
            </a:extLst>
          </p:cNvPr>
          <p:cNvSpPr/>
          <p:nvPr/>
        </p:nvSpPr>
        <p:spPr>
          <a:xfrm>
            <a:off x="7964402"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Dec 2025</a:t>
            </a:r>
          </a:p>
        </p:txBody>
      </p:sp>
      <p:sp>
        <p:nvSpPr>
          <p:cNvPr id="31" name="Arrow: Pentagon 30">
            <a:extLst>
              <a:ext uri="{FF2B5EF4-FFF2-40B4-BE49-F238E27FC236}">
                <a16:creationId xmlns:a16="http://schemas.microsoft.com/office/drawing/2014/main" id="{43A67080-DCD5-7D27-9270-C09276120D22}"/>
              </a:ext>
            </a:extLst>
          </p:cNvPr>
          <p:cNvSpPr/>
          <p:nvPr/>
        </p:nvSpPr>
        <p:spPr>
          <a:xfrm>
            <a:off x="69660" y="1588587"/>
            <a:ext cx="1403541" cy="1239824"/>
          </a:xfrm>
          <a:prstGeom prst="homePlate">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QSE Attestation </a:t>
            </a:r>
          </a:p>
          <a:p>
            <a:pPr algn="ctr"/>
            <a:r>
              <a:rPr lang="en-US" sz="1400" dirty="0">
                <a:solidFill>
                  <a:schemeClr val="tx1"/>
                </a:solidFill>
              </a:rPr>
              <a:t>9 months before Trials </a:t>
            </a:r>
          </a:p>
        </p:txBody>
      </p:sp>
      <p:sp>
        <p:nvSpPr>
          <p:cNvPr id="32" name="Rectangle 31">
            <a:extLst>
              <a:ext uri="{FF2B5EF4-FFF2-40B4-BE49-F238E27FC236}">
                <a16:creationId xmlns:a16="http://schemas.microsoft.com/office/drawing/2014/main" id="{49465D1A-060B-F121-F06A-AF0A5EF59DD0}"/>
              </a:ext>
            </a:extLst>
          </p:cNvPr>
          <p:cNvSpPr/>
          <p:nvPr/>
        </p:nvSpPr>
        <p:spPr>
          <a:xfrm>
            <a:off x="3249970" y="3861698"/>
            <a:ext cx="2031476" cy="738434"/>
          </a:xfrm>
          <a:prstGeom prst="rect">
            <a:avLst/>
          </a:prstGeom>
          <a:solidFill>
            <a:srgbClr val="FFC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QSE Telemetry Tests</a:t>
            </a:r>
          </a:p>
          <a:p>
            <a:pPr algn="ctr"/>
            <a:r>
              <a:rPr lang="en-US" sz="1100" dirty="0">
                <a:solidFill>
                  <a:schemeClr val="tx1"/>
                </a:solidFill>
              </a:rPr>
              <a:t>(Individual QSE to follow UDSP and support new ramp rate and ESR telemetry)</a:t>
            </a:r>
          </a:p>
        </p:txBody>
      </p:sp>
      <p:sp>
        <p:nvSpPr>
          <p:cNvPr id="33" name="TextBox 32">
            <a:extLst>
              <a:ext uri="{FF2B5EF4-FFF2-40B4-BE49-F238E27FC236}">
                <a16:creationId xmlns:a16="http://schemas.microsoft.com/office/drawing/2014/main" id="{B8D9F41D-7BC3-0A7B-EC99-9530F42BACA0}"/>
              </a:ext>
            </a:extLst>
          </p:cNvPr>
          <p:cNvSpPr txBox="1"/>
          <p:nvPr/>
        </p:nvSpPr>
        <p:spPr>
          <a:xfrm>
            <a:off x="1479574" y="2022575"/>
            <a:ext cx="5989772" cy="338554"/>
          </a:xfrm>
          <a:prstGeom prst="rect">
            <a:avLst/>
          </a:prstGeom>
          <a:noFill/>
          <a:ln>
            <a:solidFill>
              <a:schemeClr val="tx2"/>
            </a:solidFill>
          </a:ln>
        </p:spPr>
        <p:txBody>
          <a:bodyPr wrap="square" rtlCol="0">
            <a:spAutoFit/>
          </a:bodyPr>
          <a:lstStyle/>
          <a:p>
            <a:r>
              <a:rPr lang="en-US" sz="1600" dirty="0"/>
              <a:t>Each activity will have a public-facing Scorecard and exit Criteria</a:t>
            </a:r>
          </a:p>
        </p:txBody>
      </p:sp>
      <p:sp>
        <p:nvSpPr>
          <p:cNvPr id="34" name="TextBox 33">
            <a:extLst>
              <a:ext uri="{FF2B5EF4-FFF2-40B4-BE49-F238E27FC236}">
                <a16:creationId xmlns:a16="http://schemas.microsoft.com/office/drawing/2014/main" id="{41C14A88-A8A3-1CB0-DACA-CD4655743720}"/>
              </a:ext>
            </a:extLst>
          </p:cNvPr>
          <p:cNvSpPr txBox="1"/>
          <p:nvPr/>
        </p:nvSpPr>
        <p:spPr>
          <a:xfrm>
            <a:off x="3570831" y="6460033"/>
            <a:ext cx="1824538" cy="307777"/>
          </a:xfrm>
          <a:prstGeom prst="rect">
            <a:avLst/>
          </a:prstGeom>
          <a:noFill/>
        </p:spPr>
        <p:txBody>
          <a:bodyPr wrap="none" rtlCol="0">
            <a:spAutoFit/>
          </a:bodyPr>
          <a:lstStyle/>
          <a:p>
            <a:r>
              <a:rPr lang="en-US" sz="1400" dirty="0"/>
              <a:t>Updated 2024-05-22</a:t>
            </a:r>
          </a:p>
        </p:txBody>
      </p:sp>
      <p:sp>
        <p:nvSpPr>
          <p:cNvPr id="35" name="Rectangle 34">
            <a:extLst>
              <a:ext uri="{FF2B5EF4-FFF2-40B4-BE49-F238E27FC236}">
                <a16:creationId xmlns:a16="http://schemas.microsoft.com/office/drawing/2014/main" id="{F77F1DD2-1D4A-A839-680D-070E146B2E76}"/>
              </a:ext>
            </a:extLst>
          </p:cNvPr>
          <p:cNvSpPr/>
          <p:nvPr/>
        </p:nvSpPr>
        <p:spPr>
          <a:xfrm rot="19465979">
            <a:off x="1550703" y="2754017"/>
            <a:ext cx="5494322" cy="1569660"/>
          </a:xfrm>
          <a:prstGeom prst="rect">
            <a:avLst/>
          </a:prstGeom>
          <a:noFill/>
        </p:spPr>
        <p:txBody>
          <a:bodyPr wrap="square" lIns="91440" tIns="45720" rIns="91440" bIns="45720">
            <a:spAutoFit/>
          </a:bodyPr>
          <a:lstStyle/>
          <a:p>
            <a:pPr algn="ctr"/>
            <a:r>
              <a:rPr lang="en-US" sz="9600" b="1" spc="50" dirty="0">
                <a:ln w="0"/>
                <a:solidFill>
                  <a:schemeClr val="bg2">
                    <a:alpha val="30000"/>
                  </a:schemeClr>
                </a:solidFill>
                <a:effectLst>
                  <a:innerShdw blurRad="63500" dist="50800" dir="13500000">
                    <a:srgbClr val="000000">
                      <a:alpha val="50000"/>
                    </a:srgbClr>
                  </a:innerShdw>
                </a:effectLst>
              </a:rPr>
              <a:t>DRAFT</a:t>
            </a:r>
            <a:endParaRPr lang="en-US" sz="5400" b="1" spc="50" dirty="0">
              <a:ln w="0"/>
              <a:solidFill>
                <a:schemeClr val="bg2">
                  <a:alpha val="30000"/>
                </a:schemeClr>
              </a:solidFill>
              <a:effectLst>
                <a:innerShdw blurRad="63500" dist="50800" dir="13500000">
                  <a:srgbClr val="000000">
                    <a:alpha val="50000"/>
                  </a:srgbClr>
                </a:innerShdw>
              </a:effectLst>
            </a:endParaRPr>
          </a:p>
        </p:txBody>
      </p:sp>
      <p:sp>
        <p:nvSpPr>
          <p:cNvPr id="36" name="TextBox 35">
            <a:extLst>
              <a:ext uri="{FF2B5EF4-FFF2-40B4-BE49-F238E27FC236}">
                <a16:creationId xmlns:a16="http://schemas.microsoft.com/office/drawing/2014/main" id="{707BDACA-ED50-304E-0555-506EAB45558D}"/>
              </a:ext>
            </a:extLst>
          </p:cNvPr>
          <p:cNvSpPr txBox="1"/>
          <p:nvPr/>
        </p:nvSpPr>
        <p:spPr>
          <a:xfrm>
            <a:off x="431800" y="5014005"/>
            <a:ext cx="4769111" cy="1015663"/>
          </a:xfrm>
          <a:prstGeom prst="rect">
            <a:avLst/>
          </a:prstGeom>
          <a:noFill/>
        </p:spPr>
        <p:txBody>
          <a:bodyPr wrap="square" rtlCol="0">
            <a:spAutoFit/>
          </a:bodyPr>
          <a:lstStyle/>
          <a:p>
            <a:pPr marL="171450" marR="0" lvl="0" indent="-171450">
              <a:spcAft>
                <a:spcPts val="0"/>
              </a:spcAft>
              <a:buFont typeface="Arial" panose="020B0604020202020204" pitchFamily="34" charset="0"/>
              <a:buChar char="•"/>
            </a:pPr>
            <a:r>
              <a:rPr lang="en-US" sz="1200" dirty="0">
                <a:effectLst/>
                <a:latin typeface="Calibri" panose="020F0502020204030204" pitchFamily="34" charset="0"/>
                <a:ea typeface="Times New Roman" panose="02020603050405020304" pitchFamily="18" charset="0"/>
              </a:rPr>
              <a:t>Current draft of the earliest possible dates for Market Trials and Go-Live that have been shared through TWG and the RTC+B Workshops, in support of Market Participants readiness at RTCBTF.</a:t>
            </a:r>
            <a:endParaRPr lang="en-US" sz="1200" dirty="0">
              <a:effectLst/>
              <a:latin typeface="Calibri" panose="020F0502020204030204" pitchFamily="34" charset="0"/>
              <a:ea typeface="Calibri" panose="020F0502020204030204" pitchFamily="34" charset="0"/>
            </a:endParaRPr>
          </a:p>
          <a:p>
            <a:pPr marL="171450" marR="0" lvl="0" indent="-171450">
              <a:spcAft>
                <a:spcPts val="0"/>
              </a:spcAft>
              <a:buFont typeface="Arial" panose="020B0604020202020204" pitchFamily="34" charset="0"/>
              <a:buChar char="•"/>
            </a:pPr>
            <a:r>
              <a:rPr lang="en-US" sz="1200" dirty="0">
                <a:effectLst/>
                <a:latin typeface="Calibri" panose="020F0502020204030204" pitchFamily="34" charset="0"/>
                <a:ea typeface="Times New Roman" panose="02020603050405020304" pitchFamily="18" charset="0"/>
              </a:rPr>
              <a:t>Actual Market Trials and Go-Live milestones are to be determined and will be communicated no later than 9/30/24.</a:t>
            </a:r>
            <a:endParaRPr lang="en-US" dirty="0"/>
          </a:p>
        </p:txBody>
      </p:sp>
    </p:spTree>
    <p:extLst>
      <p:ext uri="{BB962C8B-B14F-4D97-AF65-F5344CB8AC3E}">
        <p14:creationId xmlns:p14="http://schemas.microsoft.com/office/powerpoint/2010/main" val="1507752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D77DD-F268-CDCC-4307-3EC73750D59F}"/>
              </a:ext>
            </a:extLst>
          </p:cNvPr>
          <p:cNvSpPr>
            <a:spLocks noGrp="1"/>
          </p:cNvSpPr>
          <p:nvPr>
            <p:ph idx="1"/>
          </p:nvPr>
        </p:nvSpPr>
        <p:spPr>
          <a:xfrm>
            <a:off x="304800" y="838200"/>
            <a:ext cx="8001000" cy="5181600"/>
          </a:xfrm>
        </p:spPr>
        <p:txBody>
          <a:bodyPr/>
          <a:lstStyle/>
          <a:p>
            <a:r>
              <a:rPr lang="en-US" sz="1800" dirty="0"/>
              <a:t>Reminder of RTC+B Program Scope</a:t>
            </a:r>
          </a:p>
          <a:p>
            <a:pPr lvl="1"/>
            <a:r>
              <a:rPr lang="en-US" sz="1400" dirty="0"/>
              <a:t>RTC Key Principles were approved to lay foundation of NPRR1007-1013</a:t>
            </a:r>
          </a:p>
          <a:p>
            <a:pPr lvl="2"/>
            <a:r>
              <a:rPr lang="en-US" sz="1000" dirty="0"/>
              <a:t>Consolidated Key Principles: </a:t>
            </a:r>
            <a:r>
              <a:rPr lang="en-US" sz="1000" dirty="0">
                <a:hlinkClick r:id="rId2"/>
              </a:rPr>
              <a:t>https://www.ercot.com/files/docs/2020/04/01/RTC_Key_Principle_Quick_Reference.docx</a:t>
            </a:r>
            <a:endParaRPr lang="en-US" sz="1000" dirty="0"/>
          </a:p>
          <a:p>
            <a:pPr lvl="2"/>
            <a:r>
              <a:rPr lang="en-US" sz="1000" dirty="0"/>
              <a:t>Library of Key Principles: </a:t>
            </a:r>
            <a:r>
              <a:rPr lang="en-US" sz="1000" dirty="0">
                <a:hlinkClick r:id="rId3"/>
              </a:rPr>
              <a:t>https://www.ercot.com/mktrules/puctDirectives/rtCoOptimization</a:t>
            </a:r>
            <a:r>
              <a:rPr lang="en-US" sz="1000" dirty="0"/>
              <a:t> </a:t>
            </a:r>
          </a:p>
          <a:p>
            <a:pPr lvl="1"/>
            <a:r>
              <a:rPr lang="en-US" sz="1400" dirty="0"/>
              <a:t>Battery Key Topic Concepts approved to lay foundation of NPRR1014</a:t>
            </a:r>
          </a:p>
          <a:p>
            <a:pPr lvl="2"/>
            <a:r>
              <a:rPr lang="en-US" sz="1000" dirty="0">
                <a:hlinkClick r:id="rId4"/>
              </a:rPr>
              <a:t>https://www.ercot.com/mktrules/keypriorities/bes</a:t>
            </a:r>
            <a:endParaRPr lang="en-US" sz="1000" dirty="0"/>
          </a:p>
          <a:p>
            <a:pPr lvl="1"/>
            <a:r>
              <a:rPr lang="en-US" sz="1400" dirty="0"/>
              <a:t>RTC State-of-Charge accounting in NPRR1204</a:t>
            </a:r>
          </a:p>
          <a:p>
            <a:r>
              <a:rPr lang="en-US" sz="1800" dirty="0"/>
              <a:t>Objective is to present concepts or issues that need to be resolved for an effective implementation.</a:t>
            </a:r>
          </a:p>
          <a:p>
            <a:pPr lvl="1"/>
            <a:r>
              <a:rPr lang="en-US" sz="1400" dirty="0"/>
              <a:t>Coordinating timelines for interface requirements and testing, </a:t>
            </a:r>
          </a:p>
          <a:p>
            <a:pPr lvl="1"/>
            <a:r>
              <a:rPr lang="en-US" sz="1400" dirty="0"/>
              <a:t>Providing the forum for any analysis or policy decisions (such as parameter values)</a:t>
            </a:r>
          </a:p>
          <a:p>
            <a:pPr lvl="1"/>
            <a:r>
              <a:rPr lang="en-US" sz="1400" dirty="0"/>
              <a:t>Coordinating market readiness and cutover activities,</a:t>
            </a:r>
          </a:p>
          <a:p>
            <a:pPr lvl="1"/>
            <a:r>
              <a:rPr lang="en-US" sz="1400" dirty="0"/>
              <a:t>Review draft Revision Requests or other artifacts necessary to successfully implement the program within the identified timeframes, and discussing other details as needed.</a:t>
            </a:r>
          </a:p>
          <a:p>
            <a:r>
              <a:rPr lang="en-US" sz="1800" dirty="0"/>
              <a:t>Lessons learned from RTCTF to avoid being delayed in decisions:</a:t>
            </a:r>
          </a:p>
          <a:p>
            <a:pPr lvl="1"/>
            <a:r>
              <a:rPr lang="en-US" sz="1400" dirty="0"/>
              <a:t>Meeting #1: Initial concept presented by ERCOT staff</a:t>
            </a:r>
          </a:p>
          <a:p>
            <a:pPr lvl="1"/>
            <a:r>
              <a:rPr lang="en-US" sz="1400" dirty="0"/>
              <a:t>Meeting #2: Comments and alternatives presented by MPs</a:t>
            </a:r>
          </a:p>
          <a:p>
            <a:pPr lvl="1"/>
            <a:r>
              <a:rPr lang="en-US" sz="1400" dirty="0"/>
              <a:t>Meeting #3: RTCTF consensus achieved or escalated to TAC for a vote to decide the matter.</a:t>
            </a:r>
          </a:p>
        </p:txBody>
      </p:sp>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Plans for Meetings and Review Cycles</a:t>
            </a:r>
            <a:endParaRPr lang="en-US" dirty="0">
              <a:solidFill>
                <a:srgbClr val="FF0000"/>
              </a:solidFill>
            </a:endParaRPr>
          </a:p>
        </p:txBody>
      </p:sp>
      <p:sp>
        <p:nvSpPr>
          <p:cNvPr id="7" name="Content Placeholder 2">
            <a:extLst>
              <a:ext uri="{FF2B5EF4-FFF2-40B4-BE49-F238E27FC236}">
                <a16:creationId xmlns:a16="http://schemas.microsoft.com/office/drawing/2014/main" id="{9DA1E31D-A0FD-AE5B-CAD1-D6BF12D9CB49}"/>
              </a:ext>
            </a:extLst>
          </p:cNvPr>
          <p:cNvSpPr txBox="1">
            <a:spLocks/>
          </p:cNvSpPr>
          <p:nvPr/>
        </p:nvSpPr>
        <p:spPr>
          <a:xfrm>
            <a:off x="304800" y="2133600"/>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spTree>
    <p:extLst>
      <p:ext uri="{BB962C8B-B14F-4D97-AF65-F5344CB8AC3E}">
        <p14:creationId xmlns:p14="http://schemas.microsoft.com/office/powerpoint/2010/main" val="2240697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Current RTCBTF Issues List</a:t>
            </a:r>
            <a:endParaRPr lang="en-US" dirty="0">
              <a:solidFill>
                <a:srgbClr val="FF0000"/>
              </a:solidFill>
            </a:endParaRPr>
          </a:p>
        </p:txBody>
      </p:sp>
      <p:sp>
        <p:nvSpPr>
          <p:cNvPr id="8" name="Content Placeholder 7">
            <a:extLst>
              <a:ext uri="{FF2B5EF4-FFF2-40B4-BE49-F238E27FC236}">
                <a16:creationId xmlns:a16="http://schemas.microsoft.com/office/drawing/2014/main" id="{F97F78F1-831D-5D2B-D86F-5DA2B2C9A12A}"/>
              </a:ext>
            </a:extLst>
          </p:cNvPr>
          <p:cNvSpPr>
            <a:spLocks noGrp="1"/>
          </p:cNvSpPr>
          <p:nvPr>
            <p:ph idx="1"/>
          </p:nvPr>
        </p:nvSpPr>
        <p:spPr>
          <a:xfrm>
            <a:off x="304800" y="762000"/>
            <a:ext cx="8534400" cy="570951"/>
          </a:xfrm>
        </p:spPr>
        <p:txBody>
          <a:bodyPr/>
          <a:lstStyle/>
          <a:p>
            <a:r>
              <a:rPr lang="en-US" sz="1800" dirty="0"/>
              <a:t>Link to issues on </a:t>
            </a:r>
            <a:r>
              <a:rPr lang="en-US" sz="1800" dirty="0">
                <a:hlinkClick r:id="rId2"/>
              </a:rPr>
              <a:t>RTCBTF home page</a:t>
            </a:r>
            <a:endParaRPr lang="en-US" sz="1800" dirty="0"/>
          </a:p>
          <a:p>
            <a:endParaRPr lang="en-US" sz="1800" dirty="0"/>
          </a:p>
        </p:txBody>
      </p:sp>
      <p:sp>
        <p:nvSpPr>
          <p:cNvPr id="6" name="Arrow: Down 5">
            <a:extLst>
              <a:ext uri="{FF2B5EF4-FFF2-40B4-BE49-F238E27FC236}">
                <a16:creationId xmlns:a16="http://schemas.microsoft.com/office/drawing/2014/main" id="{7E756365-DAE3-8706-5702-7873CB47ECDD}"/>
              </a:ext>
            </a:extLst>
          </p:cNvPr>
          <p:cNvSpPr/>
          <p:nvPr/>
        </p:nvSpPr>
        <p:spPr>
          <a:xfrm>
            <a:off x="7086600" y="895614"/>
            <a:ext cx="304800" cy="457199"/>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316DFBAB-74B0-A4B6-6DD1-BCE3FED206F3}"/>
              </a:ext>
            </a:extLst>
          </p:cNvPr>
          <p:cNvPicPr>
            <a:picLocks noChangeAspect="1"/>
          </p:cNvPicPr>
          <p:nvPr/>
        </p:nvPicPr>
        <p:blipFill>
          <a:blip r:embed="rId3"/>
          <a:stretch>
            <a:fillRect/>
          </a:stretch>
        </p:blipFill>
        <p:spPr>
          <a:xfrm>
            <a:off x="0" y="4876800"/>
            <a:ext cx="9144000" cy="1060704"/>
          </a:xfrm>
          <a:prstGeom prst="rect">
            <a:avLst/>
          </a:prstGeom>
        </p:spPr>
      </p:pic>
      <p:pic>
        <p:nvPicPr>
          <p:cNvPr id="5" name="Picture 4">
            <a:extLst>
              <a:ext uri="{FF2B5EF4-FFF2-40B4-BE49-F238E27FC236}">
                <a16:creationId xmlns:a16="http://schemas.microsoft.com/office/drawing/2014/main" id="{8A5593E4-41ED-EC64-3149-96474244ABA3}"/>
              </a:ext>
            </a:extLst>
          </p:cNvPr>
          <p:cNvPicPr>
            <a:picLocks noChangeAspect="1"/>
          </p:cNvPicPr>
          <p:nvPr/>
        </p:nvPicPr>
        <p:blipFill>
          <a:blip r:embed="rId4"/>
          <a:stretch>
            <a:fillRect/>
          </a:stretch>
        </p:blipFill>
        <p:spPr>
          <a:xfrm>
            <a:off x="0" y="1371600"/>
            <a:ext cx="9144000" cy="3293672"/>
          </a:xfrm>
          <a:prstGeom prst="rect">
            <a:avLst/>
          </a:prstGeom>
        </p:spPr>
      </p:pic>
    </p:spTree>
    <p:extLst>
      <p:ext uri="{BB962C8B-B14F-4D97-AF65-F5344CB8AC3E}">
        <p14:creationId xmlns:p14="http://schemas.microsoft.com/office/powerpoint/2010/main" val="799059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RTC+B Clarification NPRRs </a:t>
            </a:r>
            <a:endParaRPr lang="en-US" dirty="0">
              <a:solidFill>
                <a:srgbClr val="FF0000"/>
              </a:solidFill>
            </a:endParaRPr>
          </a:p>
        </p:txBody>
      </p:sp>
      <p:sp>
        <p:nvSpPr>
          <p:cNvPr id="5" name="Content Placeholder 2">
            <a:extLst>
              <a:ext uri="{FF2B5EF4-FFF2-40B4-BE49-F238E27FC236}">
                <a16:creationId xmlns:a16="http://schemas.microsoft.com/office/drawing/2014/main" id="{CE9AE28E-643D-C5A3-BFB0-E2F34D02C980}"/>
              </a:ext>
            </a:extLst>
          </p:cNvPr>
          <p:cNvSpPr txBox="1">
            <a:spLocks/>
          </p:cNvSpPr>
          <p:nvPr/>
        </p:nvSpPr>
        <p:spPr>
          <a:xfrm>
            <a:off x="152400" y="1066800"/>
            <a:ext cx="8458200" cy="44196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800" dirty="0"/>
              <a:t>ERCOT developed at clarifying Revision Requests:</a:t>
            </a:r>
          </a:p>
          <a:p>
            <a:pPr lvl="1"/>
            <a:r>
              <a:rPr lang="en-US" sz="1400" dirty="0"/>
              <a:t>Clarification </a:t>
            </a:r>
            <a:r>
              <a:rPr lang="en-US" sz="1400" u="sng" dirty="0"/>
              <a:t>RTC NPRR</a:t>
            </a:r>
            <a:r>
              <a:rPr lang="en-US" sz="1400" dirty="0"/>
              <a:t> after completing business requirements (</a:t>
            </a:r>
            <a:r>
              <a:rPr lang="en-US" sz="1400" dirty="0" err="1"/>
              <a:t>eg</a:t>
            </a:r>
            <a:r>
              <a:rPr lang="en-US" sz="1400" dirty="0"/>
              <a:t>, drift in baseline since 2019, discrepancies and/or small gaps found during business requirement development)</a:t>
            </a:r>
          </a:p>
          <a:p>
            <a:pPr lvl="1"/>
            <a:r>
              <a:rPr lang="en-US" sz="1400" dirty="0"/>
              <a:t>Clarification </a:t>
            </a:r>
            <a:r>
              <a:rPr lang="en-US" sz="1400" u="sng" dirty="0"/>
              <a:t>Single Model NPRR, PGRR, NOGRR, OBD</a:t>
            </a:r>
            <a:r>
              <a:rPr lang="en-US" sz="1400" dirty="0"/>
              <a:t> as an extension of NPRR1014 Single Model to clarify single model language in other areas of protocols.</a:t>
            </a:r>
          </a:p>
          <a:p>
            <a:pPr lvl="1"/>
            <a:r>
              <a:rPr lang="en-US" sz="1400" dirty="0"/>
              <a:t>Note- All changes are intended to be “as designed” clarifications, aligned with Key Principles, and have no system impacts.</a:t>
            </a:r>
          </a:p>
          <a:p>
            <a:endParaRPr lang="en-US" sz="1800" dirty="0"/>
          </a:p>
          <a:p>
            <a:r>
              <a:rPr lang="en-US" sz="1800" dirty="0"/>
              <a:t>Today’s plan is to share initial drafts with RTCBTF, and then ERCOT will formally file RRs next week to allow vetting of comments via existing PRS process and supported by RTCBTF to thoroughly review.</a:t>
            </a:r>
          </a:p>
        </p:txBody>
      </p:sp>
    </p:spTree>
    <p:extLst>
      <p:ext uri="{BB962C8B-B14F-4D97-AF65-F5344CB8AC3E}">
        <p14:creationId xmlns:p14="http://schemas.microsoft.com/office/powerpoint/2010/main" val="506097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Proceed with rest of meeting</a:t>
            </a:r>
            <a:endParaRPr lang="en-US" dirty="0">
              <a:solidFill>
                <a:srgbClr val="FF0000"/>
              </a:solidFill>
            </a:endParaRPr>
          </a:p>
        </p:txBody>
      </p:sp>
      <p:sp>
        <p:nvSpPr>
          <p:cNvPr id="8" name="Content Placeholder 7">
            <a:extLst>
              <a:ext uri="{FF2B5EF4-FFF2-40B4-BE49-F238E27FC236}">
                <a16:creationId xmlns:a16="http://schemas.microsoft.com/office/drawing/2014/main" id="{F97F78F1-831D-5D2B-D86F-5DA2B2C9A12A}"/>
              </a:ext>
            </a:extLst>
          </p:cNvPr>
          <p:cNvSpPr>
            <a:spLocks noGrp="1"/>
          </p:cNvSpPr>
          <p:nvPr>
            <p:ph idx="1"/>
          </p:nvPr>
        </p:nvSpPr>
        <p:spPr>
          <a:xfrm>
            <a:off x="319726" y="990600"/>
            <a:ext cx="8534400" cy="4953000"/>
          </a:xfrm>
        </p:spPr>
        <p:txBody>
          <a:bodyPr/>
          <a:lstStyle/>
          <a:p>
            <a:pPr>
              <a:spcBef>
                <a:spcPts val="0"/>
              </a:spcBef>
              <a:spcAft>
                <a:spcPts val="600"/>
              </a:spcAft>
              <a:buFontTx/>
              <a:buChar char="-"/>
            </a:pPr>
            <a:r>
              <a:rPr lang="en-US" sz="1600" u="sng" dirty="0"/>
              <a:t>Issue 3</a:t>
            </a:r>
            <a:r>
              <a:rPr lang="en-US" sz="1600" dirty="0"/>
              <a:t> - Framework for periodic analysis comparing RTC and the current ORDC design </a:t>
            </a:r>
          </a:p>
          <a:p>
            <a:pPr lvl="1">
              <a:spcBef>
                <a:spcPts val="0"/>
              </a:spcBef>
              <a:spcAft>
                <a:spcPts val="600"/>
              </a:spcAft>
              <a:buFontTx/>
              <a:buChar char="-"/>
            </a:pPr>
            <a:r>
              <a:rPr lang="en-US" sz="1400" dirty="0"/>
              <a:t>Discussion of capabilities and estimated schedule</a:t>
            </a:r>
          </a:p>
          <a:p>
            <a:pPr lvl="1">
              <a:spcBef>
                <a:spcPts val="0"/>
              </a:spcBef>
              <a:spcAft>
                <a:spcPts val="600"/>
              </a:spcAft>
              <a:buFontTx/>
              <a:buChar char="-"/>
            </a:pPr>
            <a:endParaRPr lang="en-US" sz="1200" dirty="0"/>
          </a:p>
          <a:p>
            <a:pPr>
              <a:spcBef>
                <a:spcPts val="0"/>
              </a:spcBef>
              <a:spcAft>
                <a:spcPts val="600"/>
              </a:spcAft>
              <a:buFontTx/>
              <a:buChar char="-"/>
            </a:pPr>
            <a:r>
              <a:rPr lang="en-US" sz="1600" u="sng" dirty="0"/>
              <a:t>Issue 9-10</a:t>
            </a:r>
            <a:r>
              <a:rPr lang="en-US" sz="1600" dirty="0"/>
              <a:t> - Market Readiness</a:t>
            </a:r>
          </a:p>
          <a:p>
            <a:pPr lvl="1">
              <a:spcBef>
                <a:spcPts val="0"/>
              </a:spcBef>
              <a:spcAft>
                <a:spcPts val="600"/>
              </a:spcAft>
              <a:buFontTx/>
              <a:buChar char="-"/>
            </a:pPr>
            <a:r>
              <a:rPr lang="en-US" sz="1400" dirty="0"/>
              <a:t>Discussion of any comments received to RTC+B Market Trials Plan</a:t>
            </a:r>
          </a:p>
          <a:p>
            <a:pPr lvl="1">
              <a:spcBef>
                <a:spcPts val="0"/>
              </a:spcBef>
              <a:spcAft>
                <a:spcPts val="600"/>
              </a:spcAft>
              <a:buFontTx/>
              <a:buChar char="-"/>
            </a:pPr>
            <a:r>
              <a:rPr lang="en-US" sz="1400" dirty="0"/>
              <a:t>Review Draft QSE Attestation</a:t>
            </a:r>
          </a:p>
          <a:p>
            <a:pPr>
              <a:spcBef>
                <a:spcPts val="0"/>
              </a:spcBef>
              <a:spcAft>
                <a:spcPts val="600"/>
              </a:spcAft>
              <a:buFontTx/>
              <a:buChar char="-"/>
            </a:pPr>
            <a:endParaRPr lang="en-US" sz="1600" u="sng" dirty="0"/>
          </a:p>
          <a:p>
            <a:pPr>
              <a:spcBef>
                <a:spcPts val="0"/>
              </a:spcBef>
              <a:spcAft>
                <a:spcPts val="600"/>
              </a:spcAft>
              <a:buFontTx/>
              <a:buChar char="-"/>
            </a:pPr>
            <a:r>
              <a:rPr lang="en-US" sz="1600" u="sng" dirty="0"/>
              <a:t>Issue 15</a:t>
            </a:r>
            <a:r>
              <a:rPr lang="en-US" sz="1600" dirty="0"/>
              <a:t> – Clarifying Revision Requests</a:t>
            </a:r>
          </a:p>
          <a:p>
            <a:pPr lvl="1">
              <a:spcBef>
                <a:spcPts val="0"/>
              </a:spcBef>
              <a:spcAft>
                <a:spcPts val="600"/>
              </a:spcAft>
              <a:buFontTx/>
              <a:buChar char="-"/>
            </a:pPr>
            <a:r>
              <a:rPr lang="en-US" sz="1400" dirty="0"/>
              <a:t>Draft NPRR for RTC</a:t>
            </a:r>
          </a:p>
          <a:p>
            <a:pPr lvl="1">
              <a:spcBef>
                <a:spcPts val="0"/>
              </a:spcBef>
              <a:spcAft>
                <a:spcPts val="600"/>
              </a:spcAft>
              <a:buFontTx/>
              <a:buChar char="-"/>
            </a:pPr>
            <a:r>
              <a:rPr lang="en-US" sz="1400" dirty="0"/>
              <a:t>Draft NPRR, NOGRR, PGRR, OBDRR for Single Model </a:t>
            </a:r>
          </a:p>
          <a:p>
            <a:pPr lvl="1">
              <a:spcBef>
                <a:spcPts val="0"/>
              </a:spcBef>
              <a:spcAft>
                <a:spcPts val="600"/>
              </a:spcAft>
              <a:buFontTx/>
              <a:buChar char="-"/>
            </a:pPr>
            <a:endParaRPr lang="en-US" sz="1400" dirty="0">
              <a:effectLst/>
              <a:latin typeface="Calibri" panose="020F0502020204030204" pitchFamily="34" charset="0"/>
              <a:ea typeface="Times New Roman" panose="02020603050405020304" pitchFamily="18" charset="0"/>
            </a:endParaRPr>
          </a:p>
          <a:p>
            <a:pPr>
              <a:spcBef>
                <a:spcPts val="0"/>
              </a:spcBef>
              <a:spcAft>
                <a:spcPts val="600"/>
              </a:spcAft>
              <a:buFontTx/>
              <a:buChar char="-"/>
            </a:pPr>
            <a:r>
              <a:rPr lang="en-US" sz="1600" u="sng" dirty="0"/>
              <a:t>Issue 18</a:t>
            </a:r>
            <a:r>
              <a:rPr lang="en-US" sz="1600" dirty="0"/>
              <a:t> - Review of the AS Demand Curves in the context of current policy</a:t>
            </a:r>
          </a:p>
          <a:p>
            <a:pPr lvl="1">
              <a:spcBef>
                <a:spcPts val="0"/>
              </a:spcBef>
              <a:spcAft>
                <a:spcPts val="600"/>
              </a:spcAft>
              <a:buFontTx/>
              <a:buChar char="-"/>
            </a:pPr>
            <a:r>
              <a:rPr lang="en-US" sz="1400" dirty="0"/>
              <a:t>Placeholder if needed</a:t>
            </a:r>
          </a:p>
          <a:p>
            <a:pPr lvl="1">
              <a:spcBef>
                <a:spcPts val="0"/>
              </a:spcBef>
              <a:spcAft>
                <a:spcPts val="600"/>
              </a:spcAft>
              <a:buFontTx/>
              <a:buChar char="-"/>
            </a:pPr>
            <a:endParaRPr lang="en-US" sz="1800" dirty="0"/>
          </a:p>
          <a:p>
            <a:pPr>
              <a:spcBef>
                <a:spcPts val="0"/>
              </a:spcBef>
              <a:spcAft>
                <a:spcPts val="600"/>
              </a:spcAft>
              <a:buFontTx/>
              <a:buChar char="-"/>
            </a:pPr>
            <a:r>
              <a:rPr lang="en-US" sz="1800" dirty="0"/>
              <a:t>Next meeting in-person/WebEx on Wednesday August 14, 2024</a:t>
            </a:r>
          </a:p>
          <a:p>
            <a:pPr>
              <a:spcBef>
                <a:spcPts val="0"/>
              </a:spcBef>
              <a:spcAft>
                <a:spcPts val="600"/>
              </a:spcAft>
              <a:buFontTx/>
              <a:buChar char="-"/>
            </a:pPr>
            <a:endParaRPr lang="en-US" sz="1800" dirty="0"/>
          </a:p>
        </p:txBody>
      </p:sp>
    </p:spTree>
    <p:extLst>
      <p:ext uri="{BB962C8B-B14F-4D97-AF65-F5344CB8AC3E}">
        <p14:creationId xmlns:p14="http://schemas.microsoft.com/office/powerpoint/2010/main" val="2506492982"/>
      </p:ext>
    </p:extLst>
  </p:cSld>
  <p:clrMapOvr>
    <a:masterClrMapping/>
  </p:clrMapOvr>
</p:sld>
</file>

<file path=ppt/theme/theme1.xml><?xml version="1.0" encoding="utf-8"?>
<a:theme xmlns:a="http://schemas.openxmlformats.org/drawingml/2006/main" name="Cover Slide">
  <a:themeElements>
    <a:clrScheme name="Custom 1">
      <a:dk1>
        <a:srgbClr val="2D3338"/>
      </a:dk1>
      <a:lt1>
        <a:srgbClr val="FFFFFF"/>
      </a:lt1>
      <a:dk2>
        <a:srgbClr val="2D3338"/>
      </a:dk2>
      <a:lt2>
        <a:srgbClr val="E6EBF0"/>
      </a:lt2>
      <a:accent1>
        <a:srgbClr val="00AEC7"/>
      </a:accent1>
      <a:accent2>
        <a:srgbClr val="7C858C"/>
      </a:accent2>
      <a:accent3>
        <a:srgbClr val="2BA565"/>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0999AAC16EAB41985F08B9B30BD6F8" ma:contentTypeVersion="4" ma:contentTypeDescription="Create a new document." ma:contentTypeScope="" ma:versionID="e17db7c92bbe4a954239b0aad63199c1">
  <xsd:schema xmlns:xsd="http://www.w3.org/2001/XMLSchema" xmlns:xs="http://www.w3.org/2001/XMLSchema" xmlns:p="http://schemas.microsoft.com/office/2006/metadata/properties" xmlns:ns2="8d5ee879-813f-4fb9-b7c2-a59846c21aeb" targetNamespace="http://schemas.microsoft.com/office/2006/metadata/properties" ma:root="true" ma:fieldsID="dbeeea33673683b355d19f3b50507d1a" ns2:_="">
    <xsd:import namespace="8d5ee879-813f-4fb9-b7c2-a59846c21aeb"/>
    <xsd:element name="properties">
      <xsd:complexType>
        <xsd:sequence>
          <xsd:element name="documentManagement">
            <xsd:complexType>
              <xsd:all>
                <xsd:element ref="ns2:Audience" minOccurs="0"/>
                <xsd:element ref="ns2:Year"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ee879-813f-4fb9-b7c2-a59846c21aeb"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Internal "/>
          <xsd:enumeration value="Confidential"/>
          <xsd:enumeration value="Public"/>
        </xsd:restriction>
      </xsd:simpleType>
    </xsd:element>
    <xsd:element name="Year" ma:index="9" nillable="true" ma:displayName="Year" ma:format="Dropdown" ma:internalName="Year">
      <xsd:simpleType>
        <xsd:restriction base="dms:Choice">
          <xsd:enumeration value="2022"/>
          <xsd:enumeration value="2023"/>
          <xsd:enumeration value="2024"/>
          <xsd:enumeration value="202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Year xmlns="8d5ee879-813f-4fb9-b7c2-a59846c21aeb" xsi:nil="true"/>
    <Audience xmlns="8d5ee879-813f-4fb9-b7c2-a59846c21aeb">Public</Audie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BCE88CD-E9E0-4BB6-AD83-C594282F53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5ee879-813f-4fb9-b7c2-a59846c21a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A526C54-2038-4DDB-9077-84C80FF069E0}">
  <ds:schemaRefs>
    <ds:schemaRef ds:uri="http://purl.org/dc/dcmitype/"/>
    <ds:schemaRef ds:uri="http://purl.org/dc/elements/1.1/"/>
    <ds:schemaRef ds:uri="http://schemas.microsoft.com/office/2006/documentManagement/types"/>
    <ds:schemaRef ds:uri="http://schemas.microsoft.com/office/2006/metadata/properties"/>
    <ds:schemaRef ds:uri="c34af464-7aa1-4edd-9be4-83dffc1cb926"/>
    <ds:schemaRef ds:uri="http://schemas.openxmlformats.org/package/2006/metadata/core-properties"/>
    <ds:schemaRef ds:uri="http://purl.org/dc/terms/"/>
    <ds:schemaRef ds:uri="http://schemas.microsoft.com/office/infopath/2007/PartnerControls"/>
    <ds:schemaRef ds:uri="http://www.w3.org/XML/1998/namespace"/>
    <ds:schemaRef ds:uri="8d5ee879-813f-4fb9-b7c2-a59846c21aeb"/>
  </ds:schemaRefs>
</ds:datastoreItem>
</file>

<file path=customXml/itemProps3.xml><?xml version="1.0" encoding="utf-8"?>
<ds:datastoreItem xmlns:ds="http://schemas.openxmlformats.org/officeDocument/2006/customXml" ds:itemID="{9F18ABE5-2C97-4413-ACB0-B3080BAFCA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22584</TotalTime>
  <Words>821</Words>
  <Application>Microsoft Office PowerPoint</Application>
  <PresentationFormat>On-screen Show (4:3)</PresentationFormat>
  <Paragraphs>104</Paragraphs>
  <Slides>8</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8</vt:i4>
      </vt:variant>
    </vt:vector>
  </HeadingPairs>
  <TitlesOfParts>
    <vt:vector size="12" baseType="lpstr">
      <vt:lpstr>Arial</vt:lpstr>
      <vt:lpstr>Calibri</vt:lpstr>
      <vt:lpstr>Cover Slide</vt:lpstr>
      <vt:lpstr>Horizontal Theme</vt:lpstr>
      <vt:lpstr>PowerPoint Presentation</vt:lpstr>
      <vt:lpstr>Outline</vt:lpstr>
      <vt:lpstr>RTC+B Program Update  (excerpt from June Board T&amp;S RTC Update)</vt:lpstr>
      <vt:lpstr>PowerPoint Presentation</vt:lpstr>
      <vt:lpstr>Plans for Meetings and Review Cycles</vt:lpstr>
      <vt:lpstr>Current RTCBTF Issues List</vt:lpstr>
      <vt:lpstr>RTC+B Clarification NPRRs </vt:lpstr>
      <vt:lpstr>Proceed with rest of meeting</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Matt Mereness</cp:lastModifiedBy>
  <cp:revision>597</cp:revision>
  <cp:lastPrinted>2017-10-10T21:31:05Z</cp:lastPrinted>
  <dcterms:created xsi:type="dcterms:W3CDTF">2016-01-21T15:20:31Z</dcterms:created>
  <dcterms:modified xsi:type="dcterms:W3CDTF">2024-07-11T11:55:14Z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0x0101006D0999AAC16EAB41985F08B9B30BD6F8</vt:lpwstr>
  </property>
  <property fmtid="{D5CDD505-2E9C-101B-9397-08002B2CF9AE}" pid="3" name="MSIP_Label_7084cbda-52b8-46fb-a7b7-cb5bd465ed85_Enabled">
    <vt:lpwstr>true</vt:lpwstr>
  </property>
  <property fmtid="{D5CDD505-2E9C-101B-9397-08002B2CF9AE}" pid="4" name="MSIP_Label_7084cbda-52b8-46fb-a7b7-cb5bd465ed85_ActionId">
    <vt:lpwstr>c62e7908-7660-43a6-b1c8-5c5c95dc1f11</vt:lpwstr>
  </property>
  <property fmtid="{D5CDD505-2E9C-101B-9397-08002B2CF9AE}" pid="5" name="MSIP_Label_7084cbda-52b8-46fb-a7b7-cb5bd465ed85_SetDate">
    <vt:lpwstr>2023-05-09T20:19:39Z</vt:lpwstr>
  </property>
  <property fmtid="{D5CDD505-2E9C-101B-9397-08002B2CF9AE}" pid="6" name="MSIP_Label_7084cbda-52b8-46fb-a7b7-cb5bd465ed85_Name">
    <vt:lpwstr>Internal</vt:lpwstr>
  </property>
  <property fmtid="{D5CDD505-2E9C-101B-9397-08002B2CF9AE}" pid="7" name="MSIP_Label_7084cbda-52b8-46fb-a7b7-cb5bd465ed85_ContentBits">
    <vt:lpwstr>0</vt:lpwstr>
  </property>
  <property fmtid="{D5CDD505-2E9C-101B-9397-08002B2CF9AE}" pid="8" name="MSIP_Label_7084cbda-52b8-46fb-a7b7-cb5bd465ed85_SiteId">
    <vt:lpwstr>0afb747d-bff7-4596-a9fc-950ef9e0ec45</vt:lpwstr>
  </property>
  <property fmtid="{D5CDD505-2E9C-101B-9397-08002B2CF9AE}" pid="9" name="MSIP_Label_7084cbda-52b8-46fb-a7b7-cb5bd465ed85_Method">
    <vt:lpwstr>Standard</vt:lpwstr>
  </property>
</Properties>
</file>