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53" r:id="rId1"/>
    <p:sldMasterId id="2147483648" r:id="rId2"/>
    <p:sldMasterId id="2147483651" r:id="rId3"/>
  </p:sldMasterIdLst>
  <p:notesMasterIdLst>
    <p:notesMasterId r:id="rId14"/>
  </p:notesMasterIdLst>
  <p:handoutMasterIdLst>
    <p:handoutMasterId r:id="rId15"/>
  </p:handoutMasterIdLst>
  <p:sldIdLst>
    <p:sldId id="2620" r:id="rId4"/>
    <p:sldId id="2630" r:id="rId5"/>
    <p:sldId id="2658" r:id="rId6"/>
    <p:sldId id="2659" r:id="rId7"/>
    <p:sldId id="2664" r:id="rId8"/>
    <p:sldId id="2652" r:id="rId9"/>
    <p:sldId id="2665" r:id="rId10"/>
    <p:sldId id="2657" r:id="rId11"/>
    <p:sldId id="2641" r:id="rId12"/>
    <p:sldId id="2656"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2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200"/>
    <a:srgbClr val="0076C6"/>
    <a:srgbClr val="B03018"/>
    <a:srgbClr val="685BC7"/>
    <a:srgbClr val="FFD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88097" autoAdjust="0"/>
  </p:normalViewPr>
  <p:slideViewPr>
    <p:cSldViewPr showGuides="1">
      <p:cViewPr varScale="1">
        <p:scale>
          <a:sx n="79" d="100"/>
          <a:sy n="79" d="100"/>
        </p:scale>
        <p:origin x="288" y="90"/>
      </p:cViewPr>
      <p:guideLst>
        <p:guide orient="horz" pos="2160"/>
        <p:guide pos="2880"/>
      </p:guideLst>
    </p:cSldViewPr>
  </p:slideViewPr>
  <p:notesTextViewPr>
    <p:cViewPr>
      <p:scale>
        <a:sx n="3" d="2"/>
        <a:sy n="3" d="2"/>
      </p:scale>
      <p:origin x="0" y="0"/>
    </p:cViewPr>
  </p:notesTextViewPr>
  <p:sorterViewPr>
    <p:cViewPr varScale="1">
      <p:scale>
        <a:sx n="100" d="100"/>
        <a:sy n="100" d="100"/>
      </p:scale>
      <p:origin x="0" y="0"/>
    </p:cViewPr>
  </p:sorter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21" Type="http://schemas.microsoft.com/office/2018/10/relationships/authors" Targe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7/8/2024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7/8/2024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906889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SOC Shortfall (MWh) = SOC Requirement (MWh) – SOC (MWh)</a:t>
            </a:r>
          </a:p>
          <a:p>
            <a:r>
              <a:rPr lang="en-US" dirty="0"/>
              <a:t>MW Short (MW) = SOC Shortfall (MWh) / Time Remaining in Hour (h)</a:t>
            </a:r>
          </a:p>
          <a:p>
            <a:r>
              <a:rPr lang="en-US" dirty="0"/>
              <a:t>Integrated MW Short (MWh) = Integration of MW Short across all hours. </a:t>
            </a:r>
          </a:p>
          <a:p>
            <a:r>
              <a:rPr lang="en-US" dirty="0"/>
              <a:t>MW Short for a month (MW) = Integrated MW Short (MWh) / Hours where AS was carried in the month (h)</a:t>
            </a:r>
          </a:p>
          <a:p>
            <a:r>
              <a:rPr lang="en-US" i="1" dirty="0"/>
              <a:t>MW Short for a month is the value shown on these slides</a:t>
            </a:r>
          </a:p>
        </p:txBody>
      </p:sp>
      <p:sp>
        <p:nvSpPr>
          <p:cNvPr id="4" name="Slide Number Placeholder 3"/>
          <p:cNvSpPr>
            <a:spLocks noGrp="1"/>
          </p:cNvSpPr>
          <p:nvPr>
            <p:ph type="sldNum" sz="quarter" idx="5"/>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746960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RRS-PFR is evaluated on ERCOT-RRS metric (1% droop). (BAL evaluation is in the appendix). </a:t>
            </a:r>
          </a:p>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065936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Low SOC is configurable. </a:t>
            </a:r>
          </a:p>
        </p:txBody>
      </p:sp>
      <p:sp>
        <p:nvSpPr>
          <p:cNvPr id="4" name="Slide Number Placeholder 3"/>
          <p:cNvSpPr>
            <a:spLocks noGrp="1"/>
          </p:cNvSpPr>
          <p:nvPr>
            <p:ph type="sldNum" sz="quarter" idx="5"/>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2950397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6488215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table shows the evaluation of BAL-TRE-001. (5% droop)</a:t>
            </a:r>
          </a:p>
          <a:p>
            <a:endParaRPr lang="en-US" dirty="0"/>
          </a:p>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62980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cxnSp>
        <p:nvCxnSpPr>
          <p:cNvPr id="7" name="Straight Connector 6"/>
          <p:cNvCxnSpPr/>
          <p:nvPr/>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Tree>
    <p:extLst>
      <p:ext uri="{BB962C8B-B14F-4D97-AF65-F5344CB8AC3E}">
        <p14:creationId xmlns:p14="http://schemas.microsoft.com/office/powerpoint/2010/main" val="2925626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8458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859725" cy="246221"/>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63"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hyperlink" Target="mailto:jhinojosa@ercot.com"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E859EFF0-4021-11DB-F55A-F6466F4B2526}"/>
              </a:ext>
            </a:extLst>
          </p:cNvPr>
          <p:cNvSpPr txBox="1">
            <a:spLocks/>
          </p:cNvSpPr>
          <p:nvPr/>
        </p:nvSpPr>
        <p:spPr>
          <a:xfrm>
            <a:off x="3657600" y="4837176"/>
            <a:ext cx="4358566" cy="6492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cap="small" dirty="0">
                <a:solidFill>
                  <a:schemeClr val="tx2"/>
                </a:solidFill>
              </a:rPr>
              <a:t>July 10, 2024</a:t>
            </a:r>
          </a:p>
        </p:txBody>
      </p:sp>
      <p:sp>
        <p:nvSpPr>
          <p:cNvPr id="5" name="Text Placeholder 1">
            <a:extLst>
              <a:ext uri="{FF2B5EF4-FFF2-40B4-BE49-F238E27FC236}">
                <a16:creationId xmlns:a16="http://schemas.microsoft.com/office/drawing/2014/main" id="{AC4D65C5-CD99-AB85-30AC-AC73550C054C}"/>
              </a:ext>
            </a:extLst>
          </p:cNvPr>
          <p:cNvSpPr txBox="1">
            <a:spLocks/>
          </p:cNvSpPr>
          <p:nvPr/>
        </p:nvSpPr>
        <p:spPr>
          <a:xfrm>
            <a:off x="3657601" y="3630168"/>
            <a:ext cx="4358566" cy="5608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dirty="0">
                <a:solidFill>
                  <a:schemeClr val="tx2"/>
                </a:solidFill>
              </a:rPr>
              <a:t>Balancing Operations Planning Staff</a:t>
            </a:r>
          </a:p>
          <a:p>
            <a:endParaRPr lang="en-US" sz="3600" b="1" cap="small" dirty="0">
              <a:solidFill>
                <a:schemeClr val="tx2"/>
              </a:solidFill>
            </a:endParaRPr>
          </a:p>
        </p:txBody>
      </p:sp>
      <p:sp>
        <p:nvSpPr>
          <p:cNvPr id="6" name="Text Placeholder 4">
            <a:extLst>
              <a:ext uri="{FF2B5EF4-FFF2-40B4-BE49-F238E27FC236}">
                <a16:creationId xmlns:a16="http://schemas.microsoft.com/office/drawing/2014/main" id="{2DE399F6-19B7-3D3D-67C8-06874D2375F1}"/>
              </a:ext>
            </a:extLst>
          </p:cNvPr>
          <p:cNvSpPr txBox="1">
            <a:spLocks/>
          </p:cNvSpPr>
          <p:nvPr/>
        </p:nvSpPr>
        <p:spPr>
          <a:xfrm>
            <a:off x="3657600" y="1325880"/>
            <a:ext cx="5410199" cy="23042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600" b="1" cap="small" dirty="0">
                <a:solidFill>
                  <a:schemeClr val="tx2"/>
                </a:solidFill>
              </a:rPr>
              <a:t>ESR Ancillary Service SOC Shortfall Analysis Report</a:t>
            </a:r>
          </a:p>
        </p:txBody>
      </p:sp>
    </p:spTree>
    <p:extLst>
      <p:ext uri="{BB962C8B-B14F-4D97-AF65-F5344CB8AC3E}">
        <p14:creationId xmlns:p14="http://schemas.microsoft.com/office/powerpoint/2010/main" val="29384247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C64C1-90CF-8CBE-C277-711C15ED9D2A}"/>
              </a:ext>
            </a:extLst>
          </p:cNvPr>
          <p:cNvSpPr>
            <a:spLocks noGrp="1"/>
          </p:cNvSpPr>
          <p:nvPr>
            <p:ph type="title"/>
          </p:nvPr>
        </p:nvSpPr>
        <p:spPr>
          <a:xfrm>
            <a:off x="381000" y="243682"/>
            <a:ext cx="8458200" cy="518318"/>
          </a:xfrm>
        </p:spPr>
        <p:txBody>
          <a:bodyPr/>
          <a:lstStyle/>
          <a:p>
            <a:r>
              <a:rPr lang="en-US" sz="1800" dirty="0"/>
              <a:t>ESR failure to perform during unit trip frequency events with low SOC^ </a:t>
            </a:r>
          </a:p>
        </p:txBody>
      </p:sp>
      <p:graphicFrame>
        <p:nvGraphicFramePr>
          <p:cNvPr id="5" name="Table 5">
            <a:extLst>
              <a:ext uri="{FF2B5EF4-FFF2-40B4-BE49-F238E27FC236}">
                <a16:creationId xmlns:a16="http://schemas.microsoft.com/office/drawing/2014/main" id="{524F78CE-1CCB-4FBC-98D6-56C6195D740B}"/>
              </a:ext>
            </a:extLst>
          </p:cNvPr>
          <p:cNvGraphicFramePr>
            <a:graphicFrameLocks noGrp="1"/>
          </p:cNvGraphicFramePr>
          <p:nvPr>
            <p:ph idx="1"/>
            <p:extLst>
              <p:ext uri="{D42A27DB-BD31-4B8C-83A1-F6EECF244321}">
                <p14:modId xmlns:p14="http://schemas.microsoft.com/office/powerpoint/2010/main" val="2864045425"/>
              </p:ext>
            </p:extLst>
          </p:nvPr>
        </p:nvGraphicFramePr>
        <p:xfrm>
          <a:off x="910628" y="1819088"/>
          <a:ext cx="7322744" cy="4083299"/>
        </p:xfrm>
        <a:graphic>
          <a:graphicData uri="http://schemas.openxmlformats.org/drawingml/2006/table">
            <a:tbl>
              <a:tblPr firstRow="1" bandRow="1">
                <a:tableStyleId>{5C22544A-7EE6-4342-B048-85BDC9FD1C3A}</a:tableStyleId>
              </a:tblPr>
              <a:tblGrid>
                <a:gridCol w="2216614">
                  <a:extLst>
                    <a:ext uri="{9D8B030D-6E8A-4147-A177-3AD203B41FA5}">
                      <a16:colId xmlns:a16="http://schemas.microsoft.com/office/drawing/2014/main" val="3828027700"/>
                    </a:ext>
                  </a:extLst>
                </a:gridCol>
                <a:gridCol w="2731186">
                  <a:extLst>
                    <a:ext uri="{9D8B030D-6E8A-4147-A177-3AD203B41FA5}">
                      <a16:colId xmlns:a16="http://schemas.microsoft.com/office/drawing/2014/main" val="3456375639"/>
                    </a:ext>
                  </a:extLst>
                </a:gridCol>
                <a:gridCol w="2374944">
                  <a:extLst>
                    <a:ext uri="{9D8B030D-6E8A-4147-A177-3AD203B41FA5}">
                      <a16:colId xmlns:a16="http://schemas.microsoft.com/office/drawing/2014/main" val="4085293360"/>
                    </a:ext>
                  </a:extLst>
                </a:gridCol>
              </a:tblGrid>
              <a:tr h="375249">
                <a:tc>
                  <a:txBody>
                    <a:bodyPr/>
                    <a:lstStyle/>
                    <a:p>
                      <a:pPr algn="ctr" fontAlgn="b"/>
                      <a:r>
                        <a:rPr lang="en-US" sz="1300" b="1" i="0" u="none" strike="noStrike" dirty="0">
                          <a:solidFill>
                            <a:schemeClr val="tx1"/>
                          </a:solidFill>
                          <a:effectLst/>
                          <a:latin typeface="+mj-lt"/>
                        </a:rPr>
                        <a:t>Event Date</a:t>
                      </a:r>
                    </a:p>
                  </a:txBody>
                  <a:tcPr marL="9525" marR="9525" marT="9525" marB="0" anchor="ctr"/>
                </a:tc>
                <a:tc>
                  <a:txBody>
                    <a:bodyPr/>
                    <a:lstStyle/>
                    <a:p>
                      <a:pPr algn="ctr" fontAlgn="b"/>
                      <a:r>
                        <a:rPr lang="en-US" sz="1300" b="1" i="0" u="none" strike="noStrike" dirty="0">
                          <a:solidFill>
                            <a:srgbClr val="000000"/>
                          </a:solidFill>
                          <a:effectLst/>
                          <a:latin typeface="+mj-lt"/>
                        </a:rPr>
                        <a:t>BAL Evaluated Low SOC ESRs</a:t>
                      </a:r>
                    </a:p>
                  </a:txBody>
                  <a:tcPr marL="9525" marR="9525" marT="9525" marB="0" anchor="ctr"/>
                </a:tc>
                <a:tc>
                  <a:txBody>
                    <a:bodyPr/>
                    <a:lstStyle/>
                    <a:p>
                      <a:pPr algn="ctr" fontAlgn="b"/>
                      <a:r>
                        <a:rPr lang="en-US" sz="1300" b="1" i="0" u="none" strike="noStrike" dirty="0">
                          <a:solidFill>
                            <a:srgbClr val="000000"/>
                          </a:solidFill>
                          <a:effectLst/>
                          <a:latin typeface="+mj-lt"/>
                        </a:rPr>
                        <a:t>BAL Low SOC Failed ESRs</a:t>
                      </a:r>
                    </a:p>
                  </a:txBody>
                  <a:tcPr marL="9525" marR="9525" marT="9525" marB="0" anchor="ctr"/>
                </a:tc>
                <a:extLst>
                  <a:ext uri="{0D108BD9-81ED-4DB2-BD59-A6C34878D82A}">
                    <a16:rowId xmlns:a16="http://schemas.microsoft.com/office/drawing/2014/main" val="3132829837"/>
                  </a:ext>
                </a:extLst>
              </a:tr>
              <a:tr h="370805">
                <a:tc>
                  <a:txBody>
                    <a:bodyPr/>
                    <a:lstStyle/>
                    <a:p>
                      <a:pPr algn="ctr" fontAlgn="b"/>
                      <a:r>
                        <a:rPr lang="en-US" sz="1200" b="0" i="0" u="none" strike="noStrike" dirty="0">
                          <a:solidFill>
                            <a:schemeClr val="tx2"/>
                          </a:solidFill>
                          <a:effectLst/>
                          <a:latin typeface="Calibri" panose="020F0502020204030204" pitchFamily="34" charset="0"/>
                        </a:rPr>
                        <a:t>1/1/2024 20:13</a:t>
                      </a:r>
                    </a:p>
                  </a:txBody>
                  <a:tcPr marL="9525" marR="9525" marT="9525" marB="0" anchor="ctr"/>
                </a:tc>
                <a:tc>
                  <a:txBody>
                    <a:bodyPr/>
                    <a:lstStyle/>
                    <a:p>
                      <a:pPr algn="ctr" fontAlgn="b"/>
                      <a:r>
                        <a:rPr lang="en-US" sz="1100" b="0" i="0" u="none" strike="noStrike" dirty="0">
                          <a:solidFill>
                            <a:schemeClr val="tx2"/>
                          </a:solidFill>
                          <a:effectLst/>
                          <a:latin typeface="Calibri" panose="020F0502020204030204" pitchFamily="34" charset="0"/>
                        </a:rPr>
                        <a:t>4</a:t>
                      </a:r>
                    </a:p>
                  </a:txBody>
                  <a:tcPr marL="9525" marR="9525" marT="9525" marB="0" anchor="ctr"/>
                </a:tc>
                <a:tc>
                  <a:txBody>
                    <a:bodyPr/>
                    <a:lstStyle/>
                    <a:p>
                      <a:pPr algn="ctr" fontAlgn="b"/>
                      <a:r>
                        <a:rPr lang="en-US" sz="1100" b="0" i="0" u="none" strike="noStrike" dirty="0">
                          <a:solidFill>
                            <a:schemeClr val="tx2"/>
                          </a:solidFill>
                          <a:effectLst/>
                          <a:latin typeface="Calibri" panose="020F0502020204030204" pitchFamily="34" charset="0"/>
                        </a:rPr>
                        <a:t>1</a:t>
                      </a:r>
                    </a:p>
                  </a:txBody>
                  <a:tcPr marL="9525" marR="9525" marT="9525" marB="0" anchor="ctr"/>
                </a:tc>
                <a:extLst>
                  <a:ext uri="{0D108BD9-81ED-4DB2-BD59-A6C34878D82A}">
                    <a16:rowId xmlns:a16="http://schemas.microsoft.com/office/drawing/2014/main" val="1013874553"/>
                  </a:ext>
                </a:extLst>
              </a:tr>
              <a:tr h="370805">
                <a:tc>
                  <a:txBody>
                    <a:bodyPr/>
                    <a:lstStyle/>
                    <a:p>
                      <a:pPr algn="ctr" fontAlgn="b"/>
                      <a:r>
                        <a:rPr lang="en-US" sz="1200" b="0" i="0" u="none" strike="noStrike" dirty="0">
                          <a:solidFill>
                            <a:schemeClr val="tx2"/>
                          </a:solidFill>
                          <a:effectLst/>
                          <a:latin typeface="Calibri" panose="020F0502020204030204" pitchFamily="34" charset="0"/>
                        </a:rPr>
                        <a:t>2/27/2024 9:21</a:t>
                      </a:r>
                    </a:p>
                  </a:txBody>
                  <a:tcPr marL="9525" marR="9525" marT="9525" marB="0" anchor="ctr"/>
                </a:tc>
                <a:tc>
                  <a:txBody>
                    <a:bodyPr/>
                    <a:lstStyle/>
                    <a:p>
                      <a:pPr algn="ctr" fontAlgn="b"/>
                      <a:r>
                        <a:rPr lang="en-US" sz="1100" b="0" i="0" u="none" strike="noStrike">
                          <a:solidFill>
                            <a:schemeClr val="tx2"/>
                          </a:solidFill>
                          <a:effectLst/>
                          <a:latin typeface="Calibri" panose="020F0502020204030204" pitchFamily="34" charset="0"/>
                        </a:rPr>
                        <a:t>11</a:t>
                      </a:r>
                    </a:p>
                  </a:txBody>
                  <a:tcPr marL="9525" marR="9525" marT="9525" marB="0" anchor="ctr"/>
                </a:tc>
                <a:tc>
                  <a:txBody>
                    <a:bodyPr/>
                    <a:lstStyle/>
                    <a:p>
                      <a:pPr algn="ctr" fontAlgn="b"/>
                      <a:r>
                        <a:rPr lang="en-US" sz="1100" b="0" i="0" u="none" strike="noStrike">
                          <a:solidFill>
                            <a:schemeClr val="tx2"/>
                          </a:solidFill>
                          <a:effectLst/>
                          <a:latin typeface="Calibri" panose="020F0502020204030204" pitchFamily="34" charset="0"/>
                        </a:rPr>
                        <a:t>1</a:t>
                      </a:r>
                    </a:p>
                  </a:txBody>
                  <a:tcPr marL="9525" marR="9525" marT="9525" marB="0" anchor="ctr"/>
                </a:tc>
                <a:extLst>
                  <a:ext uri="{0D108BD9-81ED-4DB2-BD59-A6C34878D82A}">
                    <a16:rowId xmlns:a16="http://schemas.microsoft.com/office/drawing/2014/main" val="3921995635"/>
                  </a:ext>
                </a:extLst>
              </a:tr>
              <a:tr h="370805">
                <a:tc>
                  <a:txBody>
                    <a:bodyPr/>
                    <a:lstStyle/>
                    <a:p>
                      <a:pPr algn="ctr" fontAlgn="b"/>
                      <a:r>
                        <a:rPr lang="en-US" sz="1200" b="0" i="0" u="none" strike="noStrike" dirty="0">
                          <a:solidFill>
                            <a:schemeClr val="tx2"/>
                          </a:solidFill>
                          <a:effectLst/>
                          <a:latin typeface="Calibri" panose="020F0502020204030204" pitchFamily="34" charset="0"/>
                        </a:rPr>
                        <a:t>2/28/2024 2:29</a:t>
                      </a:r>
                    </a:p>
                  </a:txBody>
                  <a:tcPr marL="9525" marR="9525" marT="9525" marB="0" anchor="ctr"/>
                </a:tc>
                <a:tc>
                  <a:txBody>
                    <a:bodyPr/>
                    <a:lstStyle/>
                    <a:p>
                      <a:pPr algn="ctr" fontAlgn="b"/>
                      <a:r>
                        <a:rPr lang="en-US" sz="1100" b="0" i="0" u="none" strike="noStrike">
                          <a:solidFill>
                            <a:schemeClr val="tx2"/>
                          </a:solidFill>
                          <a:effectLst/>
                          <a:latin typeface="Calibri" panose="020F0502020204030204" pitchFamily="34" charset="0"/>
                        </a:rPr>
                        <a:t>1</a:t>
                      </a:r>
                    </a:p>
                  </a:txBody>
                  <a:tcPr marL="9525" marR="9525" marT="9525" marB="0" anchor="ctr"/>
                </a:tc>
                <a:tc>
                  <a:txBody>
                    <a:bodyPr/>
                    <a:lstStyle/>
                    <a:p>
                      <a:pPr algn="ctr" fontAlgn="b"/>
                      <a:r>
                        <a:rPr lang="en-US" sz="1100" b="0" i="0" u="none" strike="noStrike">
                          <a:solidFill>
                            <a:schemeClr val="tx2"/>
                          </a:solidFill>
                          <a:effectLst/>
                          <a:latin typeface="Calibri" panose="020F0502020204030204" pitchFamily="34" charset="0"/>
                        </a:rPr>
                        <a:t>0</a:t>
                      </a:r>
                    </a:p>
                  </a:txBody>
                  <a:tcPr marL="9525" marR="9525" marT="9525" marB="0" anchor="ctr"/>
                </a:tc>
                <a:extLst>
                  <a:ext uri="{0D108BD9-81ED-4DB2-BD59-A6C34878D82A}">
                    <a16:rowId xmlns:a16="http://schemas.microsoft.com/office/drawing/2014/main" val="779741504"/>
                  </a:ext>
                </a:extLst>
              </a:tr>
              <a:tr h="370805">
                <a:tc>
                  <a:txBody>
                    <a:bodyPr/>
                    <a:lstStyle/>
                    <a:p>
                      <a:pPr algn="ctr" fontAlgn="b"/>
                      <a:r>
                        <a:rPr lang="en-US" sz="1200" b="0" i="0" u="none" strike="noStrike" dirty="0">
                          <a:solidFill>
                            <a:schemeClr val="tx2"/>
                          </a:solidFill>
                          <a:effectLst/>
                          <a:latin typeface="Calibri" panose="020F0502020204030204" pitchFamily="34" charset="0"/>
                        </a:rPr>
                        <a:t>2/28/2024 10:15</a:t>
                      </a:r>
                    </a:p>
                  </a:txBody>
                  <a:tcPr marL="9525" marR="9525" marT="9525" marB="0" anchor="ctr"/>
                </a:tc>
                <a:tc>
                  <a:txBody>
                    <a:bodyPr/>
                    <a:lstStyle/>
                    <a:p>
                      <a:pPr algn="ctr" fontAlgn="b"/>
                      <a:r>
                        <a:rPr lang="en-US" sz="1100" b="0" i="0" u="none" strike="noStrike">
                          <a:solidFill>
                            <a:schemeClr val="tx2"/>
                          </a:solidFill>
                          <a:effectLst/>
                          <a:latin typeface="Calibri" panose="020F0502020204030204" pitchFamily="34" charset="0"/>
                        </a:rPr>
                        <a:t>3</a:t>
                      </a:r>
                    </a:p>
                  </a:txBody>
                  <a:tcPr marL="9525" marR="9525" marT="9525" marB="0" anchor="ctr"/>
                </a:tc>
                <a:tc>
                  <a:txBody>
                    <a:bodyPr/>
                    <a:lstStyle/>
                    <a:p>
                      <a:pPr algn="ctr" fontAlgn="b"/>
                      <a:r>
                        <a:rPr lang="en-US" sz="1100" b="0" i="0" u="none" strike="noStrike" dirty="0">
                          <a:solidFill>
                            <a:schemeClr val="tx2"/>
                          </a:solidFill>
                          <a:effectLst/>
                          <a:latin typeface="Calibri" panose="020F0502020204030204" pitchFamily="34" charset="0"/>
                        </a:rPr>
                        <a:t>1</a:t>
                      </a:r>
                    </a:p>
                  </a:txBody>
                  <a:tcPr marL="9525" marR="9525" marT="9525" marB="0" anchor="ctr"/>
                </a:tc>
                <a:extLst>
                  <a:ext uri="{0D108BD9-81ED-4DB2-BD59-A6C34878D82A}">
                    <a16:rowId xmlns:a16="http://schemas.microsoft.com/office/drawing/2014/main" val="3681544704"/>
                  </a:ext>
                </a:extLst>
              </a:tr>
              <a:tr h="370805">
                <a:tc>
                  <a:txBody>
                    <a:bodyPr/>
                    <a:lstStyle/>
                    <a:p>
                      <a:pPr algn="ctr" fontAlgn="b"/>
                      <a:r>
                        <a:rPr lang="en-US" sz="1200" b="0" i="0" u="none" strike="noStrike" dirty="0">
                          <a:solidFill>
                            <a:schemeClr val="tx2"/>
                          </a:solidFill>
                          <a:effectLst/>
                          <a:latin typeface="Calibri" panose="020F0502020204030204" pitchFamily="34" charset="0"/>
                        </a:rPr>
                        <a:t>3/12/2024 8:16</a:t>
                      </a:r>
                    </a:p>
                  </a:txBody>
                  <a:tcPr marL="9525" marR="9525" marT="9525" marB="0" anchor="ctr"/>
                </a:tc>
                <a:tc>
                  <a:txBody>
                    <a:bodyPr/>
                    <a:lstStyle/>
                    <a:p>
                      <a:pPr algn="ctr" fontAlgn="b"/>
                      <a:r>
                        <a:rPr lang="en-US" sz="1100" b="0" i="0" u="none" strike="noStrike">
                          <a:solidFill>
                            <a:schemeClr val="tx2"/>
                          </a:solidFill>
                          <a:effectLst/>
                          <a:latin typeface="Calibri" panose="020F0502020204030204" pitchFamily="34" charset="0"/>
                        </a:rPr>
                        <a:t>1</a:t>
                      </a:r>
                    </a:p>
                  </a:txBody>
                  <a:tcPr marL="9525" marR="9525" marT="9525" marB="0" anchor="ctr"/>
                </a:tc>
                <a:tc>
                  <a:txBody>
                    <a:bodyPr/>
                    <a:lstStyle/>
                    <a:p>
                      <a:pPr algn="ctr" fontAlgn="b"/>
                      <a:r>
                        <a:rPr lang="en-US" sz="1100" b="0" i="0" u="none" strike="noStrike">
                          <a:solidFill>
                            <a:schemeClr val="tx2"/>
                          </a:solidFill>
                          <a:effectLst/>
                          <a:latin typeface="Calibri" panose="020F0502020204030204" pitchFamily="34" charset="0"/>
                        </a:rPr>
                        <a:t>0</a:t>
                      </a:r>
                    </a:p>
                  </a:txBody>
                  <a:tcPr marL="9525" marR="9525" marT="9525" marB="0" anchor="ctr"/>
                </a:tc>
                <a:extLst>
                  <a:ext uri="{0D108BD9-81ED-4DB2-BD59-A6C34878D82A}">
                    <a16:rowId xmlns:a16="http://schemas.microsoft.com/office/drawing/2014/main" val="3919419947"/>
                  </a:ext>
                </a:extLst>
              </a:tr>
              <a:tr h="370805">
                <a:tc>
                  <a:txBody>
                    <a:bodyPr/>
                    <a:lstStyle/>
                    <a:p>
                      <a:pPr algn="ctr" fontAlgn="b"/>
                      <a:r>
                        <a:rPr lang="en-US" sz="1200" b="0" i="0" u="none" strike="noStrike" dirty="0">
                          <a:solidFill>
                            <a:schemeClr val="tx2"/>
                          </a:solidFill>
                          <a:effectLst/>
                          <a:latin typeface="Calibri" panose="020F0502020204030204" pitchFamily="34" charset="0"/>
                        </a:rPr>
                        <a:t>3/17/2024 15:16</a:t>
                      </a:r>
                    </a:p>
                  </a:txBody>
                  <a:tcPr marL="9525" marR="9525" marT="9525" marB="0" anchor="ctr"/>
                </a:tc>
                <a:tc>
                  <a:txBody>
                    <a:bodyPr/>
                    <a:lstStyle/>
                    <a:p>
                      <a:pPr algn="ctr" fontAlgn="b"/>
                      <a:r>
                        <a:rPr lang="en-US" sz="1100" b="0" i="0" u="none" strike="noStrike">
                          <a:solidFill>
                            <a:schemeClr val="tx2"/>
                          </a:solidFill>
                          <a:effectLst/>
                          <a:latin typeface="Calibri" panose="020F0502020204030204" pitchFamily="34" charset="0"/>
                        </a:rPr>
                        <a:t>5</a:t>
                      </a:r>
                    </a:p>
                  </a:txBody>
                  <a:tcPr marL="9525" marR="9525" marT="9525" marB="0" anchor="ctr"/>
                </a:tc>
                <a:tc>
                  <a:txBody>
                    <a:bodyPr/>
                    <a:lstStyle/>
                    <a:p>
                      <a:pPr algn="ctr" fontAlgn="b"/>
                      <a:r>
                        <a:rPr lang="en-US" sz="1100" b="0" i="0" u="none" strike="noStrike">
                          <a:solidFill>
                            <a:schemeClr val="tx2"/>
                          </a:solidFill>
                          <a:effectLst/>
                          <a:latin typeface="Calibri" panose="020F0502020204030204" pitchFamily="34" charset="0"/>
                        </a:rPr>
                        <a:t>1</a:t>
                      </a:r>
                    </a:p>
                  </a:txBody>
                  <a:tcPr marL="9525" marR="9525" marT="9525" marB="0" anchor="ctr"/>
                </a:tc>
                <a:extLst>
                  <a:ext uri="{0D108BD9-81ED-4DB2-BD59-A6C34878D82A}">
                    <a16:rowId xmlns:a16="http://schemas.microsoft.com/office/drawing/2014/main" val="1794806350"/>
                  </a:ext>
                </a:extLst>
              </a:tr>
              <a:tr h="370805">
                <a:tc>
                  <a:txBody>
                    <a:bodyPr/>
                    <a:lstStyle/>
                    <a:p>
                      <a:pPr algn="ctr" fontAlgn="b"/>
                      <a:r>
                        <a:rPr lang="en-US" sz="1200" b="0" i="0" u="none" strike="noStrike" dirty="0">
                          <a:solidFill>
                            <a:schemeClr val="tx2"/>
                          </a:solidFill>
                          <a:effectLst/>
                          <a:latin typeface="Calibri" panose="020F0502020204030204" pitchFamily="34" charset="0"/>
                        </a:rPr>
                        <a:t>3/24/2024 20:25</a:t>
                      </a:r>
                    </a:p>
                  </a:txBody>
                  <a:tcPr marL="9525" marR="9525" marT="9525" marB="0" anchor="ctr"/>
                </a:tc>
                <a:tc>
                  <a:txBody>
                    <a:bodyPr/>
                    <a:lstStyle/>
                    <a:p>
                      <a:pPr algn="ctr" fontAlgn="b"/>
                      <a:r>
                        <a:rPr lang="en-US" sz="1100" b="0" i="0" u="none" strike="noStrike">
                          <a:solidFill>
                            <a:schemeClr val="tx2"/>
                          </a:solidFill>
                          <a:effectLst/>
                          <a:latin typeface="Calibri" panose="020F0502020204030204" pitchFamily="34" charset="0"/>
                        </a:rPr>
                        <a:t>1</a:t>
                      </a:r>
                    </a:p>
                  </a:txBody>
                  <a:tcPr marL="9525" marR="9525" marT="9525" marB="0" anchor="ctr"/>
                </a:tc>
                <a:tc>
                  <a:txBody>
                    <a:bodyPr/>
                    <a:lstStyle/>
                    <a:p>
                      <a:pPr algn="ctr" fontAlgn="b"/>
                      <a:r>
                        <a:rPr lang="en-US" sz="1100" b="0" i="0" u="none" strike="noStrike">
                          <a:solidFill>
                            <a:schemeClr val="tx2"/>
                          </a:solidFill>
                          <a:effectLst/>
                          <a:latin typeface="Calibri" panose="020F0502020204030204" pitchFamily="34" charset="0"/>
                        </a:rPr>
                        <a:t>0</a:t>
                      </a:r>
                    </a:p>
                  </a:txBody>
                  <a:tcPr marL="9525" marR="9525" marT="9525" marB="0" anchor="ctr"/>
                </a:tc>
                <a:extLst>
                  <a:ext uri="{0D108BD9-81ED-4DB2-BD59-A6C34878D82A}">
                    <a16:rowId xmlns:a16="http://schemas.microsoft.com/office/drawing/2014/main" val="4045857893"/>
                  </a:ext>
                </a:extLst>
              </a:tr>
              <a:tr h="370805">
                <a:tc>
                  <a:txBody>
                    <a:bodyPr/>
                    <a:lstStyle/>
                    <a:p>
                      <a:pPr algn="ctr" fontAlgn="b"/>
                      <a:r>
                        <a:rPr lang="en-US" sz="1200" b="0" i="0" u="none" strike="noStrike" dirty="0">
                          <a:solidFill>
                            <a:schemeClr val="tx2"/>
                          </a:solidFill>
                          <a:effectLst/>
                          <a:latin typeface="Calibri" panose="020F0502020204030204" pitchFamily="34" charset="0"/>
                        </a:rPr>
                        <a:t>4/8/2024 22:29</a:t>
                      </a:r>
                    </a:p>
                  </a:txBody>
                  <a:tcPr marL="9525" marR="9525" marT="9525" marB="0" anchor="ctr">
                    <a:solidFill>
                      <a:schemeClr val="accent5">
                        <a:lumMod val="20000"/>
                        <a:lumOff val="80000"/>
                      </a:schemeClr>
                    </a:solidFill>
                  </a:tcPr>
                </a:tc>
                <a:tc>
                  <a:txBody>
                    <a:bodyPr/>
                    <a:lstStyle/>
                    <a:p>
                      <a:pPr algn="ctr" fontAlgn="b"/>
                      <a:r>
                        <a:rPr lang="en-US" sz="1100" b="0" i="0" u="none" strike="noStrike">
                          <a:solidFill>
                            <a:schemeClr val="tx2"/>
                          </a:solidFill>
                          <a:effectLst/>
                          <a:latin typeface="Calibri" panose="020F0502020204030204" pitchFamily="34" charset="0"/>
                        </a:rPr>
                        <a:t>5</a:t>
                      </a:r>
                    </a:p>
                  </a:txBody>
                  <a:tcPr marL="9525" marR="9525" marT="9525" marB="0" anchor="ctr">
                    <a:solidFill>
                      <a:schemeClr val="accent5">
                        <a:lumMod val="20000"/>
                        <a:lumOff val="80000"/>
                      </a:schemeClr>
                    </a:solidFill>
                  </a:tcPr>
                </a:tc>
                <a:tc>
                  <a:txBody>
                    <a:bodyPr/>
                    <a:lstStyle/>
                    <a:p>
                      <a:pPr algn="ctr" fontAlgn="b"/>
                      <a:r>
                        <a:rPr lang="en-US" sz="1100" b="0" i="0" u="none" strike="noStrike">
                          <a:solidFill>
                            <a:schemeClr val="tx2"/>
                          </a:solidFill>
                          <a:effectLst/>
                          <a:latin typeface="Calibri" panose="020F0502020204030204" pitchFamily="34" charset="0"/>
                        </a:rPr>
                        <a:t>1</a:t>
                      </a:r>
                    </a:p>
                  </a:txBody>
                  <a:tcPr marL="9525" marR="9525" marT="9525" marB="0" anchor="ctr">
                    <a:solidFill>
                      <a:schemeClr val="accent5">
                        <a:lumMod val="20000"/>
                        <a:lumOff val="80000"/>
                      </a:schemeClr>
                    </a:solidFill>
                  </a:tcPr>
                </a:tc>
                <a:extLst>
                  <a:ext uri="{0D108BD9-81ED-4DB2-BD59-A6C34878D82A}">
                    <a16:rowId xmlns:a16="http://schemas.microsoft.com/office/drawing/2014/main" val="3898646195"/>
                  </a:ext>
                </a:extLst>
              </a:tr>
              <a:tr h="370805">
                <a:tc>
                  <a:txBody>
                    <a:bodyPr/>
                    <a:lstStyle/>
                    <a:p>
                      <a:pPr algn="ctr" fontAlgn="b"/>
                      <a:r>
                        <a:rPr lang="en-US" sz="1200" b="0" i="0" u="none" strike="noStrike" dirty="0">
                          <a:solidFill>
                            <a:schemeClr val="tx2"/>
                          </a:solidFill>
                          <a:effectLst/>
                          <a:latin typeface="Calibri" panose="020F0502020204030204" pitchFamily="34" charset="0"/>
                        </a:rPr>
                        <a:t>4/10/2024 20:55</a:t>
                      </a:r>
                    </a:p>
                  </a:txBody>
                  <a:tcPr marL="9525" marR="9525" marT="9525" marB="0" anchor="ctr">
                    <a:solidFill>
                      <a:schemeClr val="accent5">
                        <a:lumMod val="20000"/>
                        <a:lumOff val="80000"/>
                      </a:schemeClr>
                    </a:solidFill>
                  </a:tcPr>
                </a:tc>
                <a:tc>
                  <a:txBody>
                    <a:bodyPr/>
                    <a:lstStyle/>
                    <a:p>
                      <a:pPr algn="ctr" fontAlgn="b"/>
                      <a:r>
                        <a:rPr lang="en-US" sz="1100" b="0" i="0" u="none" strike="noStrike">
                          <a:solidFill>
                            <a:schemeClr val="tx2"/>
                          </a:solidFill>
                          <a:effectLst/>
                          <a:latin typeface="Calibri" panose="020F0502020204030204" pitchFamily="34" charset="0"/>
                        </a:rPr>
                        <a:t>2</a:t>
                      </a:r>
                    </a:p>
                  </a:txBody>
                  <a:tcPr marL="9525" marR="9525" marT="9525" marB="0" anchor="ctr">
                    <a:solidFill>
                      <a:schemeClr val="accent5">
                        <a:lumMod val="20000"/>
                        <a:lumOff val="80000"/>
                      </a:schemeClr>
                    </a:solidFill>
                  </a:tcPr>
                </a:tc>
                <a:tc>
                  <a:txBody>
                    <a:bodyPr/>
                    <a:lstStyle/>
                    <a:p>
                      <a:pPr algn="ctr" fontAlgn="b"/>
                      <a:r>
                        <a:rPr lang="en-US" sz="1100" b="0" i="0" u="none" strike="noStrike">
                          <a:solidFill>
                            <a:schemeClr val="tx2"/>
                          </a:solidFill>
                          <a:effectLst/>
                          <a:latin typeface="Calibri" panose="020F0502020204030204" pitchFamily="34" charset="0"/>
                        </a:rPr>
                        <a:t>0</a:t>
                      </a:r>
                    </a:p>
                  </a:txBody>
                  <a:tcPr marL="9525" marR="9525" marT="9525" marB="0" anchor="ctr">
                    <a:solidFill>
                      <a:schemeClr val="accent5">
                        <a:lumMod val="20000"/>
                        <a:lumOff val="80000"/>
                      </a:schemeClr>
                    </a:solidFill>
                  </a:tcPr>
                </a:tc>
                <a:extLst>
                  <a:ext uri="{0D108BD9-81ED-4DB2-BD59-A6C34878D82A}">
                    <a16:rowId xmlns:a16="http://schemas.microsoft.com/office/drawing/2014/main" val="2086851430"/>
                  </a:ext>
                </a:extLst>
              </a:tr>
              <a:tr h="370805">
                <a:tc>
                  <a:txBody>
                    <a:bodyPr/>
                    <a:lstStyle/>
                    <a:p>
                      <a:pPr algn="ctr" fontAlgn="b"/>
                      <a:r>
                        <a:rPr lang="en-US" sz="1200" b="0" i="0" u="none" strike="noStrike" dirty="0">
                          <a:solidFill>
                            <a:schemeClr val="tx2"/>
                          </a:solidFill>
                          <a:effectLst/>
                          <a:latin typeface="Calibri" panose="020F0502020204030204" pitchFamily="34" charset="0"/>
                        </a:rPr>
                        <a:t>4/13/2024 18:05</a:t>
                      </a:r>
                    </a:p>
                  </a:txBody>
                  <a:tcPr marL="9525" marR="9525" marT="9525" marB="0" anchor="ctr">
                    <a:solidFill>
                      <a:schemeClr val="accent5">
                        <a:lumMod val="20000"/>
                        <a:lumOff val="80000"/>
                      </a:schemeClr>
                    </a:solidFill>
                  </a:tcPr>
                </a:tc>
                <a:tc>
                  <a:txBody>
                    <a:bodyPr/>
                    <a:lstStyle/>
                    <a:p>
                      <a:pPr algn="ctr" fontAlgn="b"/>
                      <a:r>
                        <a:rPr lang="en-US" sz="1100" b="0" i="0" u="none" strike="noStrike" dirty="0">
                          <a:solidFill>
                            <a:schemeClr val="tx2"/>
                          </a:solidFill>
                          <a:effectLst/>
                          <a:latin typeface="Calibri" panose="020F0502020204030204" pitchFamily="34" charset="0"/>
                        </a:rPr>
                        <a:t>2</a:t>
                      </a:r>
                    </a:p>
                  </a:txBody>
                  <a:tcPr marL="9525" marR="9525" marT="9525" marB="0" anchor="ctr">
                    <a:solidFill>
                      <a:schemeClr val="accent5">
                        <a:lumMod val="20000"/>
                        <a:lumOff val="80000"/>
                      </a:schemeClr>
                    </a:solidFill>
                  </a:tcPr>
                </a:tc>
                <a:tc>
                  <a:txBody>
                    <a:bodyPr/>
                    <a:lstStyle/>
                    <a:p>
                      <a:pPr algn="ctr" fontAlgn="b"/>
                      <a:r>
                        <a:rPr lang="en-US" sz="1100" b="0" i="0" u="none" strike="noStrike" dirty="0">
                          <a:solidFill>
                            <a:schemeClr val="tx2"/>
                          </a:solidFill>
                          <a:effectLst/>
                          <a:latin typeface="Calibri" panose="020F0502020204030204" pitchFamily="34" charset="0"/>
                        </a:rPr>
                        <a:t>1</a:t>
                      </a:r>
                    </a:p>
                  </a:txBody>
                  <a:tcPr marL="9525" marR="9525" marT="9525" marB="0" anchor="ctr">
                    <a:solidFill>
                      <a:schemeClr val="accent5">
                        <a:lumMod val="20000"/>
                        <a:lumOff val="80000"/>
                      </a:schemeClr>
                    </a:solidFill>
                  </a:tcPr>
                </a:tc>
                <a:extLst>
                  <a:ext uri="{0D108BD9-81ED-4DB2-BD59-A6C34878D82A}">
                    <a16:rowId xmlns:a16="http://schemas.microsoft.com/office/drawing/2014/main" val="3209212455"/>
                  </a:ext>
                </a:extLst>
              </a:tr>
            </a:tbl>
          </a:graphicData>
        </a:graphic>
      </p:graphicFrame>
      <p:sp>
        <p:nvSpPr>
          <p:cNvPr id="4" name="Slide Number Placeholder 3">
            <a:extLst>
              <a:ext uri="{FF2B5EF4-FFF2-40B4-BE49-F238E27FC236}">
                <a16:creationId xmlns:a16="http://schemas.microsoft.com/office/drawing/2014/main" id="{255C404F-FA00-FD0C-2455-F3C42C479403}"/>
              </a:ext>
            </a:extLst>
          </p:cNvPr>
          <p:cNvSpPr>
            <a:spLocks noGrp="1"/>
          </p:cNvSpPr>
          <p:nvPr>
            <p:ph type="sldNum" sz="quarter" idx="4"/>
          </p:nvPr>
        </p:nvSpPr>
        <p:spPr/>
        <p:txBody>
          <a:bodyPr/>
          <a:lstStyle/>
          <a:p>
            <a:fld id="{1D93BD3E-1E9A-4970-A6F7-E7AC52762E0C}" type="slidenum">
              <a:rPr lang="en-US" smtClean="0"/>
              <a:pPr/>
              <a:t>10</a:t>
            </a:fld>
            <a:endParaRPr lang="en-US"/>
          </a:p>
        </p:txBody>
      </p:sp>
      <p:sp>
        <p:nvSpPr>
          <p:cNvPr id="8" name="Content Placeholder 7">
            <a:extLst>
              <a:ext uri="{FF2B5EF4-FFF2-40B4-BE49-F238E27FC236}">
                <a16:creationId xmlns:a16="http://schemas.microsoft.com/office/drawing/2014/main" id="{093B2E4B-A656-4AF6-D5CE-4DF9425EF3CE}"/>
              </a:ext>
            </a:extLst>
          </p:cNvPr>
          <p:cNvSpPr txBox="1">
            <a:spLocks/>
          </p:cNvSpPr>
          <p:nvPr/>
        </p:nvSpPr>
        <p:spPr>
          <a:xfrm>
            <a:off x="304800" y="914400"/>
            <a:ext cx="8534400" cy="500563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1" indent="0">
              <a:buFont typeface="Arial" panose="020B0604020202020204" pitchFamily="34" charset="0"/>
              <a:buNone/>
            </a:pPr>
            <a:r>
              <a:rPr lang="en-US" sz="1200" i="1" dirty="0">
                <a:solidFill>
                  <a:schemeClr val="tx2"/>
                </a:solidFill>
              </a:rPr>
              <a:t>This data is sourced from the ERCOT BAL-TRE-001 FME tool and considers all ESRs evaluated by the tool. Low SOC is calculated using telemetered SOC, MXOS, MNOS as SOC % = ((SOC-MNOS)/MXOS)*100. </a:t>
            </a:r>
          </a:p>
          <a:p>
            <a:pPr marL="0" lvl="1" indent="0">
              <a:buFont typeface="Arial" panose="020B0604020202020204" pitchFamily="34" charset="0"/>
              <a:buNone/>
            </a:pPr>
            <a:r>
              <a:rPr lang="en-US" sz="1200" i="1" dirty="0">
                <a:solidFill>
                  <a:schemeClr val="accent6"/>
                </a:solidFill>
              </a:rPr>
              <a:t>^ Low SOC is set to 20% for this analysis, this is a configurable parameter.</a:t>
            </a:r>
            <a:endParaRPr lang="en-US" sz="1200" i="1" dirty="0">
              <a:solidFill>
                <a:schemeClr val="tx2"/>
              </a:solidFill>
            </a:endParaRPr>
          </a:p>
        </p:txBody>
      </p:sp>
      <p:sp>
        <p:nvSpPr>
          <p:cNvPr id="9" name="Content Placeholder 2">
            <a:extLst>
              <a:ext uri="{FF2B5EF4-FFF2-40B4-BE49-F238E27FC236}">
                <a16:creationId xmlns:a16="http://schemas.microsoft.com/office/drawing/2014/main" id="{7DC59DAE-EC6D-822F-DECE-C7A663E6B53F}"/>
              </a:ext>
            </a:extLst>
          </p:cNvPr>
          <p:cNvSpPr txBox="1">
            <a:spLocks/>
          </p:cNvSpPr>
          <p:nvPr/>
        </p:nvSpPr>
        <p:spPr>
          <a:xfrm>
            <a:off x="2286000" y="6205412"/>
            <a:ext cx="5448299" cy="601663"/>
          </a:xfrm>
          <a:prstGeom prst="rect">
            <a:avLst/>
          </a:prstGeom>
          <a:solidFill>
            <a:schemeClr val="accent2">
              <a:lumMod val="20000"/>
              <a:lumOff val="80000"/>
            </a:schemeClr>
          </a:solidFill>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200" b="1" i="1" dirty="0">
                <a:solidFill>
                  <a:schemeClr val="accent6"/>
                </a:solidFill>
              </a:rPr>
              <a:t>Observation: </a:t>
            </a:r>
            <a:r>
              <a:rPr lang="en-US" sz="1200" b="1" i="1" dirty="0">
                <a:solidFill>
                  <a:schemeClr val="tx2"/>
                </a:solidFill>
              </a:rPr>
              <a:t>In April, there were two instances of ESRs failing the BAL-TRE-001 response metric. </a:t>
            </a:r>
          </a:p>
        </p:txBody>
      </p:sp>
    </p:spTree>
    <p:extLst>
      <p:ext uri="{BB962C8B-B14F-4D97-AF65-F5344CB8AC3E}">
        <p14:creationId xmlns:p14="http://schemas.microsoft.com/office/powerpoint/2010/main" val="2876850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A1481-4E70-FB98-5CD3-446F0A089331}"/>
              </a:ext>
            </a:extLst>
          </p:cNvPr>
          <p:cNvSpPr>
            <a:spLocks noGrp="1"/>
          </p:cNvSpPr>
          <p:nvPr>
            <p:ph type="title"/>
          </p:nvPr>
        </p:nvSpPr>
        <p:spPr>
          <a:xfrm>
            <a:off x="381000" y="243682"/>
            <a:ext cx="8458200" cy="594518"/>
          </a:xfrm>
        </p:spPr>
        <p:txBody>
          <a:bodyPr/>
          <a:lstStyle/>
          <a:p>
            <a:r>
              <a:rPr lang="en-US" dirty="0"/>
              <a:t>ESR AS MW Shortfall Introduction</a:t>
            </a:r>
          </a:p>
        </p:txBody>
      </p:sp>
      <p:sp>
        <p:nvSpPr>
          <p:cNvPr id="3" name="Content Placeholder 2">
            <a:extLst>
              <a:ext uri="{FF2B5EF4-FFF2-40B4-BE49-F238E27FC236}">
                <a16:creationId xmlns:a16="http://schemas.microsoft.com/office/drawing/2014/main" id="{B7E028C9-6956-0776-A5E4-241723088633}"/>
              </a:ext>
            </a:extLst>
          </p:cNvPr>
          <p:cNvSpPr>
            <a:spLocks noGrp="1"/>
          </p:cNvSpPr>
          <p:nvPr>
            <p:ph idx="1"/>
          </p:nvPr>
        </p:nvSpPr>
        <p:spPr>
          <a:xfrm>
            <a:off x="304800" y="920058"/>
            <a:ext cx="8534400" cy="4853233"/>
          </a:xfrm>
        </p:spPr>
        <p:txBody>
          <a:bodyPr/>
          <a:lstStyle/>
          <a:p>
            <a:r>
              <a:rPr lang="en-US" sz="1600" dirty="0">
                <a:solidFill>
                  <a:schemeClr val="tx2"/>
                </a:solidFill>
              </a:rPr>
              <a:t>NPRR1186 brought improvements to ERCOT systems to better account for state of charge (SOC). These changes now allow ERCOT’s EMS to preserve SOC in SCED dispatch to maintain needed SOC to support Ancillary Service (AS) obligation in the remainder of the hour.</a:t>
            </a:r>
          </a:p>
          <a:p>
            <a:r>
              <a:rPr lang="en-US" sz="1600" dirty="0">
                <a:solidFill>
                  <a:schemeClr val="tx2"/>
                </a:solidFill>
              </a:rPr>
              <a:t>The approved versions of NPRR1186 and NPRR1149 as approved do not consider SOC for accounting for shortfall. This led to TAC requesting a monthly report on tracking shortfall in AS obligation due to SOC.</a:t>
            </a:r>
          </a:p>
          <a:p>
            <a:r>
              <a:rPr lang="en-US" sz="1600" dirty="0">
                <a:solidFill>
                  <a:schemeClr val="tx2"/>
                </a:solidFill>
              </a:rPr>
              <a:t>ERCOT proposes this report template to provide insights into failure to provide and failure to perform due to low or insufficient SOC. </a:t>
            </a:r>
          </a:p>
          <a:p>
            <a:r>
              <a:rPr lang="en-US" sz="1600" b="0" dirty="0">
                <a:solidFill>
                  <a:schemeClr val="tx2"/>
                </a:solidFill>
                <a:effectLst/>
              </a:rPr>
              <a:t>The </a:t>
            </a:r>
            <a:r>
              <a:rPr lang="en-US" sz="1600" dirty="0">
                <a:solidFill>
                  <a:schemeClr val="tx2"/>
                </a:solidFill>
              </a:rPr>
              <a:t>c</a:t>
            </a:r>
            <a:r>
              <a:rPr lang="en-US" sz="1600" b="0" dirty="0">
                <a:solidFill>
                  <a:schemeClr val="tx2"/>
                </a:solidFill>
                <a:effectLst/>
              </a:rPr>
              <a:t>harts on slide 3 and 4 have been built using SOC shortfall calculations over the hour which are converted to a MW shortfall value. </a:t>
            </a:r>
          </a:p>
          <a:p>
            <a:pPr lvl="1"/>
            <a:r>
              <a:rPr lang="en-US" sz="1400" dirty="0">
                <a:solidFill>
                  <a:schemeClr val="tx2"/>
                </a:solidFill>
              </a:rPr>
              <a:t>Shortfall for each AS are assigned in this order (Non-Spin, ECRS, RRS, and Regulation).</a:t>
            </a:r>
          </a:p>
          <a:p>
            <a:pPr lvl="1"/>
            <a:r>
              <a:rPr lang="en-US" sz="1400" dirty="0">
                <a:solidFill>
                  <a:schemeClr val="tx2"/>
                </a:solidFill>
              </a:rPr>
              <a:t>% Short of AS Responsibility is calculated as Hourly or Daily MW Short / Average Hourly Up AS Responsibility.  </a:t>
            </a:r>
          </a:p>
          <a:p>
            <a:pPr lvl="1"/>
            <a:r>
              <a:rPr lang="en-US" sz="1400" dirty="0">
                <a:solidFill>
                  <a:schemeClr val="tx2"/>
                </a:solidFill>
              </a:rPr>
              <a:t>AS Shortfall Cost ($) is calculated using the Market Clearing Price for Capacity (MCPC) of the Ancillary Services and the MW Short amount for each Ancillary Service for QSEs. </a:t>
            </a:r>
          </a:p>
          <a:p>
            <a:r>
              <a:rPr lang="en-US" sz="1600" dirty="0">
                <a:solidFill>
                  <a:schemeClr val="tx2"/>
                </a:solidFill>
              </a:rPr>
              <a:t>ERCOT intends to share a report with production data in Aug 2024 with the implementation of NPRR1186 in ERCOT systems.</a:t>
            </a:r>
          </a:p>
          <a:p>
            <a:pPr lvl="1"/>
            <a:r>
              <a:rPr lang="en-US" sz="1400" dirty="0">
                <a:solidFill>
                  <a:schemeClr val="tx2"/>
                </a:solidFill>
              </a:rPr>
              <a:t>The data in this report uses preliminary data prior to official go-live of NPRR1186 to demonstrate the templates we are proposing for this report.</a:t>
            </a:r>
          </a:p>
          <a:p>
            <a:pPr lvl="1"/>
            <a:endParaRPr lang="en-US" sz="1400" b="0" dirty="0">
              <a:solidFill>
                <a:schemeClr val="tx2"/>
              </a:solidFill>
              <a:effectLst/>
            </a:endParaRPr>
          </a:p>
        </p:txBody>
      </p:sp>
      <p:sp>
        <p:nvSpPr>
          <p:cNvPr id="4" name="Slide Number Placeholder 3">
            <a:extLst>
              <a:ext uri="{FF2B5EF4-FFF2-40B4-BE49-F238E27FC236}">
                <a16:creationId xmlns:a16="http://schemas.microsoft.com/office/drawing/2014/main" id="{1BCE0069-D473-2F6D-C048-305A8898CBA3}"/>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26953352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9A8BD-1D45-6340-D6EF-A760DFE4F3CC}"/>
              </a:ext>
            </a:extLst>
          </p:cNvPr>
          <p:cNvSpPr>
            <a:spLocks noGrp="1"/>
          </p:cNvSpPr>
          <p:nvPr>
            <p:ph type="title"/>
          </p:nvPr>
        </p:nvSpPr>
        <p:spPr/>
        <p:txBody>
          <a:bodyPr/>
          <a:lstStyle/>
          <a:p>
            <a:r>
              <a:rPr lang="en-US" sz="1800" dirty="0"/>
              <a:t>Failure to maintain sufficient SOC necessary to provide their Ancillary Service Obligations if system conditions require (</a:t>
            </a:r>
            <a:r>
              <a:rPr lang="en-US" sz="1400" dirty="0"/>
              <a:t>Month over Month)</a:t>
            </a:r>
            <a:br>
              <a:rPr lang="en-US" sz="2000" dirty="0"/>
            </a:br>
            <a:endParaRPr lang="en-US" sz="2000" dirty="0"/>
          </a:p>
        </p:txBody>
      </p:sp>
      <p:sp>
        <p:nvSpPr>
          <p:cNvPr id="3" name="Content Placeholder 2">
            <a:extLst>
              <a:ext uri="{FF2B5EF4-FFF2-40B4-BE49-F238E27FC236}">
                <a16:creationId xmlns:a16="http://schemas.microsoft.com/office/drawing/2014/main" id="{BEE696FB-C161-A688-347B-616F3C1B4B23}"/>
              </a:ext>
            </a:extLst>
          </p:cNvPr>
          <p:cNvSpPr>
            <a:spLocks noGrp="1"/>
          </p:cNvSpPr>
          <p:nvPr>
            <p:ph idx="1"/>
          </p:nvPr>
        </p:nvSpPr>
        <p:spPr>
          <a:xfrm>
            <a:off x="304800" y="926183"/>
            <a:ext cx="8534400" cy="5005633"/>
          </a:xfrm>
        </p:spPr>
        <p:txBody>
          <a:bodyPr/>
          <a:lstStyle/>
          <a:p>
            <a:pPr marL="0" indent="0">
              <a:buNone/>
            </a:pPr>
            <a:r>
              <a:rPr lang="en-US" sz="1200" i="1" dirty="0">
                <a:solidFill>
                  <a:schemeClr val="tx2"/>
                </a:solidFill>
              </a:rPr>
              <a:t>An ESRs Shortfall is converted a to MW value and system-wide AS MW Short is computed at every interval (referred to as MW Short). Ancillary Service Shortfall costs are determined using MW Short and historical MCPC. </a:t>
            </a:r>
          </a:p>
          <a:p>
            <a:pPr marL="0" indent="0">
              <a:buNone/>
            </a:pPr>
            <a:r>
              <a:rPr lang="en-US" sz="1200" i="1" dirty="0">
                <a:solidFill>
                  <a:schemeClr val="tx2"/>
                </a:solidFill>
              </a:rPr>
              <a:t>A Shortfall Hour occurs when an ESR’s integrated SOC shortfall exceeds the greater of 2MWhh or the lower of 8MWhh or 20% of the integrated SOC requirement over the course of an operating hour. (Proposed NPRR1186 compliance metric)</a:t>
            </a:r>
          </a:p>
        </p:txBody>
      </p:sp>
      <p:sp>
        <p:nvSpPr>
          <p:cNvPr id="4" name="Slide Number Placeholder 3">
            <a:extLst>
              <a:ext uri="{FF2B5EF4-FFF2-40B4-BE49-F238E27FC236}">
                <a16:creationId xmlns:a16="http://schemas.microsoft.com/office/drawing/2014/main" id="{6ACEB43D-0316-0B50-ACB3-6EF05E00ECFC}"/>
              </a:ext>
            </a:extLst>
          </p:cNvPr>
          <p:cNvSpPr>
            <a:spLocks noGrp="1"/>
          </p:cNvSpPr>
          <p:nvPr>
            <p:ph type="sldNum" sz="quarter" idx="4"/>
          </p:nvPr>
        </p:nvSpPr>
        <p:spPr/>
        <p:txBody>
          <a:bodyPr/>
          <a:lstStyle/>
          <a:p>
            <a:fld id="{1D93BD3E-1E9A-4970-A6F7-E7AC52762E0C}" type="slidenum">
              <a:rPr lang="en-US" smtClean="0"/>
              <a:pPr/>
              <a:t>3</a:t>
            </a:fld>
            <a:endParaRPr lang="en-US"/>
          </a:p>
        </p:txBody>
      </p:sp>
      <p:pic>
        <p:nvPicPr>
          <p:cNvPr id="10" name="Picture 9">
            <a:extLst>
              <a:ext uri="{FF2B5EF4-FFF2-40B4-BE49-F238E27FC236}">
                <a16:creationId xmlns:a16="http://schemas.microsoft.com/office/drawing/2014/main" id="{AB759B63-F7B3-E33A-4B7C-573DFCDB4D5C}"/>
              </a:ext>
            </a:extLst>
          </p:cNvPr>
          <p:cNvPicPr>
            <a:picLocks noChangeAspect="1"/>
          </p:cNvPicPr>
          <p:nvPr/>
        </p:nvPicPr>
        <p:blipFill>
          <a:blip r:embed="rId3"/>
          <a:stretch>
            <a:fillRect/>
          </a:stretch>
        </p:blipFill>
        <p:spPr>
          <a:xfrm>
            <a:off x="0" y="2209800"/>
            <a:ext cx="9144000" cy="2743200"/>
          </a:xfrm>
          <a:prstGeom prst="rect">
            <a:avLst/>
          </a:prstGeom>
        </p:spPr>
      </p:pic>
      <p:sp>
        <p:nvSpPr>
          <p:cNvPr id="5" name="Content Placeholder 2">
            <a:extLst>
              <a:ext uri="{FF2B5EF4-FFF2-40B4-BE49-F238E27FC236}">
                <a16:creationId xmlns:a16="http://schemas.microsoft.com/office/drawing/2014/main" id="{A9C663FE-BB5D-9D0F-805F-6BB6B052469E}"/>
              </a:ext>
            </a:extLst>
          </p:cNvPr>
          <p:cNvSpPr txBox="1">
            <a:spLocks/>
          </p:cNvSpPr>
          <p:nvPr/>
        </p:nvSpPr>
        <p:spPr>
          <a:xfrm>
            <a:off x="273268" y="5074864"/>
            <a:ext cx="8565931" cy="1021136"/>
          </a:xfrm>
          <a:prstGeom prst="rect">
            <a:avLst/>
          </a:prstGeom>
          <a:solidFill>
            <a:schemeClr val="accent2">
              <a:lumMod val="20000"/>
              <a:lumOff val="80000"/>
            </a:schemeClr>
          </a:solidFill>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200" b="1" i="1" dirty="0">
                <a:solidFill>
                  <a:schemeClr val="accent6"/>
                </a:solidFill>
              </a:rPr>
              <a:t>Observation:</a:t>
            </a:r>
          </a:p>
          <a:p>
            <a:r>
              <a:rPr lang="en-US" sz="1200" b="1" i="1" dirty="0">
                <a:solidFill>
                  <a:schemeClr val="tx2"/>
                </a:solidFill>
              </a:rPr>
              <a:t>[Insert Trend Observations]</a:t>
            </a:r>
            <a:endParaRPr lang="en-US" sz="1200" b="1" i="1" dirty="0">
              <a:solidFill>
                <a:schemeClr val="accent6"/>
              </a:solidFill>
            </a:endParaRPr>
          </a:p>
        </p:txBody>
      </p:sp>
    </p:spTree>
    <p:extLst>
      <p:ext uri="{BB962C8B-B14F-4D97-AF65-F5344CB8AC3E}">
        <p14:creationId xmlns:p14="http://schemas.microsoft.com/office/powerpoint/2010/main" val="4653427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9A8BD-1D45-6340-D6EF-A760DFE4F3CC}"/>
              </a:ext>
            </a:extLst>
          </p:cNvPr>
          <p:cNvSpPr>
            <a:spLocks noGrp="1"/>
          </p:cNvSpPr>
          <p:nvPr>
            <p:ph type="title"/>
          </p:nvPr>
        </p:nvSpPr>
        <p:spPr/>
        <p:txBody>
          <a:bodyPr/>
          <a:lstStyle/>
          <a:p>
            <a:r>
              <a:rPr lang="en-US" sz="1800" dirty="0"/>
              <a:t>Failure to maintain sufficient SOC necessary to provide their Ancillary Service Obligations if system conditions require </a:t>
            </a:r>
            <a:r>
              <a:rPr lang="en-US" sz="1400" dirty="0"/>
              <a:t>(April 2024)</a:t>
            </a:r>
            <a:br>
              <a:rPr lang="en-US" sz="2000" dirty="0"/>
            </a:br>
            <a:endParaRPr lang="en-US" sz="2000" dirty="0"/>
          </a:p>
        </p:txBody>
      </p:sp>
      <p:sp>
        <p:nvSpPr>
          <p:cNvPr id="3" name="Content Placeholder 2">
            <a:extLst>
              <a:ext uri="{FF2B5EF4-FFF2-40B4-BE49-F238E27FC236}">
                <a16:creationId xmlns:a16="http://schemas.microsoft.com/office/drawing/2014/main" id="{BEE696FB-C161-A688-347B-616F3C1B4B23}"/>
              </a:ext>
            </a:extLst>
          </p:cNvPr>
          <p:cNvSpPr>
            <a:spLocks noGrp="1"/>
          </p:cNvSpPr>
          <p:nvPr>
            <p:ph idx="1"/>
          </p:nvPr>
        </p:nvSpPr>
        <p:spPr>
          <a:xfrm>
            <a:off x="304800" y="914400"/>
            <a:ext cx="8534400" cy="5005633"/>
          </a:xfrm>
        </p:spPr>
        <p:txBody>
          <a:bodyPr/>
          <a:lstStyle/>
          <a:p>
            <a:pPr marL="0" indent="0">
              <a:buNone/>
            </a:pPr>
            <a:r>
              <a:rPr lang="en-US" sz="1200" i="1" dirty="0">
                <a:solidFill>
                  <a:schemeClr val="tx2"/>
                </a:solidFill>
              </a:rPr>
              <a:t>Shortfalls are converted to MW values (referred to as MW Short) and grouped by HE and Day of the month. Ancillary Service Shortfall costs are determined using MW Short and historical MCPC. </a:t>
            </a:r>
          </a:p>
        </p:txBody>
      </p:sp>
      <p:sp>
        <p:nvSpPr>
          <p:cNvPr id="4" name="Slide Number Placeholder 3">
            <a:extLst>
              <a:ext uri="{FF2B5EF4-FFF2-40B4-BE49-F238E27FC236}">
                <a16:creationId xmlns:a16="http://schemas.microsoft.com/office/drawing/2014/main" id="{6ACEB43D-0316-0B50-ACB3-6EF05E00ECFC}"/>
              </a:ext>
            </a:extLst>
          </p:cNvPr>
          <p:cNvSpPr>
            <a:spLocks noGrp="1"/>
          </p:cNvSpPr>
          <p:nvPr>
            <p:ph type="sldNum" sz="quarter" idx="4"/>
          </p:nvPr>
        </p:nvSpPr>
        <p:spPr/>
        <p:txBody>
          <a:bodyPr/>
          <a:lstStyle/>
          <a:p>
            <a:fld id="{1D93BD3E-1E9A-4970-A6F7-E7AC52762E0C}" type="slidenum">
              <a:rPr lang="en-US" smtClean="0"/>
              <a:pPr/>
              <a:t>4</a:t>
            </a:fld>
            <a:endParaRPr lang="en-US"/>
          </a:p>
        </p:txBody>
      </p:sp>
      <p:pic>
        <p:nvPicPr>
          <p:cNvPr id="8" name="Picture 7" descr="Chart, scatter chart&#10;&#10;Description automatically generated">
            <a:extLst>
              <a:ext uri="{FF2B5EF4-FFF2-40B4-BE49-F238E27FC236}">
                <a16:creationId xmlns:a16="http://schemas.microsoft.com/office/drawing/2014/main" id="{97A57F41-CF4F-DC4F-4BE2-926D3B5DC0E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738" r="7953"/>
          <a:stretch/>
        </p:blipFill>
        <p:spPr>
          <a:xfrm>
            <a:off x="3999571" y="1346397"/>
            <a:ext cx="3124200" cy="2767571"/>
          </a:xfrm>
          <a:prstGeom prst="rect">
            <a:avLst/>
          </a:prstGeom>
        </p:spPr>
      </p:pic>
      <p:pic>
        <p:nvPicPr>
          <p:cNvPr id="11" name="Picture 10">
            <a:extLst>
              <a:ext uri="{FF2B5EF4-FFF2-40B4-BE49-F238E27FC236}">
                <a16:creationId xmlns:a16="http://schemas.microsoft.com/office/drawing/2014/main" id="{93A16436-87BF-268B-4234-0C761934C32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8885"/>
          <a:stretch/>
        </p:blipFill>
        <p:spPr>
          <a:xfrm>
            <a:off x="3999570" y="4079054"/>
            <a:ext cx="3003673" cy="2637275"/>
          </a:xfrm>
          <a:prstGeom prst="rect">
            <a:avLst/>
          </a:prstGeom>
        </p:spPr>
      </p:pic>
      <p:sp>
        <p:nvSpPr>
          <p:cNvPr id="12" name="Content Placeholder 2">
            <a:extLst>
              <a:ext uri="{FF2B5EF4-FFF2-40B4-BE49-F238E27FC236}">
                <a16:creationId xmlns:a16="http://schemas.microsoft.com/office/drawing/2014/main" id="{AE48A842-6E54-23A1-BEEC-37046C656E45}"/>
              </a:ext>
            </a:extLst>
          </p:cNvPr>
          <p:cNvSpPr txBox="1">
            <a:spLocks/>
          </p:cNvSpPr>
          <p:nvPr/>
        </p:nvSpPr>
        <p:spPr>
          <a:xfrm>
            <a:off x="7056585" y="1346397"/>
            <a:ext cx="2087415" cy="4726036"/>
          </a:xfrm>
          <a:prstGeom prst="rect">
            <a:avLst/>
          </a:prstGeom>
          <a:solidFill>
            <a:schemeClr val="accent2">
              <a:lumMod val="20000"/>
              <a:lumOff val="80000"/>
            </a:schemeClr>
          </a:solidFill>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200" b="1" i="1" dirty="0">
                <a:solidFill>
                  <a:schemeClr val="accent6"/>
                </a:solidFill>
              </a:rPr>
              <a:t>Observation:</a:t>
            </a:r>
          </a:p>
          <a:p>
            <a:r>
              <a:rPr lang="en-US" sz="1200" b="1" i="1" dirty="0">
                <a:solidFill>
                  <a:schemeClr val="tx2"/>
                </a:solidFill>
              </a:rPr>
              <a:t>Top 3 day with largest AS MW short due to SOC: </a:t>
            </a:r>
            <a:r>
              <a:rPr lang="en-US" sz="1200" i="1" dirty="0">
                <a:solidFill>
                  <a:schemeClr val="tx2"/>
                </a:solidFill>
              </a:rPr>
              <a:t>April 24, 20 and 21 largest AS MW short due to SOC</a:t>
            </a:r>
          </a:p>
          <a:p>
            <a:pPr marL="0" indent="0">
              <a:buNone/>
            </a:pPr>
            <a:endParaRPr lang="en-US" sz="1200" i="1" dirty="0">
              <a:solidFill>
                <a:schemeClr val="tx2"/>
              </a:solidFill>
            </a:endParaRPr>
          </a:p>
          <a:p>
            <a:r>
              <a:rPr lang="en-US" sz="1200" b="1" i="1" dirty="0">
                <a:solidFill>
                  <a:schemeClr val="tx2"/>
                </a:solidFill>
              </a:rPr>
              <a:t>Top 3 day with largest AS $ short due to SOC: </a:t>
            </a:r>
            <a:r>
              <a:rPr lang="en-US" sz="1200" i="1" dirty="0">
                <a:solidFill>
                  <a:schemeClr val="tx2"/>
                </a:solidFill>
              </a:rPr>
              <a:t>April 28, April 29, April 16</a:t>
            </a:r>
          </a:p>
          <a:p>
            <a:endParaRPr lang="en-US" sz="1200" i="1" dirty="0">
              <a:solidFill>
                <a:schemeClr val="tx2"/>
              </a:solidFill>
            </a:endParaRPr>
          </a:p>
          <a:p>
            <a:r>
              <a:rPr lang="en-US" sz="1200" b="1" i="1" dirty="0">
                <a:solidFill>
                  <a:schemeClr val="tx2"/>
                </a:solidFill>
              </a:rPr>
              <a:t>Top 5 Hours with AS MW short due to SOC: </a:t>
            </a:r>
            <a:r>
              <a:rPr lang="en-US" sz="1200" i="1" dirty="0">
                <a:solidFill>
                  <a:schemeClr val="tx2"/>
                </a:solidFill>
              </a:rPr>
              <a:t>HE22, HE23, HE24, HE20, HE21</a:t>
            </a:r>
          </a:p>
          <a:p>
            <a:endParaRPr lang="en-US" sz="1200" i="1" dirty="0">
              <a:solidFill>
                <a:schemeClr val="tx2"/>
              </a:solidFill>
            </a:endParaRPr>
          </a:p>
        </p:txBody>
      </p:sp>
      <p:pic>
        <p:nvPicPr>
          <p:cNvPr id="17" name="Picture 16">
            <a:extLst>
              <a:ext uri="{FF2B5EF4-FFF2-40B4-BE49-F238E27FC236}">
                <a16:creationId xmlns:a16="http://schemas.microsoft.com/office/drawing/2014/main" id="{8EF035FF-CAFE-73B2-325F-C806A841D9D0}"/>
              </a:ext>
            </a:extLst>
          </p:cNvPr>
          <p:cNvPicPr>
            <a:picLocks noChangeAspect="1"/>
          </p:cNvPicPr>
          <p:nvPr/>
        </p:nvPicPr>
        <p:blipFill>
          <a:blip r:embed="rId4"/>
          <a:stretch>
            <a:fillRect/>
          </a:stretch>
        </p:blipFill>
        <p:spPr>
          <a:xfrm>
            <a:off x="524732" y="4068446"/>
            <a:ext cx="3115864" cy="2492691"/>
          </a:xfrm>
          <a:prstGeom prst="rect">
            <a:avLst/>
          </a:prstGeom>
        </p:spPr>
      </p:pic>
      <p:pic>
        <p:nvPicPr>
          <p:cNvPr id="19" name="Picture 18">
            <a:extLst>
              <a:ext uri="{FF2B5EF4-FFF2-40B4-BE49-F238E27FC236}">
                <a16:creationId xmlns:a16="http://schemas.microsoft.com/office/drawing/2014/main" id="{F0CF3ACF-47C4-1FC9-226C-B19338AD30DE}"/>
              </a:ext>
            </a:extLst>
          </p:cNvPr>
          <p:cNvPicPr>
            <a:picLocks noChangeAspect="1"/>
          </p:cNvPicPr>
          <p:nvPr/>
        </p:nvPicPr>
        <p:blipFill>
          <a:blip r:embed="rId5"/>
          <a:stretch>
            <a:fillRect/>
          </a:stretch>
        </p:blipFill>
        <p:spPr>
          <a:xfrm>
            <a:off x="413656" y="1443556"/>
            <a:ext cx="3294373" cy="2635498"/>
          </a:xfrm>
          <a:prstGeom prst="rect">
            <a:avLst/>
          </a:prstGeom>
        </p:spPr>
      </p:pic>
    </p:spTree>
    <p:extLst>
      <p:ext uri="{BB962C8B-B14F-4D97-AF65-F5344CB8AC3E}">
        <p14:creationId xmlns:p14="http://schemas.microsoft.com/office/powerpoint/2010/main" val="37835012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C64C1-90CF-8CBE-C277-711C15ED9D2A}"/>
              </a:ext>
            </a:extLst>
          </p:cNvPr>
          <p:cNvSpPr>
            <a:spLocks noGrp="1"/>
          </p:cNvSpPr>
          <p:nvPr>
            <p:ph type="title"/>
          </p:nvPr>
        </p:nvSpPr>
        <p:spPr/>
        <p:txBody>
          <a:bodyPr/>
          <a:lstStyle/>
          <a:p>
            <a:r>
              <a:rPr lang="en-US" sz="2000" dirty="0"/>
              <a:t>Failure to perform during unit trips when carrying RRS with low SOC^.</a:t>
            </a:r>
          </a:p>
        </p:txBody>
      </p:sp>
      <p:sp>
        <p:nvSpPr>
          <p:cNvPr id="8" name="Content Placeholder 7">
            <a:extLst>
              <a:ext uri="{FF2B5EF4-FFF2-40B4-BE49-F238E27FC236}">
                <a16:creationId xmlns:a16="http://schemas.microsoft.com/office/drawing/2014/main" id="{118687F9-6271-DB4C-515A-5A048E984F8D}"/>
              </a:ext>
            </a:extLst>
          </p:cNvPr>
          <p:cNvSpPr>
            <a:spLocks noGrp="1"/>
          </p:cNvSpPr>
          <p:nvPr>
            <p:ph idx="1"/>
          </p:nvPr>
        </p:nvSpPr>
        <p:spPr>
          <a:xfrm>
            <a:off x="304800" y="914400"/>
            <a:ext cx="8534400" cy="5005633"/>
          </a:xfrm>
        </p:spPr>
        <p:txBody>
          <a:bodyPr/>
          <a:lstStyle/>
          <a:p>
            <a:pPr marL="0" lvl="1" indent="0">
              <a:buNone/>
            </a:pPr>
            <a:r>
              <a:rPr lang="en-US" sz="1200" i="1" dirty="0">
                <a:solidFill>
                  <a:schemeClr val="tx2"/>
                </a:solidFill>
              </a:rPr>
              <a:t>This data is sourced from the ERCOT BAL-TRE-001 FME tool considering. Low SOC is calculated using telemetered SOC, MXOS, MNOS as SOC % = ((SOC-MNOS)/MXOS)*100. </a:t>
            </a:r>
          </a:p>
          <a:p>
            <a:pPr marL="0" lvl="1" indent="0">
              <a:buNone/>
            </a:pPr>
            <a:r>
              <a:rPr lang="en-US" sz="1200" i="1" dirty="0">
                <a:solidFill>
                  <a:schemeClr val="accent6"/>
                </a:solidFill>
              </a:rPr>
              <a:t>* RRS-FFR performance is determined solely on sufficient MW response being provided. </a:t>
            </a:r>
          </a:p>
          <a:p>
            <a:pPr marL="0" lvl="1" indent="0">
              <a:buNone/>
            </a:pPr>
            <a:r>
              <a:rPr lang="en-US" sz="1200" i="1" dirty="0">
                <a:solidFill>
                  <a:schemeClr val="accent6"/>
                </a:solidFill>
              </a:rPr>
              <a:t>^ Low SOC is set to 20% for this analysis, this is a configurable parameter. 	</a:t>
            </a:r>
          </a:p>
          <a:p>
            <a:pPr marL="0" lvl="1" indent="0">
              <a:buNone/>
            </a:pPr>
            <a:endParaRPr lang="en-US" sz="1200" i="1" dirty="0">
              <a:solidFill>
                <a:schemeClr val="accent6"/>
              </a:solidFill>
            </a:endParaRPr>
          </a:p>
          <a:p>
            <a:endParaRPr lang="en-US" dirty="0"/>
          </a:p>
        </p:txBody>
      </p:sp>
      <p:sp>
        <p:nvSpPr>
          <p:cNvPr id="4" name="Slide Number Placeholder 3">
            <a:extLst>
              <a:ext uri="{FF2B5EF4-FFF2-40B4-BE49-F238E27FC236}">
                <a16:creationId xmlns:a16="http://schemas.microsoft.com/office/drawing/2014/main" id="{255C404F-FA00-FD0C-2455-F3C42C479403}"/>
              </a:ext>
            </a:extLst>
          </p:cNvPr>
          <p:cNvSpPr>
            <a:spLocks noGrp="1"/>
          </p:cNvSpPr>
          <p:nvPr>
            <p:ph type="sldNum" sz="quarter" idx="4"/>
          </p:nvPr>
        </p:nvSpPr>
        <p:spPr/>
        <p:txBody>
          <a:bodyPr/>
          <a:lstStyle/>
          <a:p>
            <a:fld id="{1D93BD3E-1E9A-4970-A6F7-E7AC52762E0C}" type="slidenum">
              <a:rPr lang="en-US" smtClean="0"/>
              <a:pPr/>
              <a:t>5</a:t>
            </a:fld>
            <a:endParaRPr lang="en-US"/>
          </a:p>
        </p:txBody>
      </p:sp>
      <p:graphicFrame>
        <p:nvGraphicFramePr>
          <p:cNvPr id="9" name="Table 5">
            <a:extLst>
              <a:ext uri="{FF2B5EF4-FFF2-40B4-BE49-F238E27FC236}">
                <a16:creationId xmlns:a16="http://schemas.microsoft.com/office/drawing/2014/main" id="{9F61BEA5-5EB9-27A6-9692-9462C4653CB9}"/>
              </a:ext>
            </a:extLst>
          </p:cNvPr>
          <p:cNvGraphicFramePr>
            <a:graphicFrameLocks/>
          </p:cNvGraphicFramePr>
          <p:nvPr>
            <p:extLst>
              <p:ext uri="{D42A27DB-BD31-4B8C-83A1-F6EECF244321}">
                <p14:modId xmlns:p14="http://schemas.microsoft.com/office/powerpoint/2010/main" val="1520928423"/>
              </p:ext>
            </p:extLst>
          </p:nvPr>
        </p:nvGraphicFramePr>
        <p:xfrm>
          <a:off x="386576" y="1861981"/>
          <a:ext cx="8153398" cy="4194362"/>
        </p:xfrm>
        <a:graphic>
          <a:graphicData uri="http://schemas.openxmlformats.org/drawingml/2006/table">
            <a:tbl>
              <a:tblPr firstRow="1" bandRow="1">
                <a:tableStyleId>{5C22544A-7EE6-4342-B048-85BDC9FD1C3A}</a:tableStyleId>
              </a:tblPr>
              <a:tblGrid>
                <a:gridCol w="905933">
                  <a:extLst>
                    <a:ext uri="{9D8B030D-6E8A-4147-A177-3AD203B41FA5}">
                      <a16:colId xmlns:a16="http://schemas.microsoft.com/office/drawing/2014/main" val="3828027700"/>
                    </a:ext>
                  </a:extLst>
                </a:gridCol>
                <a:gridCol w="905933">
                  <a:extLst>
                    <a:ext uri="{9D8B030D-6E8A-4147-A177-3AD203B41FA5}">
                      <a16:colId xmlns:a16="http://schemas.microsoft.com/office/drawing/2014/main" val="3014625895"/>
                    </a:ext>
                  </a:extLst>
                </a:gridCol>
                <a:gridCol w="727983">
                  <a:extLst>
                    <a:ext uri="{9D8B030D-6E8A-4147-A177-3AD203B41FA5}">
                      <a16:colId xmlns:a16="http://schemas.microsoft.com/office/drawing/2014/main" val="3456375639"/>
                    </a:ext>
                  </a:extLst>
                </a:gridCol>
                <a:gridCol w="1083883">
                  <a:extLst>
                    <a:ext uri="{9D8B030D-6E8A-4147-A177-3AD203B41FA5}">
                      <a16:colId xmlns:a16="http://schemas.microsoft.com/office/drawing/2014/main" val="4085293360"/>
                    </a:ext>
                  </a:extLst>
                </a:gridCol>
                <a:gridCol w="905933">
                  <a:extLst>
                    <a:ext uri="{9D8B030D-6E8A-4147-A177-3AD203B41FA5}">
                      <a16:colId xmlns:a16="http://schemas.microsoft.com/office/drawing/2014/main" val="2074682417"/>
                    </a:ext>
                  </a:extLst>
                </a:gridCol>
                <a:gridCol w="905933">
                  <a:extLst>
                    <a:ext uri="{9D8B030D-6E8A-4147-A177-3AD203B41FA5}">
                      <a16:colId xmlns:a16="http://schemas.microsoft.com/office/drawing/2014/main" val="3743655481"/>
                    </a:ext>
                  </a:extLst>
                </a:gridCol>
                <a:gridCol w="696873">
                  <a:extLst>
                    <a:ext uri="{9D8B030D-6E8A-4147-A177-3AD203B41FA5}">
                      <a16:colId xmlns:a16="http://schemas.microsoft.com/office/drawing/2014/main" val="1838500683"/>
                    </a:ext>
                  </a:extLst>
                </a:gridCol>
                <a:gridCol w="1114994">
                  <a:extLst>
                    <a:ext uri="{9D8B030D-6E8A-4147-A177-3AD203B41FA5}">
                      <a16:colId xmlns:a16="http://schemas.microsoft.com/office/drawing/2014/main" val="246388028"/>
                    </a:ext>
                  </a:extLst>
                </a:gridCol>
                <a:gridCol w="905933">
                  <a:extLst>
                    <a:ext uri="{9D8B030D-6E8A-4147-A177-3AD203B41FA5}">
                      <a16:colId xmlns:a16="http://schemas.microsoft.com/office/drawing/2014/main" val="3452352162"/>
                    </a:ext>
                  </a:extLst>
                </a:gridCol>
              </a:tblGrid>
              <a:tr h="216537">
                <a:tc>
                  <a:txBody>
                    <a:bodyPr/>
                    <a:lstStyle/>
                    <a:p>
                      <a:pPr algn="ctr" fontAlgn="b"/>
                      <a:endParaRPr lang="en-US" sz="1300" b="1" i="0" u="none" strike="noStrike" dirty="0">
                        <a:solidFill>
                          <a:schemeClr val="tx1"/>
                        </a:solidFill>
                        <a:effectLst/>
                        <a:latin typeface="+mj-lt"/>
                      </a:endParaRPr>
                    </a:p>
                  </a:txBody>
                  <a:tcPr marL="9525" marR="9525" marT="9525" marB="0" anchor="ctr">
                    <a:solidFill>
                      <a:schemeClr val="accent1"/>
                    </a:solidFill>
                  </a:tcPr>
                </a:tc>
                <a:tc gridSpan="4">
                  <a:txBody>
                    <a:bodyPr/>
                    <a:lstStyle/>
                    <a:p>
                      <a:pPr algn="ctr" fontAlgn="b"/>
                      <a:r>
                        <a:rPr lang="en-US" sz="1300" b="1" i="0" u="none" strike="noStrike" dirty="0">
                          <a:solidFill>
                            <a:schemeClr val="tx1"/>
                          </a:solidFill>
                          <a:effectLst/>
                          <a:latin typeface="+mj-lt"/>
                        </a:rPr>
                        <a:t>RRS-PFR</a:t>
                      </a:r>
                    </a:p>
                  </a:txBody>
                  <a:tcPr marL="9525" marR="9525" marT="9525" marB="0" anchor="ctr">
                    <a:solidFill>
                      <a:schemeClr val="accent1"/>
                    </a:solidFill>
                  </a:tcPr>
                </a:tc>
                <a:tc hMerge="1">
                  <a:txBody>
                    <a:bodyPr/>
                    <a:lstStyle/>
                    <a:p>
                      <a:pPr algn="ctr" fontAlgn="b"/>
                      <a:endParaRPr lang="en-US" sz="1300" b="1" i="0" u="none" strike="noStrike" dirty="0">
                        <a:solidFill>
                          <a:schemeClr val="tx1"/>
                        </a:solidFill>
                        <a:effectLst/>
                        <a:latin typeface="+mj-lt"/>
                      </a:endParaRPr>
                    </a:p>
                  </a:txBody>
                  <a:tcPr marL="9525" marR="9525" marT="9525" marB="0" anchor="ctr"/>
                </a:tc>
                <a:tc hMerge="1">
                  <a:txBody>
                    <a:bodyPr/>
                    <a:lstStyle/>
                    <a:p>
                      <a:pPr algn="ctr" fontAlgn="b"/>
                      <a:r>
                        <a:rPr lang="en-US" sz="1300" b="1" i="0" u="none" strike="noStrike" dirty="0">
                          <a:solidFill>
                            <a:schemeClr val="tx1"/>
                          </a:solidFill>
                          <a:effectLst/>
                          <a:latin typeface="+mj-lt"/>
                        </a:rPr>
                        <a:t>RRS-FFR</a:t>
                      </a:r>
                    </a:p>
                  </a:txBody>
                  <a:tcPr marL="9525" marR="9525" marT="9525" marB="0" anchor="ctr">
                    <a:solidFill>
                      <a:schemeClr val="accent1"/>
                    </a:solidFill>
                  </a:tcPr>
                </a:tc>
                <a:tc hMerge="1">
                  <a:txBody>
                    <a:bodyPr/>
                    <a:lstStyle/>
                    <a:p>
                      <a:pPr algn="ctr" fontAlgn="b"/>
                      <a:endParaRPr lang="en-US" sz="1300" b="1" i="0" u="none" strike="noStrike" dirty="0">
                        <a:solidFill>
                          <a:schemeClr val="tx1"/>
                        </a:solidFill>
                        <a:effectLst/>
                        <a:latin typeface="+mj-lt"/>
                      </a:endParaRPr>
                    </a:p>
                  </a:txBody>
                  <a:tcPr marL="9525" marR="9525" marT="9525" marB="0" anchor="ctr"/>
                </a:tc>
                <a:tc gridSpan="4">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300" b="1" i="0" u="none" strike="noStrike" kern="1200" dirty="0">
                          <a:solidFill>
                            <a:schemeClr val="tx1"/>
                          </a:solidFill>
                          <a:effectLst/>
                          <a:latin typeface="+mn-lt"/>
                          <a:ea typeface="+mn-ea"/>
                          <a:cs typeface="+mn-cs"/>
                        </a:rPr>
                        <a:t>RRS-FFR</a:t>
                      </a:r>
                    </a:p>
                  </a:txBody>
                  <a:tcPr marL="9525" marR="9525" marT="9525" marB="0" anchor="ctr">
                    <a:solidFill>
                      <a:schemeClr val="accent1"/>
                    </a:solidFill>
                  </a:tcPr>
                </a:tc>
                <a:tc hMerge="1">
                  <a:txBody>
                    <a:bodyPr/>
                    <a:lstStyle/>
                    <a:p>
                      <a:pPr algn="ctr" fontAlgn="b"/>
                      <a:endParaRPr lang="en-US" sz="1300" b="1" i="0" u="none" strike="noStrike" dirty="0">
                        <a:solidFill>
                          <a:schemeClr val="tx1"/>
                        </a:solidFill>
                        <a:effectLst/>
                        <a:latin typeface="+mj-lt"/>
                      </a:endParaRPr>
                    </a:p>
                  </a:txBody>
                  <a:tcPr marL="9525" marR="9525" marT="9525" marB="0" anchor="ctr">
                    <a:solidFill>
                      <a:schemeClr val="accent1"/>
                    </a:solidFill>
                  </a:tcPr>
                </a:tc>
                <a:tc hMerge="1">
                  <a:txBody>
                    <a:bodyPr/>
                    <a:lstStyle/>
                    <a:p>
                      <a:pPr algn="ctr" fontAlgn="b"/>
                      <a:endParaRPr lang="en-US" sz="1300" b="1" i="0" u="none" strike="noStrike" dirty="0">
                        <a:solidFill>
                          <a:schemeClr val="tx1"/>
                        </a:solidFill>
                        <a:effectLst/>
                        <a:latin typeface="+mj-lt"/>
                      </a:endParaRPr>
                    </a:p>
                  </a:txBody>
                  <a:tcPr marL="9525" marR="9525" marT="9525" marB="0" anchor="ctr">
                    <a:solidFill>
                      <a:schemeClr val="accent1"/>
                    </a:solidFill>
                  </a:tcPr>
                </a:tc>
                <a:tc hMerge="1">
                  <a:txBody>
                    <a:bodyPr/>
                    <a:lstStyle/>
                    <a:p>
                      <a:pPr algn="ctr" fontAlgn="b"/>
                      <a:endParaRPr lang="en-US" sz="1300" b="1" i="0" u="none" strike="noStrike" dirty="0">
                        <a:solidFill>
                          <a:schemeClr val="tx1"/>
                        </a:solidFill>
                        <a:effectLst/>
                        <a:latin typeface="+mj-lt"/>
                      </a:endParaRPr>
                    </a:p>
                  </a:txBody>
                  <a:tcPr marL="9525" marR="9525" marT="9525" marB="0" anchor="ctr">
                    <a:solidFill>
                      <a:schemeClr val="accent1"/>
                    </a:solidFill>
                  </a:tcPr>
                </a:tc>
                <a:extLst>
                  <a:ext uri="{0D108BD9-81ED-4DB2-BD59-A6C34878D82A}">
                    <a16:rowId xmlns:a16="http://schemas.microsoft.com/office/drawing/2014/main" val="2931075979"/>
                  </a:ext>
                </a:extLst>
              </a:tr>
              <a:tr h="551829">
                <a:tc>
                  <a:txBody>
                    <a:bodyPr/>
                    <a:lstStyle/>
                    <a:p>
                      <a:pPr algn="ctr" fontAlgn="b"/>
                      <a:r>
                        <a:rPr lang="en-US" sz="1300" b="1" i="0" u="none" strike="noStrike" dirty="0">
                          <a:solidFill>
                            <a:schemeClr val="tx1"/>
                          </a:solidFill>
                          <a:effectLst/>
                          <a:latin typeface="+mj-lt"/>
                        </a:rPr>
                        <a:t>Event Date</a:t>
                      </a:r>
                    </a:p>
                  </a:txBody>
                  <a:tcPr marL="9525" marR="9525" marT="9525" marB="0" anchor="ctr">
                    <a:solidFill>
                      <a:schemeClr val="accent1"/>
                    </a:solidFill>
                  </a:tcPr>
                </a:tc>
                <a:tc>
                  <a:txBody>
                    <a:bodyPr/>
                    <a:lstStyle/>
                    <a:p>
                      <a:pPr algn="ctr" fontAlgn="b"/>
                      <a:r>
                        <a:rPr lang="en-US" sz="1300" b="1" i="0" u="none" strike="noStrike" dirty="0">
                          <a:solidFill>
                            <a:schemeClr val="tx1"/>
                          </a:solidFill>
                          <a:effectLst/>
                          <a:latin typeface="+mj-lt"/>
                        </a:rPr>
                        <a:t>Evaluated ESRs</a:t>
                      </a:r>
                    </a:p>
                  </a:txBody>
                  <a:tcPr marL="9525" marR="9525" marT="9525" marB="0" anchor="ctr">
                    <a:solidFill>
                      <a:schemeClr val="accent1"/>
                    </a:solidFill>
                  </a:tcPr>
                </a:tc>
                <a:tc>
                  <a:txBody>
                    <a:bodyPr/>
                    <a:lstStyle/>
                    <a:p>
                      <a:pPr algn="ctr" fontAlgn="b"/>
                      <a:r>
                        <a:rPr lang="en-US" sz="1300" b="1" i="0" u="none" strike="noStrike" dirty="0">
                          <a:solidFill>
                            <a:schemeClr val="tx1"/>
                          </a:solidFill>
                          <a:effectLst/>
                          <a:latin typeface="+mj-lt"/>
                        </a:rPr>
                        <a:t>Failed ESRs</a:t>
                      </a:r>
                    </a:p>
                  </a:txBody>
                  <a:tcPr marL="9525" marR="9525" marT="9525" marB="0" anchor="ctr">
                    <a:solidFill>
                      <a:schemeClr val="accent1"/>
                    </a:solidFill>
                  </a:tcPr>
                </a:tc>
                <a:tc>
                  <a:txBody>
                    <a:bodyPr/>
                    <a:lstStyle/>
                    <a:p>
                      <a:pPr algn="ctr" fontAlgn="b"/>
                      <a:r>
                        <a:rPr lang="en-US" sz="1300" b="1" i="0" u="none" strike="noStrike" dirty="0">
                          <a:solidFill>
                            <a:schemeClr val="tx1"/>
                          </a:solidFill>
                          <a:effectLst/>
                          <a:latin typeface="+mj-lt"/>
                        </a:rPr>
                        <a:t>Evaluated Low SOC ESRs</a:t>
                      </a:r>
                    </a:p>
                  </a:txBody>
                  <a:tcPr marL="9525" marR="9525" marT="9525" marB="0" anchor="ctr">
                    <a:solidFill>
                      <a:schemeClr val="accent1"/>
                    </a:solidFill>
                  </a:tcPr>
                </a:tc>
                <a:tc>
                  <a:txBody>
                    <a:bodyPr/>
                    <a:lstStyle/>
                    <a:p>
                      <a:pPr algn="ctr" fontAlgn="b"/>
                      <a:r>
                        <a:rPr lang="en-US" sz="1300" b="1" i="0" u="none" strike="noStrike" dirty="0">
                          <a:solidFill>
                            <a:schemeClr val="tx1"/>
                          </a:solidFill>
                          <a:effectLst/>
                          <a:latin typeface="+mj-lt"/>
                        </a:rPr>
                        <a:t>Failed Low SOC ESRs</a:t>
                      </a:r>
                    </a:p>
                  </a:txBody>
                  <a:tcPr marL="9525" marR="9525" marT="9525" marB="0" anchor="ctr">
                    <a:solidFill>
                      <a:schemeClr val="accent1"/>
                    </a:solidFill>
                  </a:tcPr>
                </a:tc>
                <a:tc>
                  <a:txBody>
                    <a:bodyPr/>
                    <a:lstStyle/>
                    <a:p>
                      <a:pPr algn="ctr" fontAlgn="b"/>
                      <a:r>
                        <a:rPr lang="en-US" sz="1300" b="1" i="0" u="none" strike="noStrike" dirty="0">
                          <a:solidFill>
                            <a:schemeClr val="tx1"/>
                          </a:solidFill>
                          <a:effectLst/>
                          <a:latin typeface="+mj-lt"/>
                        </a:rPr>
                        <a:t>Evaluated ESRs</a:t>
                      </a:r>
                    </a:p>
                  </a:txBody>
                  <a:tcPr marL="9525" marR="9525" marT="9525" marB="0" anchor="ctr">
                    <a:solidFill>
                      <a:schemeClr val="accent1"/>
                    </a:solidFill>
                  </a:tcPr>
                </a:tc>
                <a:tc>
                  <a:txBody>
                    <a:bodyPr/>
                    <a:lstStyle/>
                    <a:p>
                      <a:pPr algn="ctr" fontAlgn="b"/>
                      <a:r>
                        <a:rPr lang="en-US" sz="1300" b="1" i="0" u="none" strike="noStrike" dirty="0">
                          <a:solidFill>
                            <a:schemeClr val="tx1"/>
                          </a:solidFill>
                          <a:effectLst/>
                          <a:latin typeface="+mj-lt"/>
                        </a:rPr>
                        <a:t>Failed ESRs*</a:t>
                      </a:r>
                    </a:p>
                  </a:txBody>
                  <a:tcPr marL="9525" marR="9525" marT="9525" marB="0" anchor="ctr">
                    <a:solidFill>
                      <a:schemeClr val="accent1"/>
                    </a:solidFill>
                  </a:tcPr>
                </a:tc>
                <a:tc>
                  <a:txBody>
                    <a:bodyPr/>
                    <a:lstStyle/>
                    <a:p>
                      <a:pPr algn="ctr" fontAlgn="b"/>
                      <a:r>
                        <a:rPr lang="en-US" sz="1300" b="1" i="0" u="none" strike="noStrike" dirty="0">
                          <a:solidFill>
                            <a:schemeClr val="tx1"/>
                          </a:solidFill>
                          <a:effectLst/>
                          <a:latin typeface="+mj-lt"/>
                        </a:rPr>
                        <a:t>Evaluated Low SOC ESRs</a:t>
                      </a:r>
                    </a:p>
                  </a:txBody>
                  <a:tcPr marL="9525" marR="9525" marT="9525" marB="0" anchor="ctr">
                    <a:solidFill>
                      <a:schemeClr val="accent1"/>
                    </a:solidFill>
                  </a:tcPr>
                </a:tc>
                <a:tc>
                  <a:txBody>
                    <a:bodyPr/>
                    <a:lstStyle/>
                    <a:p>
                      <a:pPr algn="ctr" fontAlgn="b"/>
                      <a:r>
                        <a:rPr lang="en-US" sz="1300" b="1" i="0" u="none" strike="noStrike" dirty="0">
                          <a:solidFill>
                            <a:schemeClr val="tx1"/>
                          </a:solidFill>
                          <a:effectLst/>
                          <a:latin typeface="+mj-lt"/>
                        </a:rPr>
                        <a:t>Failed Low SOC ESRs*</a:t>
                      </a:r>
                    </a:p>
                  </a:txBody>
                  <a:tcPr marL="9525" marR="9525" marT="9525" marB="0" anchor="ctr">
                    <a:solidFill>
                      <a:schemeClr val="accent1"/>
                    </a:solidFill>
                  </a:tcPr>
                </a:tc>
                <a:extLst>
                  <a:ext uri="{0D108BD9-81ED-4DB2-BD59-A6C34878D82A}">
                    <a16:rowId xmlns:a16="http://schemas.microsoft.com/office/drawing/2014/main" val="3132829837"/>
                  </a:ext>
                </a:extLst>
              </a:tr>
              <a:tr h="337394">
                <a:tc>
                  <a:txBody>
                    <a:bodyPr/>
                    <a:lstStyle/>
                    <a:p>
                      <a:pPr algn="ctr" fontAlgn="b"/>
                      <a:r>
                        <a:rPr lang="en-US" sz="1000" b="0" i="0" u="none" strike="noStrike" dirty="0">
                          <a:solidFill>
                            <a:schemeClr val="tx2"/>
                          </a:solidFill>
                          <a:effectLst/>
                          <a:latin typeface="Calibri" panose="020F0502020204030204" pitchFamily="34" charset="0"/>
                        </a:rPr>
                        <a:t>1/1/2024 20:13</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35</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a:solidFill>
                            <a:schemeClr val="tx2"/>
                          </a:solidFill>
                          <a:effectLst/>
                          <a:latin typeface="Calibri" panose="020F0502020204030204" pitchFamily="34" charset="0"/>
                        </a:rPr>
                        <a:t>0</a:t>
                      </a:r>
                    </a:p>
                  </a:txBody>
                  <a:tcPr marL="9525" marR="9525" marT="9525" marB="0" anchor="ctr"/>
                </a:tc>
                <a:extLst>
                  <a:ext uri="{0D108BD9-81ED-4DB2-BD59-A6C34878D82A}">
                    <a16:rowId xmlns:a16="http://schemas.microsoft.com/office/drawing/2014/main" val="1013874553"/>
                  </a:ext>
                </a:extLst>
              </a:tr>
              <a:tr h="337394">
                <a:tc>
                  <a:txBody>
                    <a:bodyPr/>
                    <a:lstStyle/>
                    <a:p>
                      <a:pPr algn="ctr" fontAlgn="b"/>
                      <a:r>
                        <a:rPr lang="en-US" sz="1000" b="0" i="0" u="none" strike="noStrike" dirty="0">
                          <a:solidFill>
                            <a:schemeClr val="tx2"/>
                          </a:solidFill>
                          <a:effectLst/>
                          <a:latin typeface="Calibri" panose="020F0502020204030204" pitchFamily="34" charset="0"/>
                        </a:rPr>
                        <a:t>2/27/2024 9:21</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50</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14</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1</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1</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8</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a:solidFill>
                            <a:schemeClr val="tx2"/>
                          </a:solidFill>
                          <a:effectLst/>
                          <a:latin typeface="Calibri" panose="020F0502020204030204" pitchFamily="34" charset="0"/>
                        </a:rPr>
                        <a:t>0</a:t>
                      </a:r>
                    </a:p>
                  </a:txBody>
                  <a:tcPr marL="9525" marR="9525" marT="9525" marB="0" anchor="ctr"/>
                </a:tc>
                <a:extLst>
                  <a:ext uri="{0D108BD9-81ED-4DB2-BD59-A6C34878D82A}">
                    <a16:rowId xmlns:a16="http://schemas.microsoft.com/office/drawing/2014/main" val="3921995635"/>
                  </a:ext>
                </a:extLst>
              </a:tr>
              <a:tr h="337394">
                <a:tc>
                  <a:txBody>
                    <a:bodyPr/>
                    <a:lstStyle/>
                    <a:p>
                      <a:pPr algn="ctr" fontAlgn="b"/>
                      <a:r>
                        <a:rPr lang="en-US" sz="1000" b="0" i="0" u="none" strike="noStrike">
                          <a:solidFill>
                            <a:schemeClr val="tx2"/>
                          </a:solidFill>
                          <a:effectLst/>
                          <a:latin typeface="Calibri" panose="020F0502020204030204" pitchFamily="34" charset="0"/>
                        </a:rPr>
                        <a:t>2/28/2024 2:29</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65</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7</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a:solidFill>
                            <a:schemeClr val="tx2"/>
                          </a:solidFill>
                          <a:effectLst/>
                          <a:latin typeface="Calibri" panose="020F0502020204030204" pitchFamily="34" charset="0"/>
                        </a:rPr>
                        <a:t>0</a:t>
                      </a:r>
                    </a:p>
                  </a:txBody>
                  <a:tcPr marL="9525" marR="9525" marT="9525" marB="0" anchor="ctr"/>
                </a:tc>
                <a:extLst>
                  <a:ext uri="{0D108BD9-81ED-4DB2-BD59-A6C34878D82A}">
                    <a16:rowId xmlns:a16="http://schemas.microsoft.com/office/drawing/2014/main" val="779741504"/>
                  </a:ext>
                </a:extLst>
              </a:tr>
              <a:tr h="337394">
                <a:tc>
                  <a:txBody>
                    <a:bodyPr/>
                    <a:lstStyle/>
                    <a:p>
                      <a:pPr algn="ctr" fontAlgn="b"/>
                      <a:r>
                        <a:rPr lang="en-US" sz="1000" b="0" i="0" u="none" strike="noStrike">
                          <a:solidFill>
                            <a:schemeClr val="tx2"/>
                          </a:solidFill>
                          <a:effectLst/>
                          <a:latin typeface="Calibri" panose="020F0502020204030204" pitchFamily="34" charset="0"/>
                        </a:rPr>
                        <a:t>2/28/2024 10:15</a:t>
                      </a:r>
                    </a:p>
                  </a:txBody>
                  <a:tcPr marL="9525" marR="9525" marT="9525" marB="0" anchor="ctr"/>
                </a:tc>
                <a:tc>
                  <a:txBody>
                    <a:bodyPr/>
                    <a:lstStyle/>
                    <a:p>
                      <a:pPr algn="ctr" fontAlgn="b"/>
                      <a:r>
                        <a:rPr lang="en-US" sz="1000" b="0" i="0" u="none" strike="noStrike">
                          <a:solidFill>
                            <a:schemeClr val="tx2"/>
                          </a:solidFill>
                          <a:effectLst/>
                          <a:latin typeface="Calibri" panose="020F0502020204030204" pitchFamily="34" charset="0"/>
                        </a:rPr>
                        <a:t>61</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8</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a:solidFill>
                            <a:schemeClr val="tx2"/>
                          </a:solidFill>
                          <a:effectLst/>
                          <a:latin typeface="Calibri" panose="020F0502020204030204" pitchFamily="34" charset="0"/>
                        </a:rPr>
                        <a:t>0</a:t>
                      </a:r>
                    </a:p>
                  </a:txBody>
                  <a:tcPr marL="9525" marR="9525" marT="9525" marB="0" anchor="ctr"/>
                </a:tc>
                <a:extLst>
                  <a:ext uri="{0D108BD9-81ED-4DB2-BD59-A6C34878D82A}">
                    <a16:rowId xmlns:a16="http://schemas.microsoft.com/office/drawing/2014/main" val="3681544704"/>
                  </a:ext>
                </a:extLst>
              </a:tr>
              <a:tr h="337394">
                <a:tc>
                  <a:txBody>
                    <a:bodyPr/>
                    <a:lstStyle/>
                    <a:p>
                      <a:pPr algn="ctr" fontAlgn="b"/>
                      <a:r>
                        <a:rPr lang="en-US" sz="1000" b="0" i="0" u="none" strike="noStrike" dirty="0">
                          <a:solidFill>
                            <a:schemeClr val="tx2"/>
                          </a:solidFill>
                          <a:effectLst/>
                          <a:latin typeface="Calibri" panose="020F0502020204030204" pitchFamily="34" charset="0"/>
                        </a:rPr>
                        <a:t>3/12/2024 8:16</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45</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2</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extLst>
                  <a:ext uri="{0D108BD9-81ED-4DB2-BD59-A6C34878D82A}">
                    <a16:rowId xmlns:a16="http://schemas.microsoft.com/office/drawing/2014/main" val="3919419947"/>
                  </a:ext>
                </a:extLst>
              </a:tr>
              <a:tr h="337394">
                <a:tc>
                  <a:txBody>
                    <a:bodyPr/>
                    <a:lstStyle/>
                    <a:p>
                      <a:pPr algn="ctr" fontAlgn="b"/>
                      <a:r>
                        <a:rPr lang="en-US" sz="1000" b="0" i="0" u="none" strike="noStrike">
                          <a:solidFill>
                            <a:schemeClr val="tx2"/>
                          </a:solidFill>
                          <a:effectLst/>
                          <a:latin typeface="Calibri" panose="020F0502020204030204" pitchFamily="34" charset="0"/>
                        </a:rPr>
                        <a:t>3/17/2024 15:16</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67</a:t>
                      </a:r>
                    </a:p>
                  </a:txBody>
                  <a:tcPr marL="9525" marR="9525" marT="9525" marB="0" anchor="ctr"/>
                </a:tc>
                <a:tc>
                  <a:txBody>
                    <a:bodyPr/>
                    <a:lstStyle/>
                    <a:p>
                      <a:pPr algn="ctr" fontAlgn="b"/>
                      <a:r>
                        <a:rPr lang="en-US" sz="1000" b="0" i="0" u="none" strike="noStrike">
                          <a:solidFill>
                            <a:schemeClr val="tx2"/>
                          </a:solidFill>
                          <a:effectLst/>
                          <a:latin typeface="Calibri" panose="020F0502020204030204" pitchFamily="34" charset="0"/>
                        </a:rPr>
                        <a:t>33</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1</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extLst>
                  <a:ext uri="{0D108BD9-81ED-4DB2-BD59-A6C34878D82A}">
                    <a16:rowId xmlns:a16="http://schemas.microsoft.com/office/drawing/2014/main" val="1794806350"/>
                  </a:ext>
                </a:extLst>
              </a:tr>
              <a:tr h="337394">
                <a:tc>
                  <a:txBody>
                    <a:bodyPr/>
                    <a:lstStyle/>
                    <a:p>
                      <a:pPr algn="ctr" fontAlgn="b"/>
                      <a:r>
                        <a:rPr lang="en-US" sz="1000" b="0" i="0" u="none" strike="noStrike">
                          <a:solidFill>
                            <a:schemeClr val="tx2"/>
                          </a:solidFill>
                          <a:effectLst/>
                          <a:latin typeface="Calibri" panose="020F0502020204030204" pitchFamily="34" charset="0"/>
                        </a:rPr>
                        <a:t>3/24/2024 20:25</a:t>
                      </a:r>
                    </a:p>
                  </a:txBody>
                  <a:tcPr marL="9525" marR="9525" marT="9525" marB="0" anchor="ctr"/>
                </a:tc>
                <a:tc>
                  <a:txBody>
                    <a:bodyPr/>
                    <a:lstStyle/>
                    <a:p>
                      <a:pPr algn="ctr" fontAlgn="b"/>
                      <a:r>
                        <a:rPr lang="en-US" sz="1000" b="0" i="0" u="none" strike="noStrike">
                          <a:solidFill>
                            <a:schemeClr val="tx2"/>
                          </a:solidFill>
                          <a:effectLst/>
                          <a:latin typeface="Calibri" panose="020F0502020204030204" pitchFamily="34" charset="0"/>
                        </a:rPr>
                        <a:t>50</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2</a:t>
                      </a:r>
                    </a:p>
                  </a:txBody>
                  <a:tcPr marL="9525" marR="9525" marT="9525" marB="0" anchor="ctr"/>
                </a:tc>
                <a:tc>
                  <a:txBody>
                    <a:bodyPr/>
                    <a:lstStyle/>
                    <a:p>
                      <a:pPr algn="ctr" fontAlgn="b"/>
                      <a:r>
                        <a:rPr lang="en-US" sz="1000" b="0" i="0" u="none" strike="noStrike">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a:solidFill>
                            <a:schemeClr val="tx2"/>
                          </a:solidFill>
                          <a:effectLst/>
                          <a:latin typeface="Calibri" panose="020F0502020204030204" pitchFamily="34" charset="0"/>
                        </a:rPr>
                        <a:t>0</a:t>
                      </a:r>
                    </a:p>
                  </a:txBody>
                  <a:tcPr marL="9525" marR="9525" marT="9525" marB="0" anchor="ct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tc>
                <a:extLst>
                  <a:ext uri="{0D108BD9-81ED-4DB2-BD59-A6C34878D82A}">
                    <a16:rowId xmlns:a16="http://schemas.microsoft.com/office/drawing/2014/main" val="4045857893"/>
                  </a:ext>
                </a:extLst>
              </a:tr>
              <a:tr h="337394">
                <a:tc>
                  <a:txBody>
                    <a:bodyPr/>
                    <a:lstStyle/>
                    <a:p>
                      <a:pPr algn="ctr" fontAlgn="b"/>
                      <a:r>
                        <a:rPr lang="en-US" sz="1000" b="0" i="0" u="none" strike="noStrike" dirty="0">
                          <a:solidFill>
                            <a:schemeClr val="tx2"/>
                          </a:solidFill>
                          <a:effectLst/>
                          <a:latin typeface="Calibri" panose="020F0502020204030204" pitchFamily="34" charset="0"/>
                        </a:rPr>
                        <a:t>4/8/2024 22:29</a:t>
                      </a:r>
                    </a:p>
                  </a:txBody>
                  <a:tcPr marL="9525" marR="9525" marT="9525" marB="0" anchor="ctr">
                    <a:solidFill>
                      <a:schemeClr val="accent5">
                        <a:lumMod val="20000"/>
                        <a:lumOff val="80000"/>
                      </a:schemeClr>
                    </a:solidFill>
                  </a:tcPr>
                </a:tc>
                <a:tc>
                  <a:txBody>
                    <a:bodyPr/>
                    <a:lstStyle/>
                    <a:p>
                      <a:pPr algn="ctr" fontAlgn="b"/>
                      <a:r>
                        <a:rPr lang="en-US" sz="1000" b="0" i="0" u="none" strike="noStrike" dirty="0">
                          <a:solidFill>
                            <a:schemeClr val="tx2"/>
                          </a:solidFill>
                          <a:effectLst/>
                          <a:latin typeface="Calibri" panose="020F0502020204030204" pitchFamily="34" charset="0"/>
                        </a:rPr>
                        <a:t>70</a:t>
                      </a:r>
                    </a:p>
                  </a:txBody>
                  <a:tcPr marL="9525" marR="9525" marT="9525" marB="0" anchor="ctr">
                    <a:solidFill>
                      <a:schemeClr val="accent5">
                        <a:lumMod val="20000"/>
                        <a:lumOff val="80000"/>
                      </a:schemeClr>
                    </a:solidFill>
                  </a:tcPr>
                </a:tc>
                <a:tc>
                  <a:txBody>
                    <a:bodyPr/>
                    <a:lstStyle/>
                    <a:p>
                      <a:pPr algn="ctr" fontAlgn="b"/>
                      <a:r>
                        <a:rPr lang="en-US" sz="1000" b="0" i="0" u="none" strike="noStrike" dirty="0">
                          <a:solidFill>
                            <a:schemeClr val="tx2"/>
                          </a:solidFill>
                          <a:effectLst/>
                          <a:latin typeface="Calibri" panose="020F0502020204030204" pitchFamily="34" charset="0"/>
                        </a:rPr>
                        <a:t>13</a:t>
                      </a:r>
                    </a:p>
                  </a:txBody>
                  <a:tcPr marL="9525" marR="9525" marT="9525" marB="0" anchor="ctr">
                    <a:solidFill>
                      <a:schemeClr val="accent5">
                        <a:lumMod val="20000"/>
                        <a:lumOff val="80000"/>
                      </a:schemeClr>
                    </a:solidFill>
                  </a:tcP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solidFill>
                      <a:schemeClr val="accent5">
                        <a:lumMod val="20000"/>
                        <a:lumOff val="80000"/>
                      </a:schemeClr>
                    </a:solidFill>
                  </a:tcP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solidFill>
                      <a:schemeClr val="accent5">
                        <a:lumMod val="20000"/>
                        <a:lumOff val="80000"/>
                      </a:schemeClr>
                    </a:solidFill>
                  </a:tcPr>
                </a:tc>
                <a:tc>
                  <a:txBody>
                    <a:bodyPr/>
                    <a:lstStyle/>
                    <a:p>
                      <a:pPr algn="ctr" fontAlgn="b"/>
                      <a:r>
                        <a:rPr lang="en-US" sz="1000" b="0" i="0" u="none" strike="noStrike">
                          <a:solidFill>
                            <a:schemeClr val="tx2"/>
                          </a:solidFill>
                          <a:effectLst/>
                          <a:latin typeface="Calibri" panose="020F0502020204030204" pitchFamily="34" charset="0"/>
                        </a:rPr>
                        <a:t>0</a:t>
                      </a:r>
                    </a:p>
                  </a:txBody>
                  <a:tcPr marL="9525" marR="9525" marT="9525" marB="0" anchor="ctr">
                    <a:solidFill>
                      <a:schemeClr val="accent5">
                        <a:lumMod val="20000"/>
                        <a:lumOff val="80000"/>
                      </a:schemeClr>
                    </a:solidFill>
                  </a:tcP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solidFill>
                      <a:schemeClr val="accent5">
                        <a:lumMod val="20000"/>
                        <a:lumOff val="80000"/>
                      </a:schemeClr>
                    </a:solidFill>
                  </a:tcP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solidFill>
                      <a:schemeClr val="accent5">
                        <a:lumMod val="20000"/>
                        <a:lumOff val="80000"/>
                      </a:schemeClr>
                    </a:solidFill>
                  </a:tcP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solidFill>
                      <a:schemeClr val="accent5">
                        <a:lumMod val="20000"/>
                        <a:lumOff val="80000"/>
                      </a:schemeClr>
                    </a:solidFill>
                  </a:tcPr>
                </a:tc>
                <a:extLst>
                  <a:ext uri="{0D108BD9-81ED-4DB2-BD59-A6C34878D82A}">
                    <a16:rowId xmlns:a16="http://schemas.microsoft.com/office/drawing/2014/main" val="3898646195"/>
                  </a:ext>
                </a:extLst>
              </a:tr>
              <a:tr h="337394">
                <a:tc>
                  <a:txBody>
                    <a:bodyPr/>
                    <a:lstStyle/>
                    <a:p>
                      <a:pPr algn="ctr" fontAlgn="b"/>
                      <a:r>
                        <a:rPr lang="en-US" sz="1000" b="0" i="0" u="none" strike="noStrike" dirty="0">
                          <a:solidFill>
                            <a:schemeClr val="tx2"/>
                          </a:solidFill>
                          <a:effectLst/>
                          <a:latin typeface="Calibri" panose="020F0502020204030204" pitchFamily="34" charset="0"/>
                        </a:rPr>
                        <a:t>4/10/2024 20:55</a:t>
                      </a:r>
                    </a:p>
                  </a:txBody>
                  <a:tcPr marL="9525" marR="9525" marT="9525" marB="0" anchor="ctr">
                    <a:solidFill>
                      <a:schemeClr val="accent5">
                        <a:lumMod val="20000"/>
                        <a:lumOff val="80000"/>
                      </a:schemeClr>
                    </a:solidFill>
                  </a:tcPr>
                </a:tc>
                <a:tc>
                  <a:txBody>
                    <a:bodyPr/>
                    <a:lstStyle/>
                    <a:p>
                      <a:pPr algn="ctr" fontAlgn="b"/>
                      <a:r>
                        <a:rPr lang="en-US" sz="1000" b="0" i="0" u="none" strike="noStrike">
                          <a:solidFill>
                            <a:schemeClr val="tx2"/>
                          </a:solidFill>
                          <a:effectLst/>
                          <a:latin typeface="Calibri" panose="020F0502020204030204" pitchFamily="34" charset="0"/>
                        </a:rPr>
                        <a:t>57</a:t>
                      </a:r>
                    </a:p>
                  </a:txBody>
                  <a:tcPr marL="9525" marR="9525" marT="9525" marB="0" anchor="ctr">
                    <a:solidFill>
                      <a:schemeClr val="accent5">
                        <a:lumMod val="20000"/>
                        <a:lumOff val="80000"/>
                      </a:schemeClr>
                    </a:solidFill>
                  </a:tcPr>
                </a:tc>
                <a:tc>
                  <a:txBody>
                    <a:bodyPr/>
                    <a:lstStyle/>
                    <a:p>
                      <a:pPr algn="ctr" fontAlgn="b"/>
                      <a:r>
                        <a:rPr lang="en-US" sz="1000" b="0" i="0" u="none" strike="noStrike" dirty="0">
                          <a:solidFill>
                            <a:schemeClr val="tx2"/>
                          </a:solidFill>
                          <a:effectLst/>
                          <a:latin typeface="Calibri" panose="020F0502020204030204" pitchFamily="34" charset="0"/>
                        </a:rPr>
                        <a:t>2</a:t>
                      </a:r>
                    </a:p>
                  </a:txBody>
                  <a:tcPr marL="9525" marR="9525" marT="9525" marB="0" anchor="ctr">
                    <a:solidFill>
                      <a:schemeClr val="accent5">
                        <a:lumMod val="20000"/>
                        <a:lumOff val="80000"/>
                      </a:schemeClr>
                    </a:solidFill>
                  </a:tcP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solidFill>
                      <a:schemeClr val="accent5">
                        <a:lumMod val="20000"/>
                        <a:lumOff val="80000"/>
                      </a:schemeClr>
                    </a:solidFill>
                  </a:tcP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solidFill>
                      <a:schemeClr val="accent5">
                        <a:lumMod val="20000"/>
                        <a:lumOff val="80000"/>
                      </a:schemeClr>
                    </a:solidFill>
                  </a:tcP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solidFill>
                      <a:schemeClr val="accent5">
                        <a:lumMod val="20000"/>
                        <a:lumOff val="80000"/>
                      </a:schemeClr>
                    </a:solidFill>
                  </a:tcP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solidFill>
                      <a:schemeClr val="accent5">
                        <a:lumMod val="20000"/>
                        <a:lumOff val="80000"/>
                      </a:schemeClr>
                    </a:solidFill>
                  </a:tcP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solidFill>
                      <a:schemeClr val="accent5">
                        <a:lumMod val="20000"/>
                        <a:lumOff val="80000"/>
                      </a:schemeClr>
                    </a:solidFill>
                  </a:tcP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solidFill>
                      <a:schemeClr val="accent5">
                        <a:lumMod val="20000"/>
                        <a:lumOff val="80000"/>
                      </a:schemeClr>
                    </a:solidFill>
                  </a:tcPr>
                </a:tc>
                <a:extLst>
                  <a:ext uri="{0D108BD9-81ED-4DB2-BD59-A6C34878D82A}">
                    <a16:rowId xmlns:a16="http://schemas.microsoft.com/office/drawing/2014/main" val="2086851430"/>
                  </a:ext>
                </a:extLst>
              </a:tr>
              <a:tr h="337394">
                <a:tc>
                  <a:txBody>
                    <a:bodyPr/>
                    <a:lstStyle/>
                    <a:p>
                      <a:pPr algn="ctr" fontAlgn="b"/>
                      <a:r>
                        <a:rPr lang="en-US" sz="1000" b="0" i="0" u="none" strike="noStrike" dirty="0">
                          <a:solidFill>
                            <a:schemeClr val="tx2"/>
                          </a:solidFill>
                          <a:effectLst/>
                          <a:latin typeface="Calibri" panose="020F0502020204030204" pitchFamily="34" charset="0"/>
                        </a:rPr>
                        <a:t>4/13/2024 18:05</a:t>
                      </a:r>
                    </a:p>
                  </a:txBody>
                  <a:tcPr marL="9525" marR="9525" marT="9525" marB="0" anchor="ctr">
                    <a:solidFill>
                      <a:schemeClr val="accent5">
                        <a:lumMod val="20000"/>
                        <a:lumOff val="80000"/>
                      </a:schemeClr>
                    </a:solidFill>
                  </a:tcPr>
                </a:tc>
                <a:tc>
                  <a:txBody>
                    <a:bodyPr/>
                    <a:lstStyle/>
                    <a:p>
                      <a:pPr algn="ctr" fontAlgn="b"/>
                      <a:r>
                        <a:rPr lang="en-US" sz="1000" b="0" i="0" u="none" strike="noStrike" dirty="0">
                          <a:solidFill>
                            <a:schemeClr val="tx2"/>
                          </a:solidFill>
                          <a:effectLst/>
                          <a:latin typeface="Calibri" panose="020F0502020204030204" pitchFamily="34" charset="0"/>
                        </a:rPr>
                        <a:t>44</a:t>
                      </a:r>
                    </a:p>
                  </a:txBody>
                  <a:tcPr marL="9525" marR="9525" marT="9525" marB="0" anchor="ctr">
                    <a:solidFill>
                      <a:schemeClr val="accent5">
                        <a:lumMod val="20000"/>
                        <a:lumOff val="80000"/>
                      </a:schemeClr>
                    </a:solidFill>
                  </a:tcPr>
                </a:tc>
                <a:tc>
                  <a:txBody>
                    <a:bodyPr/>
                    <a:lstStyle/>
                    <a:p>
                      <a:pPr algn="ctr" fontAlgn="b"/>
                      <a:r>
                        <a:rPr lang="en-US" sz="1000" b="0" i="0" u="none" strike="noStrike" dirty="0">
                          <a:solidFill>
                            <a:schemeClr val="tx2"/>
                          </a:solidFill>
                          <a:effectLst/>
                          <a:latin typeface="Calibri" panose="020F0502020204030204" pitchFamily="34" charset="0"/>
                        </a:rPr>
                        <a:t>2</a:t>
                      </a:r>
                    </a:p>
                  </a:txBody>
                  <a:tcPr marL="9525" marR="9525" marT="9525" marB="0" anchor="ctr">
                    <a:solidFill>
                      <a:schemeClr val="accent5">
                        <a:lumMod val="20000"/>
                        <a:lumOff val="80000"/>
                      </a:schemeClr>
                    </a:solidFill>
                  </a:tcPr>
                </a:tc>
                <a:tc>
                  <a:txBody>
                    <a:bodyPr/>
                    <a:lstStyle/>
                    <a:p>
                      <a:pPr algn="ctr" fontAlgn="b"/>
                      <a:r>
                        <a:rPr lang="en-US" sz="1000" b="0" i="0" u="none" strike="noStrike">
                          <a:solidFill>
                            <a:schemeClr val="tx2"/>
                          </a:solidFill>
                          <a:effectLst/>
                          <a:latin typeface="Calibri" panose="020F0502020204030204" pitchFamily="34" charset="0"/>
                        </a:rPr>
                        <a:t>0</a:t>
                      </a:r>
                    </a:p>
                  </a:txBody>
                  <a:tcPr marL="9525" marR="9525" marT="9525" marB="0" anchor="ctr">
                    <a:solidFill>
                      <a:schemeClr val="accent5">
                        <a:lumMod val="20000"/>
                        <a:lumOff val="80000"/>
                      </a:schemeClr>
                    </a:solidFill>
                  </a:tcP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solidFill>
                      <a:schemeClr val="accent5">
                        <a:lumMod val="20000"/>
                        <a:lumOff val="80000"/>
                      </a:schemeClr>
                    </a:solidFill>
                  </a:tcPr>
                </a:tc>
                <a:tc>
                  <a:txBody>
                    <a:bodyPr/>
                    <a:lstStyle/>
                    <a:p>
                      <a:pPr algn="ctr" fontAlgn="b"/>
                      <a:r>
                        <a:rPr lang="en-US" sz="1000" b="0" i="0" u="none" strike="noStrike">
                          <a:solidFill>
                            <a:schemeClr val="tx2"/>
                          </a:solidFill>
                          <a:effectLst/>
                          <a:latin typeface="Calibri" panose="020F0502020204030204" pitchFamily="34" charset="0"/>
                        </a:rPr>
                        <a:t>0</a:t>
                      </a:r>
                    </a:p>
                  </a:txBody>
                  <a:tcPr marL="9525" marR="9525" marT="9525" marB="0" anchor="ctr">
                    <a:solidFill>
                      <a:schemeClr val="accent5">
                        <a:lumMod val="20000"/>
                        <a:lumOff val="80000"/>
                      </a:schemeClr>
                    </a:solidFill>
                  </a:tcP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solidFill>
                      <a:schemeClr val="accent5">
                        <a:lumMod val="20000"/>
                        <a:lumOff val="80000"/>
                      </a:schemeClr>
                    </a:solidFill>
                  </a:tcP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solidFill>
                      <a:schemeClr val="accent5">
                        <a:lumMod val="20000"/>
                        <a:lumOff val="80000"/>
                      </a:schemeClr>
                    </a:solidFill>
                  </a:tcPr>
                </a:tc>
                <a:tc>
                  <a:txBody>
                    <a:bodyPr/>
                    <a:lstStyle/>
                    <a:p>
                      <a:pPr algn="ctr" fontAlgn="b"/>
                      <a:r>
                        <a:rPr lang="en-US" sz="1000" b="0" i="0" u="none" strike="noStrike" dirty="0">
                          <a:solidFill>
                            <a:schemeClr val="tx2"/>
                          </a:solidFill>
                          <a:effectLst/>
                          <a:latin typeface="Calibri" panose="020F0502020204030204" pitchFamily="34" charset="0"/>
                        </a:rPr>
                        <a:t>0</a:t>
                      </a:r>
                    </a:p>
                  </a:txBody>
                  <a:tcPr marL="9525" marR="9525" marT="9525" marB="0" anchor="ctr">
                    <a:solidFill>
                      <a:schemeClr val="accent5">
                        <a:lumMod val="20000"/>
                        <a:lumOff val="80000"/>
                      </a:schemeClr>
                    </a:solidFill>
                  </a:tcPr>
                </a:tc>
                <a:extLst>
                  <a:ext uri="{0D108BD9-81ED-4DB2-BD59-A6C34878D82A}">
                    <a16:rowId xmlns:a16="http://schemas.microsoft.com/office/drawing/2014/main" val="3209212455"/>
                  </a:ext>
                </a:extLst>
              </a:tr>
            </a:tbl>
          </a:graphicData>
        </a:graphic>
      </p:graphicFrame>
      <p:sp>
        <p:nvSpPr>
          <p:cNvPr id="10" name="Content Placeholder 2">
            <a:extLst>
              <a:ext uri="{FF2B5EF4-FFF2-40B4-BE49-F238E27FC236}">
                <a16:creationId xmlns:a16="http://schemas.microsoft.com/office/drawing/2014/main" id="{A55D6BA8-F2F9-3FCD-6DC9-1F2A4C992C5D}"/>
              </a:ext>
            </a:extLst>
          </p:cNvPr>
          <p:cNvSpPr txBox="1">
            <a:spLocks/>
          </p:cNvSpPr>
          <p:nvPr/>
        </p:nvSpPr>
        <p:spPr>
          <a:xfrm>
            <a:off x="2095501" y="6192654"/>
            <a:ext cx="6667499" cy="581210"/>
          </a:xfrm>
          <a:prstGeom prst="rect">
            <a:avLst/>
          </a:prstGeom>
          <a:solidFill>
            <a:schemeClr val="accent2">
              <a:lumMod val="20000"/>
              <a:lumOff val="80000"/>
            </a:schemeClr>
          </a:solidFill>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200" b="1" i="1" dirty="0">
                <a:solidFill>
                  <a:schemeClr val="accent6"/>
                </a:solidFill>
              </a:rPr>
              <a:t>Observation: </a:t>
            </a:r>
            <a:r>
              <a:rPr lang="en-US" sz="1200" b="1" i="1" dirty="0">
                <a:solidFill>
                  <a:schemeClr val="tx2"/>
                </a:solidFill>
              </a:rPr>
              <a:t>In April none of the ESRs carrying RRS that were evaluated during unit trips had a low SOC. </a:t>
            </a:r>
            <a:endParaRPr lang="en-US" sz="1200" b="1" i="1" dirty="0">
              <a:solidFill>
                <a:schemeClr val="accent6"/>
              </a:solidFill>
            </a:endParaRPr>
          </a:p>
        </p:txBody>
      </p:sp>
    </p:spTree>
    <p:extLst>
      <p:ext uri="{BB962C8B-B14F-4D97-AF65-F5344CB8AC3E}">
        <p14:creationId xmlns:p14="http://schemas.microsoft.com/office/powerpoint/2010/main" val="22966492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FE9CAD2-9CEB-A35B-82C3-D8122FEADD46}"/>
              </a:ext>
            </a:extLst>
          </p:cNvPr>
          <p:cNvPicPr>
            <a:picLocks noChangeAspect="1"/>
          </p:cNvPicPr>
          <p:nvPr/>
        </p:nvPicPr>
        <p:blipFill>
          <a:blip r:embed="rId3"/>
          <a:stretch>
            <a:fillRect/>
          </a:stretch>
        </p:blipFill>
        <p:spPr>
          <a:xfrm>
            <a:off x="1667359" y="2133600"/>
            <a:ext cx="4581041" cy="2060609"/>
          </a:xfrm>
          <a:prstGeom prst="rect">
            <a:avLst/>
          </a:prstGeom>
        </p:spPr>
      </p:pic>
      <p:sp>
        <p:nvSpPr>
          <p:cNvPr id="2" name="Title 1">
            <a:extLst>
              <a:ext uri="{FF2B5EF4-FFF2-40B4-BE49-F238E27FC236}">
                <a16:creationId xmlns:a16="http://schemas.microsoft.com/office/drawing/2014/main" id="{B5E71B77-7DCA-E18C-1AE8-B2B18547A96A}"/>
              </a:ext>
            </a:extLst>
          </p:cNvPr>
          <p:cNvSpPr>
            <a:spLocks noGrp="1"/>
          </p:cNvSpPr>
          <p:nvPr>
            <p:ph type="title"/>
          </p:nvPr>
        </p:nvSpPr>
        <p:spPr>
          <a:xfrm>
            <a:off x="381000" y="243682"/>
            <a:ext cx="8458200" cy="518318"/>
          </a:xfrm>
        </p:spPr>
        <p:txBody>
          <a:bodyPr/>
          <a:lstStyle/>
          <a:p>
            <a:r>
              <a:rPr lang="en-US" sz="2400" dirty="0"/>
              <a:t>Failure to meet GREDP/CLREDP when carrying </a:t>
            </a:r>
            <a:r>
              <a:rPr lang="en-US" dirty="0"/>
              <a:t>AS </a:t>
            </a:r>
            <a:r>
              <a:rPr lang="en-US" sz="2400" dirty="0"/>
              <a:t>with low SOC.</a:t>
            </a:r>
            <a:endParaRPr lang="en-US" dirty="0"/>
          </a:p>
        </p:txBody>
      </p:sp>
      <p:sp>
        <p:nvSpPr>
          <p:cNvPr id="3" name="Content Placeholder 2">
            <a:extLst>
              <a:ext uri="{FF2B5EF4-FFF2-40B4-BE49-F238E27FC236}">
                <a16:creationId xmlns:a16="http://schemas.microsoft.com/office/drawing/2014/main" id="{6ABF0499-680A-1996-61B1-1CDCBF39EE46}"/>
              </a:ext>
            </a:extLst>
          </p:cNvPr>
          <p:cNvSpPr>
            <a:spLocks noGrp="1"/>
          </p:cNvSpPr>
          <p:nvPr>
            <p:ph idx="1"/>
          </p:nvPr>
        </p:nvSpPr>
        <p:spPr>
          <a:xfrm>
            <a:off x="304800" y="990600"/>
            <a:ext cx="7782410" cy="4929433"/>
          </a:xfrm>
        </p:spPr>
        <p:txBody>
          <a:bodyPr/>
          <a:lstStyle/>
          <a:p>
            <a:r>
              <a:rPr lang="en-US" sz="1400" dirty="0">
                <a:solidFill>
                  <a:schemeClr val="tx2"/>
                </a:solidFill>
              </a:rPr>
              <a:t>This table shows the GREDP and CLREDP performance in intervals where an ESR has an Ancillary Service Responsibility and is telemetering and SOC value less than 20% of their telemetered Maximum SOC.</a:t>
            </a:r>
          </a:p>
          <a:p>
            <a:pPr lvl="1"/>
            <a:r>
              <a:rPr lang="en-US" sz="1000" dirty="0">
                <a:solidFill>
                  <a:schemeClr val="tx2"/>
                </a:solidFill>
              </a:rPr>
              <a:t>SOC % = ((SOC-MNOS)/MXOS)*100</a:t>
            </a:r>
          </a:p>
          <a:p>
            <a:pPr lvl="1"/>
            <a:r>
              <a:rPr lang="en-US" sz="1000" dirty="0">
                <a:solidFill>
                  <a:schemeClr val="accent6"/>
                </a:solidFill>
              </a:rPr>
              <a:t>*Tables on this slide use a synthetic data set to illustrate capability.</a:t>
            </a:r>
          </a:p>
          <a:p>
            <a:pPr lvl="1"/>
            <a:endParaRPr lang="en-US" sz="1000" dirty="0">
              <a:solidFill>
                <a:schemeClr val="tx2"/>
              </a:solidFill>
            </a:endParaRPr>
          </a:p>
          <a:p>
            <a:pPr lvl="1"/>
            <a:endParaRPr lang="en-US" sz="1000" dirty="0">
              <a:solidFill>
                <a:schemeClr val="tx2"/>
              </a:solidFill>
            </a:endParaRPr>
          </a:p>
        </p:txBody>
      </p:sp>
      <p:sp>
        <p:nvSpPr>
          <p:cNvPr id="4" name="Slide Number Placeholder 3">
            <a:extLst>
              <a:ext uri="{FF2B5EF4-FFF2-40B4-BE49-F238E27FC236}">
                <a16:creationId xmlns:a16="http://schemas.microsoft.com/office/drawing/2014/main" id="{F3E613AC-A40D-6EFB-62E9-C6722D0EC32B}"/>
              </a:ext>
            </a:extLst>
          </p:cNvPr>
          <p:cNvSpPr>
            <a:spLocks noGrp="1"/>
          </p:cNvSpPr>
          <p:nvPr>
            <p:ph type="sldNum" sz="quarter" idx="4"/>
          </p:nvPr>
        </p:nvSpPr>
        <p:spPr/>
        <p:txBody>
          <a:bodyPr/>
          <a:lstStyle/>
          <a:p>
            <a:fld id="{1D93BD3E-1E9A-4970-A6F7-E7AC52762E0C}" type="slidenum">
              <a:rPr lang="en-US" smtClean="0"/>
              <a:pPr/>
              <a:t>6</a:t>
            </a:fld>
            <a:endParaRPr lang="en-US"/>
          </a:p>
        </p:txBody>
      </p:sp>
      <p:graphicFrame>
        <p:nvGraphicFramePr>
          <p:cNvPr id="5" name="Table 6">
            <a:extLst>
              <a:ext uri="{FF2B5EF4-FFF2-40B4-BE49-F238E27FC236}">
                <a16:creationId xmlns:a16="http://schemas.microsoft.com/office/drawing/2014/main" id="{2824E117-E707-FC38-E0B5-7BEAA87E93EB}"/>
              </a:ext>
            </a:extLst>
          </p:cNvPr>
          <p:cNvGraphicFramePr>
            <a:graphicFrameLocks noGrp="1"/>
          </p:cNvGraphicFramePr>
          <p:nvPr>
            <p:extLst>
              <p:ext uri="{D42A27DB-BD31-4B8C-83A1-F6EECF244321}">
                <p14:modId xmlns:p14="http://schemas.microsoft.com/office/powerpoint/2010/main" val="2738546587"/>
              </p:ext>
            </p:extLst>
          </p:nvPr>
        </p:nvGraphicFramePr>
        <p:xfrm>
          <a:off x="1023693" y="4422809"/>
          <a:ext cx="7096611" cy="1309933"/>
        </p:xfrm>
        <a:graphic>
          <a:graphicData uri="http://schemas.openxmlformats.org/drawingml/2006/table">
            <a:tbl>
              <a:tblPr firstRow="1" bandRow="1">
                <a:tableStyleId>{5C22544A-7EE6-4342-B048-85BDC9FD1C3A}</a:tableStyleId>
              </a:tblPr>
              <a:tblGrid>
                <a:gridCol w="1522716">
                  <a:extLst>
                    <a:ext uri="{9D8B030D-6E8A-4147-A177-3AD203B41FA5}">
                      <a16:colId xmlns:a16="http://schemas.microsoft.com/office/drawing/2014/main" val="2823530607"/>
                    </a:ext>
                  </a:extLst>
                </a:gridCol>
                <a:gridCol w="2025589">
                  <a:extLst>
                    <a:ext uri="{9D8B030D-6E8A-4147-A177-3AD203B41FA5}">
                      <a16:colId xmlns:a16="http://schemas.microsoft.com/office/drawing/2014/main" val="3086519091"/>
                    </a:ext>
                  </a:extLst>
                </a:gridCol>
                <a:gridCol w="1774153">
                  <a:extLst>
                    <a:ext uri="{9D8B030D-6E8A-4147-A177-3AD203B41FA5}">
                      <a16:colId xmlns:a16="http://schemas.microsoft.com/office/drawing/2014/main" val="4276751707"/>
                    </a:ext>
                  </a:extLst>
                </a:gridCol>
                <a:gridCol w="1774153">
                  <a:extLst>
                    <a:ext uri="{9D8B030D-6E8A-4147-A177-3AD203B41FA5}">
                      <a16:colId xmlns:a16="http://schemas.microsoft.com/office/drawing/2014/main" val="2471621366"/>
                    </a:ext>
                  </a:extLst>
                </a:gridCol>
              </a:tblGrid>
              <a:tr h="830526">
                <a:tc>
                  <a:txBody>
                    <a:bodyPr/>
                    <a:lstStyle/>
                    <a:p>
                      <a:pPr algn="ctr"/>
                      <a:r>
                        <a:rPr lang="en-US" sz="1400" b="1" dirty="0">
                          <a:solidFill>
                            <a:schemeClr val="tx1"/>
                          </a:solidFill>
                        </a:rPr>
                        <a:t>Month</a:t>
                      </a:r>
                    </a:p>
                  </a:txBody>
                  <a:tcPr anchor="ctr"/>
                </a:tc>
                <a:tc>
                  <a:txBody>
                    <a:bodyPr/>
                    <a:lstStyle/>
                    <a:p>
                      <a:pPr algn="ctr"/>
                      <a:r>
                        <a:rPr lang="en-US" sz="1400" b="1" i="0" kern="1200" dirty="0">
                          <a:solidFill>
                            <a:schemeClr val="tx1"/>
                          </a:solidFill>
                          <a:effectLst/>
                          <a:latin typeface="+mn-lt"/>
                          <a:ea typeface="+mn-ea"/>
                          <a:cs typeface="+mn-cs"/>
                        </a:rPr>
                        <a:t>ESR GREDP Interval Failures</a:t>
                      </a:r>
                      <a:endParaRPr lang="en-US" sz="1400" b="1" dirty="0">
                        <a:solidFill>
                          <a:schemeClr val="tx1"/>
                        </a:solidFill>
                      </a:endParaRPr>
                    </a:p>
                  </a:txBody>
                  <a:tcPr anchor="ctr"/>
                </a:tc>
                <a:tc>
                  <a:txBody>
                    <a:bodyPr/>
                    <a:lstStyle/>
                    <a:p>
                      <a:pPr algn="ctr"/>
                      <a:r>
                        <a:rPr lang="en-US" sz="1400" b="1" dirty="0">
                          <a:solidFill>
                            <a:schemeClr val="tx1"/>
                          </a:solidFill>
                        </a:rPr>
                        <a:t>ESR CLREDP Interval Failures</a:t>
                      </a:r>
                    </a:p>
                  </a:txBody>
                  <a:tcPr anchor="ctr"/>
                </a:tc>
                <a:tc>
                  <a:txBody>
                    <a:bodyPr/>
                    <a:lstStyle/>
                    <a:p>
                      <a:pPr algn="ctr"/>
                      <a:r>
                        <a:rPr lang="en-US" sz="1400" b="1" i="0" kern="1200" dirty="0">
                          <a:solidFill>
                            <a:schemeClr val="tx1"/>
                          </a:solidFill>
                          <a:effectLst/>
                          <a:latin typeface="+mn-lt"/>
                          <a:ea typeface="+mn-ea"/>
                          <a:cs typeface="+mn-cs"/>
                        </a:rPr>
                        <a:t>Total Intervals on Low SOC with AS</a:t>
                      </a:r>
                      <a:endParaRPr lang="en-US" sz="1400" b="1" dirty="0">
                        <a:solidFill>
                          <a:schemeClr val="tx1"/>
                        </a:solidFill>
                      </a:endParaRPr>
                    </a:p>
                  </a:txBody>
                  <a:tcPr anchor="ctr"/>
                </a:tc>
                <a:extLst>
                  <a:ext uri="{0D108BD9-81ED-4DB2-BD59-A6C34878D82A}">
                    <a16:rowId xmlns:a16="http://schemas.microsoft.com/office/drawing/2014/main" val="1762746027"/>
                  </a:ext>
                </a:extLst>
              </a:tr>
              <a:tr h="479407">
                <a:tc>
                  <a:txBody>
                    <a:bodyPr/>
                    <a:lstStyle/>
                    <a:p>
                      <a:pPr algn="ctr"/>
                      <a:r>
                        <a:rPr lang="en-US" sz="1200" dirty="0">
                          <a:solidFill>
                            <a:schemeClr val="tx2"/>
                          </a:solidFill>
                        </a:rPr>
                        <a:t>April 2024</a:t>
                      </a:r>
                    </a:p>
                  </a:txBody>
                  <a:tcPr anchor="ctr"/>
                </a:tc>
                <a:tc>
                  <a:txBody>
                    <a:bodyPr/>
                    <a:lstStyle/>
                    <a:p>
                      <a:pPr algn="ctr"/>
                      <a:r>
                        <a:rPr lang="en-US" sz="1200" b="0" i="0" kern="1200" dirty="0">
                          <a:solidFill>
                            <a:schemeClr val="tx2"/>
                          </a:solidFill>
                          <a:effectLst/>
                          <a:latin typeface="+mn-lt"/>
                          <a:ea typeface="+mn-ea"/>
                          <a:cs typeface="+mn-cs"/>
                        </a:rPr>
                        <a:t>4</a:t>
                      </a:r>
                      <a:endParaRPr lang="en-US" sz="1200" dirty="0">
                        <a:solidFill>
                          <a:schemeClr val="tx2"/>
                        </a:solidFill>
                      </a:endParaRPr>
                    </a:p>
                  </a:txBody>
                  <a:tcPr anchor="ctr"/>
                </a:tc>
                <a:tc>
                  <a:txBody>
                    <a:bodyPr/>
                    <a:lstStyle/>
                    <a:p>
                      <a:pPr algn="ctr"/>
                      <a:r>
                        <a:rPr lang="en-US" sz="1200" b="0" i="0" kern="1200" dirty="0">
                          <a:solidFill>
                            <a:schemeClr val="tx2"/>
                          </a:solidFill>
                          <a:effectLst/>
                          <a:latin typeface="+mn-lt"/>
                          <a:ea typeface="+mn-ea"/>
                          <a:cs typeface="+mn-cs"/>
                        </a:rPr>
                        <a:t>17</a:t>
                      </a:r>
                      <a:endParaRPr lang="en-US" sz="1200" dirty="0">
                        <a:solidFill>
                          <a:schemeClr val="tx2"/>
                        </a:solidFill>
                      </a:endParaRPr>
                    </a:p>
                  </a:txBody>
                  <a:tcPr anchor="ctr"/>
                </a:tc>
                <a:tc>
                  <a:txBody>
                    <a:bodyPr/>
                    <a:lstStyle/>
                    <a:p>
                      <a:pPr algn="ctr"/>
                      <a:r>
                        <a:rPr lang="en-US" sz="1200" b="0" i="0" kern="1200" dirty="0">
                          <a:solidFill>
                            <a:schemeClr val="tx2"/>
                          </a:solidFill>
                          <a:effectLst/>
                          <a:latin typeface="+mn-lt"/>
                          <a:ea typeface="+mn-ea"/>
                          <a:cs typeface="+mn-cs"/>
                        </a:rPr>
                        <a:t>95</a:t>
                      </a:r>
                      <a:endParaRPr lang="en-US" sz="1200" dirty="0">
                        <a:solidFill>
                          <a:schemeClr val="tx2"/>
                        </a:solidFill>
                      </a:endParaRPr>
                    </a:p>
                  </a:txBody>
                  <a:tcPr anchor="ctr"/>
                </a:tc>
                <a:extLst>
                  <a:ext uri="{0D108BD9-81ED-4DB2-BD59-A6C34878D82A}">
                    <a16:rowId xmlns:a16="http://schemas.microsoft.com/office/drawing/2014/main" val="1991291233"/>
                  </a:ext>
                </a:extLst>
              </a:tr>
            </a:tbl>
          </a:graphicData>
        </a:graphic>
      </p:graphicFrame>
      <p:sp>
        <p:nvSpPr>
          <p:cNvPr id="7" name="Content Placeholder 2">
            <a:extLst>
              <a:ext uri="{FF2B5EF4-FFF2-40B4-BE49-F238E27FC236}">
                <a16:creationId xmlns:a16="http://schemas.microsoft.com/office/drawing/2014/main" id="{E490BBF3-268A-106C-FCE4-598535CCEA2E}"/>
              </a:ext>
            </a:extLst>
          </p:cNvPr>
          <p:cNvSpPr txBox="1">
            <a:spLocks/>
          </p:cNvSpPr>
          <p:nvPr/>
        </p:nvSpPr>
        <p:spPr>
          <a:xfrm>
            <a:off x="2346350" y="5935273"/>
            <a:ext cx="4451299" cy="764021"/>
          </a:xfrm>
          <a:prstGeom prst="rect">
            <a:avLst/>
          </a:prstGeom>
          <a:solidFill>
            <a:schemeClr val="accent2">
              <a:lumMod val="20000"/>
              <a:lumOff val="80000"/>
            </a:schemeClr>
          </a:solidFill>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200" b="1" i="1" dirty="0">
                <a:solidFill>
                  <a:schemeClr val="accent6"/>
                </a:solidFill>
              </a:rPr>
              <a:t>Observation:</a:t>
            </a:r>
          </a:p>
          <a:p>
            <a:r>
              <a:rPr lang="en-US" sz="1200" b="1" i="1" dirty="0">
                <a:solidFill>
                  <a:schemeClr val="tx2"/>
                </a:solidFill>
              </a:rPr>
              <a:t>In April, there are few instances of ESRs failing GREDP with low SOC and AS Responsibility. </a:t>
            </a:r>
            <a:endParaRPr lang="en-US" sz="1200" b="1" i="1" dirty="0">
              <a:solidFill>
                <a:schemeClr val="accent6"/>
              </a:solidFill>
            </a:endParaRPr>
          </a:p>
        </p:txBody>
      </p:sp>
    </p:spTree>
    <p:extLst>
      <p:ext uri="{BB962C8B-B14F-4D97-AF65-F5344CB8AC3E}">
        <p14:creationId xmlns:p14="http://schemas.microsoft.com/office/powerpoint/2010/main" val="2161236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7499B-49C8-C014-58D6-32D2B165115A}"/>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768BD2F5-9E88-7F3F-5E0E-C1DACE0F5EA5}"/>
              </a:ext>
            </a:extLst>
          </p:cNvPr>
          <p:cNvSpPr>
            <a:spLocks noGrp="1"/>
          </p:cNvSpPr>
          <p:nvPr>
            <p:ph idx="1"/>
          </p:nvPr>
        </p:nvSpPr>
        <p:spPr>
          <a:xfrm>
            <a:off x="304800" y="914400"/>
            <a:ext cx="8534400" cy="5005633"/>
          </a:xfrm>
        </p:spPr>
        <p:txBody>
          <a:bodyPr/>
          <a:lstStyle/>
          <a:p>
            <a:pPr defTabSz="685800"/>
            <a:r>
              <a:rPr lang="en-US" sz="2000" dirty="0">
                <a:solidFill>
                  <a:schemeClr val="tx2"/>
                </a:solidFill>
              </a:rPr>
              <a:t>Now that NPRR1186 has been implemented, ERCOT plans to share a report using production data publicly starting in Aug. 2024 utilizing July 2024 data</a:t>
            </a:r>
          </a:p>
          <a:p>
            <a:pPr defTabSz="685800"/>
            <a:endParaRPr lang="en-US" sz="2000" dirty="0">
              <a:solidFill>
                <a:schemeClr val="tx2"/>
              </a:solidFill>
            </a:endParaRPr>
          </a:p>
          <a:p>
            <a:pPr defTabSz="685800"/>
            <a:r>
              <a:rPr lang="en-US" sz="2000" dirty="0">
                <a:solidFill>
                  <a:schemeClr val="tx2"/>
                </a:solidFill>
              </a:rPr>
              <a:t>ERCOT is seeking feedback on this report template and any additional analysis that may need to be included that could help share findings. </a:t>
            </a:r>
          </a:p>
          <a:p>
            <a:pPr defTabSz="685800"/>
            <a:endParaRPr lang="en-US" sz="2000" dirty="0">
              <a:solidFill>
                <a:schemeClr val="tx2"/>
              </a:solidFill>
            </a:endParaRPr>
          </a:p>
          <a:p>
            <a:pPr defTabSz="685800"/>
            <a:r>
              <a:rPr lang="en-US" sz="2000" dirty="0">
                <a:solidFill>
                  <a:schemeClr val="tx2"/>
                </a:solidFill>
              </a:rPr>
              <a:t>Please provide any feedback to Luis Hinojosa at </a:t>
            </a:r>
            <a:r>
              <a:rPr lang="en-US" sz="2000" dirty="0">
                <a:solidFill>
                  <a:schemeClr val="tx2"/>
                </a:solidFill>
                <a:hlinkClick r:id="rId2"/>
              </a:rPr>
              <a:t>jhinojosa@ercot.com</a:t>
            </a:r>
            <a:r>
              <a:rPr lang="en-US" sz="2000" dirty="0">
                <a:solidFill>
                  <a:schemeClr val="tx2"/>
                </a:solidFill>
              </a:rPr>
              <a:t> by end of July.</a:t>
            </a:r>
          </a:p>
          <a:p>
            <a:pPr marL="0" indent="0" defTabSz="685800">
              <a:buNone/>
            </a:pPr>
            <a:endParaRPr lang="en-US" sz="2000" dirty="0">
              <a:solidFill>
                <a:schemeClr val="tx2"/>
              </a:solidFill>
            </a:endParaRPr>
          </a:p>
          <a:p>
            <a:pPr defTabSz="685800"/>
            <a:r>
              <a:rPr lang="en-US" sz="2000" dirty="0">
                <a:solidFill>
                  <a:schemeClr val="tx2"/>
                </a:solidFill>
              </a:rPr>
              <a:t>Proposed Market Meeting Timeline for sharing template:</a:t>
            </a:r>
          </a:p>
          <a:p>
            <a:pPr lvl="1" defTabSz="685800"/>
            <a:r>
              <a:rPr lang="en-US" sz="2000" dirty="0">
                <a:solidFill>
                  <a:schemeClr val="tx2"/>
                </a:solidFill>
              </a:rPr>
              <a:t>July 23, 2024 WMWG</a:t>
            </a:r>
          </a:p>
          <a:p>
            <a:pPr lvl="1" defTabSz="685800"/>
            <a:r>
              <a:rPr lang="en-US" sz="2000" dirty="0">
                <a:solidFill>
                  <a:schemeClr val="tx2"/>
                </a:solidFill>
              </a:rPr>
              <a:t>July 31, TAC</a:t>
            </a:r>
          </a:p>
          <a:p>
            <a:endParaRPr lang="en-US" dirty="0"/>
          </a:p>
        </p:txBody>
      </p:sp>
      <p:sp>
        <p:nvSpPr>
          <p:cNvPr id="4" name="Slide Number Placeholder 3">
            <a:extLst>
              <a:ext uri="{FF2B5EF4-FFF2-40B4-BE49-F238E27FC236}">
                <a16:creationId xmlns:a16="http://schemas.microsoft.com/office/drawing/2014/main" id="{E578536D-326B-54C4-D8E8-2FAD60BA3ACF}"/>
              </a:ext>
            </a:extLst>
          </p:cNvPr>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1804740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96791-1986-5E54-D6B5-3CEB96B58263}"/>
              </a:ext>
            </a:extLst>
          </p:cNvPr>
          <p:cNvSpPr>
            <a:spLocks noGrp="1"/>
          </p:cNvSpPr>
          <p:nvPr>
            <p:ph type="title"/>
          </p:nvPr>
        </p:nvSpPr>
        <p:spPr>
          <a:xfrm>
            <a:off x="381000" y="243682"/>
            <a:ext cx="8458200" cy="518318"/>
          </a:xfrm>
        </p:spPr>
        <p:txBody>
          <a:bodyPr/>
          <a:lstStyle/>
          <a:p>
            <a:r>
              <a:rPr lang="en-US" dirty="0"/>
              <a:t>Appendix</a:t>
            </a:r>
          </a:p>
        </p:txBody>
      </p:sp>
      <p:sp>
        <p:nvSpPr>
          <p:cNvPr id="3" name="Content Placeholder 2">
            <a:extLst>
              <a:ext uri="{FF2B5EF4-FFF2-40B4-BE49-F238E27FC236}">
                <a16:creationId xmlns:a16="http://schemas.microsoft.com/office/drawing/2014/main" id="{A470658C-1F7E-AFBB-50CF-52D7ABBA2AE7}"/>
              </a:ext>
            </a:extLst>
          </p:cNvPr>
          <p:cNvSpPr>
            <a:spLocks noGrp="1"/>
          </p:cNvSpPr>
          <p:nvPr>
            <p:ph idx="1"/>
          </p:nvPr>
        </p:nvSpPr>
        <p:spPr>
          <a:xfrm>
            <a:off x="304800" y="990600"/>
            <a:ext cx="8534400" cy="4929433"/>
          </a:xfrm>
        </p:spPr>
        <p:txBody>
          <a:bodyPr/>
          <a:lstStyle/>
          <a:p>
            <a:endParaRPr lang="en-US" dirty="0"/>
          </a:p>
        </p:txBody>
      </p:sp>
      <p:sp>
        <p:nvSpPr>
          <p:cNvPr id="4" name="Slide Number Placeholder 3">
            <a:extLst>
              <a:ext uri="{FF2B5EF4-FFF2-40B4-BE49-F238E27FC236}">
                <a16:creationId xmlns:a16="http://schemas.microsoft.com/office/drawing/2014/main" id="{759A2BA0-2EF6-212A-23EC-9441ECBF37F8}"/>
              </a:ext>
            </a:extLst>
          </p:cNvPr>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38573219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A1481-4E70-FB98-5CD3-446F0A089331}"/>
              </a:ext>
            </a:extLst>
          </p:cNvPr>
          <p:cNvSpPr>
            <a:spLocks noGrp="1"/>
          </p:cNvSpPr>
          <p:nvPr>
            <p:ph type="title"/>
          </p:nvPr>
        </p:nvSpPr>
        <p:spPr>
          <a:xfrm>
            <a:off x="381000" y="243682"/>
            <a:ext cx="8458200" cy="594518"/>
          </a:xfrm>
        </p:spPr>
        <p:txBody>
          <a:bodyPr/>
          <a:lstStyle/>
          <a:p>
            <a:r>
              <a:rPr lang="en-US" sz="1800" dirty="0"/>
              <a:t>Failure to maintain sufficient SOC necessary to provide their Ancillary Service Obligations if system conditions require </a:t>
            </a:r>
            <a:r>
              <a:rPr lang="en-US" sz="1400" dirty="0"/>
              <a:t>(April 2024 by QSE)</a:t>
            </a:r>
          </a:p>
        </p:txBody>
      </p:sp>
      <p:sp>
        <p:nvSpPr>
          <p:cNvPr id="4" name="Slide Number Placeholder 3">
            <a:extLst>
              <a:ext uri="{FF2B5EF4-FFF2-40B4-BE49-F238E27FC236}">
                <a16:creationId xmlns:a16="http://schemas.microsoft.com/office/drawing/2014/main" id="{1BCE0069-D473-2F6D-C048-305A8898CBA3}"/>
              </a:ext>
            </a:extLst>
          </p:cNvPr>
          <p:cNvSpPr>
            <a:spLocks noGrp="1"/>
          </p:cNvSpPr>
          <p:nvPr>
            <p:ph type="sldNum" sz="quarter" idx="4"/>
          </p:nvPr>
        </p:nvSpPr>
        <p:spPr/>
        <p:txBody>
          <a:bodyPr/>
          <a:lstStyle/>
          <a:p>
            <a:fld id="{1D93BD3E-1E9A-4970-A6F7-E7AC52762E0C}" type="slidenum">
              <a:rPr lang="en-US" smtClean="0"/>
              <a:pPr/>
              <a:t>9</a:t>
            </a:fld>
            <a:endParaRPr lang="en-US"/>
          </a:p>
        </p:txBody>
      </p:sp>
      <p:pic>
        <p:nvPicPr>
          <p:cNvPr id="5" name="Picture 4">
            <a:extLst>
              <a:ext uri="{FF2B5EF4-FFF2-40B4-BE49-F238E27FC236}">
                <a16:creationId xmlns:a16="http://schemas.microsoft.com/office/drawing/2014/main" id="{DFF462E5-732E-71DE-344C-DE77381B7A7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669035" y="838200"/>
            <a:ext cx="5073327" cy="4058662"/>
          </a:xfrm>
          <a:prstGeom prst="rect">
            <a:avLst/>
          </a:prstGeom>
        </p:spPr>
      </p:pic>
      <p:pic>
        <p:nvPicPr>
          <p:cNvPr id="6" name="Picture 5">
            <a:extLst>
              <a:ext uri="{FF2B5EF4-FFF2-40B4-BE49-F238E27FC236}">
                <a16:creationId xmlns:a16="http://schemas.microsoft.com/office/drawing/2014/main" id="{ABDB661B-ACD1-EA87-3AAC-0074DE3D57A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43" r="143"/>
          <a:stretch/>
        </p:blipFill>
        <p:spPr>
          <a:xfrm>
            <a:off x="407466" y="1050004"/>
            <a:ext cx="3148222" cy="2525807"/>
          </a:xfrm>
          <a:prstGeom prst="rect">
            <a:avLst/>
          </a:prstGeom>
          <a:ln>
            <a:noFill/>
          </a:ln>
        </p:spPr>
      </p:pic>
      <p:sp>
        <p:nvSpPr>
          <p:cNvPr id="3" name="Content Placeholder 2">
            <a:extLst>
              <a:ext uri="{FF2B5EF4-FFF2-40B4-BE49-F238E27FC236}">
                <a16:creationId xmlns:a16="http://schemas.microsoft.com/office/drawing/2014/main" id="{EC4A4FE4-953E-A231-7FEA-9D7B4080EB03}"/>
              </a:ext>
            </a:extLst>
          </p:cNvPr>
          <p:cNvSpPr txBox="1">
            <a:spLocks/>
          </p:cNvSpPr>
          <p:nvPr/>
        </p:nvSpPr>
        <p:spPr>
          <a:xfrm>
            <a:off x="3985260" y="4939714"/>
            <a:ext cx="4869180" cy="551666"/>
          </a:xfrm>
          <a:prstGeom prst="rect">
            <a:avLst/>
          </a:prstGeom>
          <a:solidFill>
            <a:schemeClr val="accent2">
              <a:lumMod val="20000"/>
              <a:lumOff val="80000"/>
            </a:schemeClr>
          </a:solidFill>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200" b="1" i="1" dirty="0">
                <a:solidFill>
                  <a:schemeClr val="accent6"/>
                </a:solidFill>
              </a:rPr>
              <a:t>Observation: </a:t>
            </a:r>
            <a:r>
              <a:rPr lang="en-US" sz="1200" b="1" i="1" dirty="0">
                <a:solidFill>
                  <a:schemeClr val="tx2"/>
                </a:solidFill>
              </a:rPr>
              <a:t>[Insert QSE Trend Observations]</a:t>
            </a:r>
          </a:p>
          <a:p>
            <a:pPr marL="0" indent="0">
              <a:buFont typeface="Arial" panose="020B0604020202020204" pitchFamily="34" charset="0"/>
              <a:buNone/>
            </a:pPr>
            <a:endParaRPr lang="en-US" sz="1200" b="1" i="1" dirty="0">
              <a:solidFill>
                <a:schemeClr val="accent6"/>
              </a:solidFill>
            </a:endParaRPr>
          </a:p>
          <a:p>
            <a:pPr marL="0" indent="0">
              <a:buFont typeface="Arial" panose="020B0604020202020204" pitchFamily="34" charset="0"/>
              <a:buNone/>
            </a:pPr>
            <a:endParaRPr lang="en-US" sz="1200" b="1" i="1" dirty="0">
              <a:solidFill>
                <a:schemeClr val="accent6"/>
              </a:solidFill>
            </a:endParaRPr>
          </a:p>
        </p:txBody>
      </p:sp>
      <p:pic>
        <p:nvPicPr>
          <p:cNvPr id="15" name="Picture 14">
            <a:extLst>
              <a:ext uri="{FF2B5EF4-FFF2-40B4-BE49-F238E27FC236}">
                <a16:creationId xmlns:a16="http://schemas.microsoft.com/office/drawing/2014/main" id="{A531ADFE-997E-8F65-D191-B8F50E421211}"/>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255153" y="3555742"/>
            <a:ext cx="3405065" cy="2724052"/>
          </a:xfrm>
          <a:prstGeom prst="rect">
            <a:avLst/>
          </a:prstGeom>
        </p:spPr>
      </p:pic>
    </p:spTree>
    <p:extLst>
      <p:ext uri="{BB962C8B-B14F-4D97-AF65-F5344CB8AC3E}">
        <p14:creationId xmlns:p14="http://schemas.microsoft.com/office/powerpoint/2010/main" val="2971225062"/>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1244</Words>
  <Application>Microsoft Office PowerPoint</Application>
  <PresentationFormat>On-screen Show (4:3)</PresentationFormat>
  <Paragraphs>219</Paragraphs>
  <Slides>10</Slides>
  <Notes>6</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10</vt:i4>
      </vt:variant>
    </vt:vector>
  </HeadingPairs>
  <TitlesOfParts>
    <vt:vector size="15" baseType="lpstr">
      <vt:lpstr>Arial</vt:lpstr>
      <vt:lpstr>Calibri</vt:lpstr>
      <vt:lpstr>1_Custom Design</vt:lpstr>
      <vt:lpstr>Office Theme</vt:lpstr>
      <vt:lpstr>Custom Design</vt:lpstr>
      <vt:lpstr>PowerPoint Presentation</vt:lpstr>
      <vt:lpstr>ESR AS MW Shortfall Introduction</vt:lpstr>
      <vt:lpstr>Failure to maintain sufficient SOC necessary to provide their Ancillary Service Obligations if system conditions require (Month over Month) </vt:lpstr>
      <vt:lpstr>Failure to maintain sufficient SOC necessary to provide their Ancillary Service Obligations if system conditions require (April 2024) </vt:lpstr>
      <vt:lpstr>Failure to perform during unit trips when carrying RRS with low SOC^.</vt:lpstr>
      <vt:lpstr>Failure to meet GREDP/CLREDP when carrying AS with low SOC.</vt:lpstr>
      <vt:lpstr>Summary</vt:lpstr>
      <vt:lpstr>Appendix</vt:lpstr>
      <vt:lpstr>Failure to maintain sufficient SOC necessary to provide their Ancillary Service Obligations if system conditions require (April 2024 by QSE)</vt:lpstr>
      <vt:lpstr>ESR failure to perform during unit trip frequency events with low SOC^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2017-02-27T16:27:57Z</dcterms:created>
  <dcterms:modified xsi:type="dcterms:W3CDTF">2024-07-08T16:06:51Z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2023-09-20T19:49:35Z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a229f497-db6e-43d4-b136-077f13de3c16</vt:lpwstr>
  </property>
  <property fmtid="{D5CDD505-2E9C-101B-9397-08002B2CF9AE}" pid="8" name="MSIP_Label_7084cbda-52b8-46fb-a7b7-cb5bd465ed85_ContentBits">
    <vt:lpwstr>0</vt:lpwstr>
  </property>
</Properties>
</file>