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14"/>
  </p:notesMasterIdLst>
  <p:handoutMasterIdLst>
    <p:handoutMasterId r:id="rId15"/>
  </p:handoutMasterIdLst>
  <p:sldIdLst>
    <p:sldId id="671" r:id="rId7"/>
    <p:sldId id="681" r:id="rId8"/>
    <p:sldId id="731" r:id="rId9"/>
    <p:sldId id="728" r:id="rId10"/>
    <p:sldId id="727" r:id="rId11"/>
    <p:sldId id="729" r:id="rId12"/>
    <p:sldId id="730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genda" id="{A793AA7F-861A-4740-9874-77149BC6632F}">
          <p14:sldIdLst>
            <p14:sldId id="671"/>
            <p14:sldId id="681"/>
            <p14:sldId id="731"/>
          </p14:sldIdLst>
        </p14:section>
        <p14:section name="Examples" id="{B9B08D91-B359-48D8-ACDB-D167E8D92364}">
          <p14:sldIdLst>
            <p14:sldId id="728"/>
            <p14:sldId id="727"/>
            <p14:sldId id="729"/>
            <p14:sldId id="7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2210E16-8D79-8505-F57C-62CAD3E6CDAD}" name="Rowe, Evan" initials="RE" userId="S::Evan.Rowe@ercot.com::d81abe1c-6950-4df8-9373-68ccbd619277" providerId="AD"/>
  <p188:author id="{B9996E7C-7F43-782D-6924-D67A30165977}" name="Nathan Bigbee" initials="NB" userId="Nathan Bigbee" providerId="None"/>
  <p188:author id="{95B2E48F-FF42-0370-0F43-70643E8E4E1E}" name="Dwyer, Davida" initials="DD" userId="S::Davida.Dwyer@ercot.com::79b08b87-7cab-486c-83ce-9fe1deb6aa28" providerId="AD"/>
  <p188:author id="{681943A9-36B9-8CCE-5BB5-53154F9E201A}" name="Springer, Agee" initials="SA" userId="S::Agee.Springer@ercot.com::c70aae34-03cc-4ca4-9dc9-ab0f1f0f7e1f" providerId="AD"/>
  <p188:author id="{B23A98CE-C3AC-ADFF-85B2-5D055AEDD4B0}" name="Rowe, Evan" initials="RE" userId="S::evan.rowe@ercot.com::d81abe1c-6950-4df8-9373-68ccbd61927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26D07C"/>
    <a:srgbClr val="00AEC7"/>
    <a:srgbClr val="FF8200"/>
    <a:srgbClr val="890C58"/>
    <a:srgbClr val="685BC7"/>
    <a:srgbClr val="003865"/>
    <a:srgbClr val="DEE1E2"/>
    <a:srgbClr val="FFE6CC"/>
    <a:srgbClr val="E7E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4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1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105419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761512" y="548640"/>
        <a:ext cx="105419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101431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1160373" y="2194560"/>
        <a:ext cx="101431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105419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761512" y="3840480"/>
        <a:ext cx="105419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43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73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FF48671-73D4-A8B4-B73D-773427B40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BAC8498-C400-3675-A8B1-3E1519AB81C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200"/>
            <a:ext cx="113792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198"/>
            <a:ext cx="11379200" cy="1447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accent1"/>
                </a:solidFill>
              </a:defRPr>
            </a:lvl2pPr>
            <a:lvl3pPr>
              <a:defRPr sz="1200">
                <a:solidFill>
                  <a:schemeClr val="accent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A157481-F789-46DE-2E72-928DE5021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>
              <a:defRPr sz="1600" b="1">
                <a:solidFill>
                  <a:schemeClr val="tx1"/>
                </a:solidFill>
              </a:defRPr>
            </a:lvl2pPr>
            <a:lvl3pPr>
              <a:defRPr sz="1400" b="1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26476B1-2B93-3388-ACFC-33AE1AE58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463BB2B-CBD9-709B-A906-D89DFB66823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>
              <a:defRPr sz="1600" b="0">
                <a:solidFill>
                  <a:schemeClr val="tx1"/>
                </a:solidFill>
              </a:defRPr>
            </a:lvl2pPr>
            <a:lvl3pPr>
              <a:defRPr sz="14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7308-3907-6CA9-7CB5-C0735CA9F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75F68D-3D9A-6D91-3F0D-447EAB2D487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62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>
              <a:defRPr sz="1600" b="0">
                <a:solidFill>
                  <a:schemeClr val="tx1"/>
                </a:solidFill>
              </a:defRPr>
            </a:lvl2pPr>
            <a:lvl3pPr>
              <a:defRPr sz="14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605768" y="1066801"/>
            <a:ext cx="11179833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605768" y="3574375"/>
            <a:ext cx="11179833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06400" y="762000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4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F102CE92-D29A-FB05-C2BE-5719859D9A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72200" y="762000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4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5340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42672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2932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8000379" y="1237099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8026400" y="1922899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1C3F1F4B-3D53-13EB-F7A7-FBE1490E5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64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4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8969C8AB-1BCA-24D0-736D-93C929E8286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3561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4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4C6A27E7-4D0F-AFA6-D74E-7A37DB1ACC1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83058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4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406400" y="762000"/>
          <a:ext cx="113792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130430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B677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6557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8AD6824-F45A-D13D-1EAE-FA0E64F58C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30"/>
            <a:ext cx="98552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39188" y="3962400"/>
            <a:ext cx="7392213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EFE0F2B-895A-01C4-906F-ECEF63E9C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BFF6F-8B1A-4BD3-028C-BDD34EB7A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54021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457201"/>
            <a:ext cx="97536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A728217-1A70-D6DE-1FDC-B59387B10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97536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82296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7E0C2C-4698-AD1C-B4E7-5F039AA4F8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1BD709F-0A3C-01D5-E62E-0200648A5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54864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887A0C9-D189-074D-476B-96F8FE8F6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3851130-8033-E431-8B4B-475C34C974E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82296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4A29F4E-D3DA-485F-FAE9-8A2D54E68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54864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324769"/>
            <a:ext cx="5638799" cy="5199061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467599" y="1324770"/>
            <a:ext cx="3792747" cy="5076029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53DC60-7E75-C50D-B745-FE778EE09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013D0552-3BBB-9B28-D5AD-A56A7F9DDE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0D994-9CB8-091A-F135-4C63DD6A2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324769"/>
            <a:ext cx="5638799" cy="5199061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3B8AF75-82AB-2468-225C-1D6809B35E4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467599" y="1324770"/>
            <a:ext cx="3792747" cy="50760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A7F2099-8AF9-FE6A-AA32-8BF83025E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828800" y="1524000"/>
            <a:ext cx="9431547" cy="23883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828800" y="4191000"/>
            <a:ext cx="9431547" cy="2211888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DC78C45-6E98-98A0-B9AA-6958474BB2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CAFB0F2-A816-28BC-EE48-E4D1FB1A2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438405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 descr="xdgdfgdfg">
            <a:extLst>
              <a:ext uri="{FF2B5EF4-FFF2-40B4-BE49-F238E27FC236}">
                <a16:creationId xmlns:a16="http://schemas.microsoft.com/office/drawing/2014/main" id="{598BF201-9067-3A1D-911D-FB3EA47FFC0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06400" y="1058219"/>
            <a:ext cx="11377706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3BC7D2-FAD9-20EE-F85E-A8C0876CD49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6400" y="3524730"/>
            <a:ext cx="11377706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15897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62001"/>
            <a:ext cx="113792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600" b="0">
                <a:solidFill>
                  <a:schemeClr val="tx1"/>
                </a:solidFill>
              </a:defRPr>
            </a:lvl1pPr>
            <a:lvl2pPr>
              <a:defRPr sz="2400">
                <a:solidFill>
                  <a:srgbClr val="5B6770"/>
                </a:solidFill>
              </a:defRPr>
            </a:lvl2pPr>
            <a:lvl3pPr>
              <a:defRPr sz="2000">
                <a:solidFill>
                  <a:srgbClr val="5B6770"/>
                </a:solidFill>
              </a:defRPr>
            </a:lvl3pPr>
            <a:lvl4pPr>
              <a:defRPr sz="1800">
                <a:solidFill>
                  <a:srgbClr val="5B6770"/>
                </a:solidFill>
              </a:defRPr>
            </a:lvl4pPr>
            <a:lvl5pPr>
              <a:defRPr sz="16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2400" b="0">
                <a:solidFill>
                  <a:schemeClr val="tx1"/>
                </a:solidFill>
              </a:defRPr>
            </a:lvl1pPr>
            <a:lvl2pPr algn="l">
              <a:defRPr sz="2000">
                <a:solidFill>
                  <a:schemeClr val="tx2"/>
                </a:solidFill>
              </a:defRPr>
            </a:lvl2pPr>
            <a:lvl3pPr algn="l">
              <a:defRPr sz="1800">
                <a:solidFill>
                  <a:schemeClr val="tx2"/>
                </a:solidFill>
              </a:defRPr>
            </a:lvl3pPr>
            <a:lvl4pPr algn="l">
              <a:defRPr sz="1600">
                <a:solidFill>
                  <a:schemeClr val="tx2"/>
                </a:solidFill>
              </a:defRPr>
            </a:lvl4pPr>
            <a:lvl5pPr algn="l"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5BA22F1-2EF4-FAB1-48BA-4636D4B7C15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2400" b="0">
                <a:solidFill>
                  <a:schemeClr val="accent1"/>
                </a:solidFill>
              </a:defRPr>
            </a:lvl1pPr>
            <a:lvl2pPr algn="l">
              <a:defRPr sz="1800">
                <a:solidFill>
                  <a:schemeClr val="tx2"/>
                </a:solidFill>
              </a:defRPr>
            </a:lvl2pPr>
            <a:lvl3pPr algn="l">
              <a:defRPr sz="1600">
                <a:solidFill>
                  <a:schemeClr val="tx2"/>
                </a:solidFill>
              </a:defRPr>
            </a:lvl3pPr>
            <a:lvl4pPr algn="l">
              <a:defRPr sz="1400">
                <a:solidFill>
                  <a:schemeClr val="tx2"/>
                </a:solidFill>
              </a:defRPr>
            </a:lvl4pPr>
            <a:lvl5pPr algn="l"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AA29EA-E088-D81E-2199-D3C6680B1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200"/>
            <a:ext cx="113792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0"/>
            <a:ext cx="73152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38100" dir="108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847D438-DAAD-88D4-D035-DFBF79CDE65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95274"/>
            <a:ext cx="3989513" cy="15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11379203" y="6477005"/>
            <a:ext cx="7111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12026174" y="6477000"/>
            <a:ext cx="165825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3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101600" y="6477000"/>
            <a:ext cx="6604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2133600" y="6477006"/>
            <a:ext cx="9936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72902" y="6553200"/>
            <a:ext cx="11967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578DE2-3155-2E8B-BE55-260C3ABC19B3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042" y="6217199"/>
            <a:ext cx="1196754" cy="46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56" r:id="rId4"/>
    <p:sldLayoutId id="2147483738" r:id="rId5"/>
    <p:sldLayoutId id="2147483713" r:id="rId6"/>
    <p:sldLayoutId id="2147483714" r:id="rId7"/>
    <p:sldLayoutId id="2147483715" r:id="rId8"/>
    <p:sldLayoutId id="2147483716" r:id="rId9"/>
    <p:sldLayoutId id="2147483755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37" r:id="rId16"/>
    <p:sldLayoutId id="2147483722" r:id="rId17"/>
    <p:sldLayoutId id="2147483721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779284" y="6"/>
            <a:ext cx="0" cy="518159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 userDrawn="1"/>
        </p:nvCxnSpPr>
        <p:spPr>
          <a:xfrm>
            <a:off x="779283" y="5943600"/>
            <a:ext cx="0" cy="5334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2F1F6BF0-F215-0BB8-0DD1-9AE4EAB7CBB3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35" y="5382386"/>
            <a:ext cx="1253765" cy="48501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D4B1C1C-078C-2929-E80C-E9FD3CD5E13C}"/>
              </a:ext>
            </a:extLst>
          </p:cNvPr>
          <p:cNvSpPr/>
          <p:nvPr userDrawn="1"/>
        </p:nvSpPr>
        <p:spPr>
          <a:xfrm>
            <a:off x="11582403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1BDDC1-0755-B4BC-7747-8F4BB71F1537}"/>
              </a:ext>
            </a:extLst>
          </p:cNvPr>
          <p:cNvSpPr/>
          <p:nvPr userDrawn="1"/>
        </p:nvSpPr>
        <p:spPr>
          <a:xfrm>
            <a:off x="12067631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1D54FA-D0D6-2477-1453-CECA5918A466}"/>
              </a:ext>
            </a:extLst>
          </p:cNvPr>
          <p:cNvCxnSpPr>
            <a:cxnSpLocks/>
          </p:cNvCxnSpPr>
          <p:nvPr userDrawn="1"/>
        </p:nvCxnSpPr>
        <p:spPr>
          <a:xfrm>
            <a:off x="779283" y="6477005"/>
            <a:ext cx="1132127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9A5F104-168E-9F30-6E64-8C058D081197}"/>
              </a:ext>
            </a:extLst>
          </p:cNvPr>
          <p:cNvSpPr txBox="1"/>
          <p:nvPr userDrawn="1"/>
        </p:nvSpPr>
        <p:spPr>
          <a:xfrm>
            <a:off x="6858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rgbClr val="5B6770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52" r:id="rId3"/>
    <p:sldLayoutId id="2147483742" r:id="rId4"/>
    <p:sldLayoutId id="2147483743" r:id="rId5"/>
    <p:sldLayoutId id="2147483744" r:id="rId6"/>
    <p:sldLayoutId id="2147483745" r:id="rId7"/>
    <p:sldLayoutId id="2147483748" r:id="rId8"/>
    <p:sldLayoutId id="2147483750" r:id="rId9"/>
    <p:sldLayoutId id="2147483751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5317957" y="2826561"/>
            <a:ext cx="656129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Large Load related Interconnection service requirements</a:t>
            </a:r>
          </a:p>
          <a:p>
            <a:endParaRPr lang="en-US" dirty="0"/>
          </a:p>
          <a:p>
            <a:r>
              <a:rPr lang="en-US" i="1" dirty="0"/>
              <a:t>Bill Blevins</a:t>
            </a:r>
          </a:p>
          <a:p>
            <a:r>
              <a:rPr lang="en-US" dirty="0"/>
              <a:t>Director Grid Coordination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LFLTF</a:t>
            </a:r>
          </a:p>
          <a:p>
            <a:endParaRPr lang="en-US" dirty="0"/>
          </a:p>
          <a:p>
            <a:r>
              <a:rPr lang="en-US" dirty="0"/>
              <a:t>July 8, 2024</a:t>
            </a:r>
          </a:p>
        </p:txBody>
      </p:sp>
    </p:spTree>
    <p:extLst>
      <p:ext uri="{BB962C8B-B14F-4D97-AF65-F5344CB8AC3E}">
        <p14:creationId xmlns:p14="http://schemas.microsoft.com/office/powerpoint/2010/main" val="32156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C7AA4-E8BA-03A1-A601-69776177B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80D3AA-37C2-98C8-2D2E-2364F4776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Overview of concept for size of Large Loads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</a:rPr>
              <a:t>Large Loads &lt; 350 MW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</a:rPr>
              <a:t>Large Loads ≥ 350 MW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</a:rPr>
              <a:t>Large Loads ≥ 700 MW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</a:rPr>
              <a:t>Radial connection load serving considerations ≥ 1GW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721DF6-7251-42CC-1A56-2D6CCB739B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456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271F5-BC69-BD50-932A-4A427BAB4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A1C54-38CE-D1CB-DA1F-E118E712B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ERCOT has been asked if there is </a:t>
            </a:r>
            <a:r>
              <a:rPr lang="en-US" sz="2000" u="sng" dirty="0"/>
              <a:t>a</a:t>
            </a:r>
            <a:r>
              <a:rPr lang="en-US" sz="2000" dirty="0"/>
              <a:t> limit to the size of service for a Large Load.</a:t>
            </a:r>
          </a:p>
          <a:p>
            <a:r>
              <a:rPr lang="en-US" sz="2000" dirty="0"/>
              <a:t>There isn’t an ERCOT</a:t>
            </a:r>
            <a:r>
              <a:rPr lang="en-US" sz="2000" u="sng" dirty="0"/>
              <a:t>-</a:t>
            </a:r>
            <a:r>
              <a:rPr lang="en-US" sz="2000" dirty="0"/>
              <a:t>wide limit today </a:t>
            </a:r>
            <a:r>
              <a:rPr lang="en-US" sz="2000" u="sng" dirty="0"/>
              <a:t>because </a:t>
            </a:r>
            <a:r>
              <a:rPr lang="en-US" sz="2000" dirty="0"/>
              <a:t>most older</a:t>
            </a:r>
            <a:r>
              <a:rPr lang="en-US" sz="2000" u="sng" dirty="0"/>
              <a:t>, larger</a:t>
            </a:r>
            <a:r>
              <a:rPr lang="en-US" sz="2000" dirty="0"/>
              <a:t> loads had multiple service points to allow for resiliency and reliability.</a:t>
            </a:r>
          </a:p>
          <a:p>
            <a:r>
              <a:rPr lang="en-US" sz="2000" u="sng" dirty="0"/>
              <a:t>Recently, ERCOT has received load interconnection requests for &gt; 1 GW connections ranging from 2 to 4 GW.</a:t>
            </a:r>
          </a:p>
          <a:p>
            <a:r>
              <a:rPr lang="en-US" sz="2000" dirty="0"/>
              <a:t>ERCOT has experienced </a:t>
            </a:r>
            <a:r>
              <a:rPr lang="en-US" sz="2000" u="sng" dirty="0"/>
              <a:t>and reported on </a:t>
            </a:r>
            <a:r>
              <a:rPr lang="en-US" sz="2000" dirty="0"/>
              <a:t>frequency events </a:t>
            </a:r>
            <a:r>
              <a:rPr lang="en-US" sz="2000" u="sng" dirty="0"/>
              <a:t>that were cause or exacerbated by </a:t>
            </a:r>
            <a:r>
              <a:rPr lang="en-US" sz="2000" dirty="0"/>
              <a:t>loss of load.</a:t>
            </a:r>
          </a:p>
          <a:p>
            <a:r>
              <a:rPr lang="en-US" sz="1800" dirty="0"/>
              <a:t>ERCOT doesn’t want to have single credible contingencies above 350 MW without attempting to mitigate those contingencies.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The customer in some cases hasn’t seen the need to have the extra service</a:t>
            </a:r>
            <a:r>
              <a:rPr lang="en-US" sz="1600" u="sng" dirty="0">
                <a:solidFill>
                  <a:schemeClr val="tx1"/>
                </a:solidFill>
              </a:rPr>
              <a:t>,</a:t>
            </a:r>
            <a:r>
              <a:rPr lang="en-US" sz="1600" dirty="0">
                <a:solidFill>
                  <a:schemeClr val="tx1"/>
                </a:solidFill>
              </a:rPr>
              <a:t> but the risk of that service tripping does impact the grid and other customers and resources. 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ERCOT </a:t>
            </a:r>
            <a:r>
              <a:rPr lang="en-US" sz="1600" u="sng" dirty="0">
                <a:solidFill>
                  <a:schemeClr val="tx1"/>
                </a:solidFill>
              </a:rPr>
              <a:t>proposes</a:t>
            </a:r>
            <a:r>
              <a:rPr lang="en-US" sz="1600" dirty="0">
                <a:solidFill>
                  <a:schemeClr val="tx1"/>
                </a:solidFill>
              </a:rPr>
              <a:t> to establish limits which allow for some flexibility in choosing more reliable service but that also accounts for the impacts of </a:t>
            </a:r>
            <a:r>
              <a:rPr lang="en-US" sz="1600" u="sng" dirty="0">
                <a:solidFill>
                  <a:schemeClr val="tx1"/>
                </a:solidFill>
              </a:rPr>
              <a:t>future Large Load interconnections </a:t>
            </a:r>
            <a:r>
              <a:rPr lang="en-US" sz="1600" dirty="0">
                <a:solidFill>
                  <a:schemeClr val="tx1"/>
                </a:solidFill>
              </a:rPr>
              <a:t>on the rest of the grid.	</a:t>
            </a:r>
          </a:p>
          <a:p>
            <a:r>
              <a:rPr lang="en-US" sz="2000" dirty="0"/>
              <a:t>ERCOT considers this a system frequency concern</a:t>
            </a:r>
          </a:p>
          <a:p>
            <a:r>
              <a:rPr lang="en-US" sz="2000" dirty="0"/>
              <a:t>ERCOT reviewed the Southern Cross studies which looked at various scenarios with differing inertia.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FF75AD-947C-1782-F3C6-7D9F264B3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673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BD2D4-6412-C509-8706-334C36360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less than 350 MW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1E3428-0B68-ED7E-3D49-91F28E034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AED177D6-863F-2200-EA7A-9781D96172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29673" y="904043"/>
            <a:ext cx="6532654" cy="5281613"/>
          </a:xfrm>
        </p:spPr>
      </p:pic>
    </p:spTree>
    <p:extLst>
      <p:ext uri="{BB962C8B-B14F-4D97-AF65-F5344CB8AC3E}">
        <p14:creationId xmlns:p14="http://schemas.microsoft.com/office/powerpoint/2010/main" val="2137712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BD2D4-6412-C509-8706-334C36360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≥ 350 MW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1E3428-0B68-ED7E-3D49-91F28E034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E3BE4D2F-BD4A-B335-FB3A-6BFCB6D940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2199" y="762000"/>
            <a:ext cx="6613044" cy="5718699"/>
          </a:xfrm>
        </p:spPr>
      </p:pic>
    </p:spTree>
    <p:extLst>
      <p:ext uri="{BB962C8B-B14F-4D97-AF65-F5344CB8AC3E}">
        <p14:creationId xmlns:p14="http://schemas.microsoft.com/office/powerpoint/2010/main" val="3327638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BD2D4-6412-C509-8706-334C36360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≥ 700 MW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1E3428-0B68-ED7E-3D49-91F28E034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4" name="Content Placeholder 23">
            <a:extLst>
              <a:ext uri="{FF2B5EF4-FFF2-40B4-BE49-F238E27FC236}">
                <a16:creationId xmlns:a16="http://schemas.microsoft.com/office/drawing/2014/main" id="{84485782-8CE5-F256-5DD7-7A087FAD2B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95283" y="762000"/>
            <a:ext cx="7467879" cy="5799138"/>
          </a:xfrm>
        </p:spPr>
      </p:pic>
    </p:spTree>
    <p:extLst>
      <p:ext uri="{BB962C8B-B14F-4D97-AF65-F5344CB8AC3E}">
        <p14:creationId xmlns:p14="http://schemas.microsoft.com/office/powerpoint/2010/main" val="144430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09830-C72B-A74C-556B-5572C3BD8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≥ 1000 MW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0CFF31-F4E8-CBB9-8D37-00C05C8BD2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0" name="Content Placeholder 29">
            <a:extLst>
              <a:ext uri="{FF2B5EF4-FFF2-40B4-BE49-F238E27FC236}">
                <a16:creationId xmlns:a16="http://schemas.microsoft.com/office/drawing/2014/main" id="{D83D8963-C0ED-2C08-63BE-D948B4163D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56702" y="762000"/>
            <a:ext cx="7552602" cy="5799138"/>
          </a:xfrm>
        </p:spPr>
      </p:pic>
    </p:spTree>
    <p:extLst>
      <p:ext uri="{BB962C8B-B14F-4D97-AF65-F5344CB8AC3E}">
        <p14:creationId xmlns:p14="http://schemas.microsoft.com/office/powerpoint/2010/main" val="2948162648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23a8b7a-cd21-471e-94a6-6be23f24a34b">
      <Terms xmlns="http://schemas.microsoft.com/office/infopath/2007/PartnerControls"/>
    </lcf76f155ced4ddcb4097134ff3c332f>
    <TaxCatchAll xmlns="6093d562-e644-4fa2-a2d5-67c193c082f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4409F5E5BB984CA898E4671C979DCF" ma:contentTypeVersion="12" ma:contentTypeDescription="Create a new document." ma:contentTypeScope="" ma:versionID="a7d093e2f2610af0df3597736424b652">
  <xsd:schema xmlns:xsd="http://www.w3.org/2001/XMLSchema" xmlns:xs="http://www.w3.org/2001/XMLSchema" xmlns:p="http://schemas.microsoft.com/office/2006/metadata/properties" xmlns:ns2="723a8b7a-cd21-471e-94a6-6be23f24a34b" xmlns:ns3="6093d562-e644-4fa2-a2d5-67c193c082f0" targetNamespace="http://schemas.microsoft.com/office/2006/metadata/properties" ma:root="true" ma:fieldsID="b88a35f1da5a4cb99058b04869a9fbe8" ns2:_="" ns3:_="">
    <xsd:import namespace="723a8b7a-cd21-471e-94a6-6be23f24a34b"/>
    <xsd:import namespace="6093d562-e644-4fa2-a2d5-67c193c082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3a8b7a-cd21-471e-94a6-6be23f24a3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93d562-e644-4fa2-a2d5-67c193c082f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fbdb1876-48ed-4234-b0ae-a5f00806a9d3}" ma:internalName="TaxCatchAll" ma:showField="CatchAllData" ma:web="6093d562-e644-4fa2-a2d5-67c193c082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723a8b7a-cd21-471e-94a6-6be23f24a34b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2006/metadata/properties"/>
    <ds:schemaRef ds:uri="http://schemas.openxmlformats.org/package/2006/metadata/core-properties"/>
    <ds:schemaRef ds:uri="6093d562-e644-4fa2-a2d5-67c193c082f0"/>
  </ds:schemaRefs>
</ds:datastoreItem>
</file>

<file path=customXml/itemProps3.xml><?xml version="1.0" encoding="utf-8"?>
<ds:datastoreItem xmlns:ds="http://schemas.openxmlformats.org/officeDocument/2006/customXml" ds:itemID="{3CEF8C21-F2F1-4147-93FA-C01CF8FEA34C}">
  <ds:schemaRefs>
    <ds:schemaRef ds:uri="6093d562-e644-4fa2-a2d5-67c193c082f0"/>
    <ds:schemaRef ds:uri="723a8b7a-cd21-471e-94a6-6be23f24a34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3722</TotalTime>
  <Words>259</Words>
  <Application>Microsoft Office PowerPoint</Application>
  <PresentationFormat>Widescreen</PresentationFormat>
  <Paragraphs>39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Cover Slide</vt:lpstr>
      <vt:lpstr>Horizontal Theme</vt:lpstr>
      <vt:lpstr>Vertical Theme</vt:lpstr>
      <vt:lpstr>PowerPoint Presentation</vt:lpstr>
      <vt:lpstr>Agenda</vt:lpstr>
      <vt:lpstr>Overview</vt:lpstr>
      <vt:lpstr>Example less than 350 MW</vt:lpstr>
      <vt:lpstr>Example ≥ 350 MW</vt:lpstr>
      <vt:lpstr>Example ≥ 700 MW</vt:lpstr>
      <vt:lpstr>≥ 1000 MW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Blevins, Bill</cp:lastModifiedBy>
  <cp:revision>4</cp:revision>
  <cp:lastPrinted>2017-10-10T21:31:05Z</cp:lastPrinted>
  <dcterms:created xsi:type="dcterms:W3CDTF">2016-01-21T15:20:31Z</dcterms:created>
  <dcterms:modified xsi:type="dcterms:W3CDTF">2024-07-03T20:52:52Z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0x010100274409F5E5BB984CA898E4671C979DCF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2023-04-04T20:11:08Z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bf2916b5-40d5-464a-a6ad-5ac6ebbcbc61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ediaServiceImageTags">
    <vt:lpwstr/>
  </property>
</Properties>
</file>