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3"/>
  </p:notesMasterIdLst>
  <p:sldIdLst>
    <p:sldId id="256" r:id="rId4"/>
    <p:sldId id="273" r:id="rId5"/>
    <p:sldId id="275" r:id="rId6"/>
    <p:sldId id="280" r:id="rId7"/>
    <p:sldId id="282" r:id="rId8"/>
    <p:sldId id="276" r:id="rId9"/>
    <p:sldId id="271" r:id="rId10"/>
    <p:sldId id="283" r:id="rId11"/>
    <p:sldId id="2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3" autoAdjust="0"/>
  </p:normalViewPr>
  <p:slideViewPr>
    <p:cSldViewPr snapToGrid="0">
      <p:cViewPr varScale="1">
        <p:scale>
          <a:sx n="148" d="100"/>
          <a:sy n="148" d="100"/>
        </p:scale>
        <p:origin x="7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7/1/2024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87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16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4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6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62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8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 ROS Update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07/11/2024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119" y="1825625"/>
            <a:ext cx="11518986" cy="4351338"/>
          </a:xfrm>
        </p:spPr>
        <p:txBody>
          <a:bodyPr>
            <a:normAutofit/>
          </a:bodyPr>
          <a:lstStyle/>
          <a:p>
            <a:r>
              <a:rPr lang="en-US" dirty="0"/>
              <a:t>Unofficial Peaks Reported by ERCOT </a:t>
            </a:r>
          </a:p>
          <a:p>
            <a:r>
              <a:rPr lang="en-US" dirty="0"/>
              <a:t>May Peak Demand – 77,122 MW 5/27 HE 1700 (May, 2023 Peak 68,169). </a:t>
            </a:r>
          </a:p>
          <a:p>
            <a:r>
              <a:rPr lang="en-US" dirty="0"/>
              <a:t>May Solar Penetration – 19,387 MW 5/18 11:40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859" y="1634944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</a:rPr>
              <a:t>NERC alert from June 4</a:t>
            </a:r>
            <a:r>
              <a:rPr lang="en-US" sz="1800" baseline="30000" dirty="0">
                <a:latin typeface="Calibri" panose="020F0502020204030204" pitchFamily="34" charset="0"/>
              </a:rPr>
              <a:t>th</a:t>
            </a:r>
            <a:r>
              <a:rPr lang="en-US" sz="1800" dirty="0">
                <a:latin typeface="Calibri" panose="020F0502020204030204" pitchFamily="34" charset="0"/>
              </a:rPr>
              <a:t> on Inverter-Based Resources Model Quality Deficiencies was acknowledged by 99% of the participants in Texas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</a:rPr>
              <a:t>NERC Annual Report is posted on the NERC website</a:t>
            </a:r>
          </a:p>
          <a:p>
            <a:pPr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</a:rPr>
              <a:t>NERC is requesting participants to the join the National Standards Group</a:t>
            </a:r>
          </a:p>
          <a:p>
            <a:pPr lvl="1">
              <a:spcBef>
                <a:spcPts val="0"/>
              </a:spcBef>
            </a:pPr>
            <a:endParaRPr lang="en-US" sz="14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6867-77F2-405D-A125-4C36818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NOGRR262 – </a:t>
            </a:r>
            <a:r>
              <a:rPr lang="en-US" sz="4400" dirty="0">
                <a:effectLst/>
              </a:rPr>
              <a:t>Provisions for Operator Controlled Load Shed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6292-163C-42B9-9170-D2009270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Golden Spread Provided Overview of Comments Filed on 5/30/2024</a:t>
            </a:r>
          </a:p>
          <a:p>
            <a:pPr lvl="1"/>
            <a:r>
              <a:rPr lang="en-US" sz="2200" dirty="0">
                <a:effectLst/>
                <a:ea typeface="Times New Roman" panose="02020603050405020304" pitchFamily="18" charset="0"/>
              </a:rPr>
              <a:t>Added the phrase “by the TO and/or TDSP(s)” to address the situation where several of GSEC’s individual member Transmission and/or Distribution Service Provider (TDSP) cooperatives do not have Supervisory Control and Data Acquisition (SCADA) control for Load shed.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</a:rPr>
              <a:t> </a:t>
            </a:r>
            <a:r>
              <a:rPr lang="en-US" sz="2200" dirty="0"/>
              <a:t>AEP raised concerns that the term “should” still didn’t provide enough flexibility to use commercial load that is SCADA controllable by the customer. </a:t>
            </a:r>
          </a:p>
          <a:p>
            <a:pPr lvl="1"/>
            <a:r>
              <a:rPr lang="en-US" sz="2200" dirty="0"/>
              <a:t>OWG made desk top edits to paragraph (7)(a) “SCADA-controlled Load shed is </a:t>
            </a:r>
            <a:r>
              <a:rPr lang="en-US" sz="2200" u="sng" dirty="0"/>
              <a:t>preferred</a:t>
            </a:r>
            <a:r>
              <a:rPr lang="en-US" sz="2200" dirty="0"/>
              <a:t> to be utilized by the TO and/or TDSP…”</a:t>
            </a:r>
          </a:p>
          <a:p>
            <a:pPr lvl="1"/>
            <a:r>
              <a:rPr lang="en-US" sz="2200" dirty="0"/>
              <a:t>OWG reach consensus on the desk top edits made on 6/20/2024 and formally submitted these comments with OWG endorsement. Comments filed on 6/27/2024.</a:t>
            </a:r>
          </a:p>
        </p:txBody>
      </p:sp>
    </p:spTree>
    <p:extLst>
      <p:ext uri="{BB962C8B-B14F-4D97-AF65-F5344CB8AC3E}">
        <p14:creationId xmlns:p14="http://schemas.microsoft.com/office/powerpoint/2010/main" val="4240099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1221 – Related to NOGRR262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OWG reached consensus and endorses </a:t>
            </a:r>
            <a:r>
              <a:rPr lang="en-US"/>
              <a:t>the NPRR </a:t>
            </a:r>
            <a:r>
              <a:rPr lang="en-US" dirty="0"/>
              <a:t>filed on 3/20/2024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6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ERCOT is currently still working with PUC staff to finalize the language on the congestion cost savings criteria, and does not have a specific timeline on the posting yet.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/>
              <a:t>Remains tabled at OWG.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Update from OTWG</a:t>
            </a:r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4AD01-F067-46A1-9295-8D2E395DF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HITE List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FEF41-9702-44F8-BD20-448310714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Sent email reminder for HITE list timeline for private and public submission.</a:t>
            </a:r>
          </a:p>
        </p:txBody>
      </p:sp>
    </p:spTree>
    <p:extLst>
      <p:ext uri="{BB962C8B-B14F-4D97-AF65-F5344CB8AC3E}">
        <p14:creationId xmlns:p14="http://schemas.microsoft.com/office/powerpoint/2010/main" val="575389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C5C1-2A89-4FE3-A92B-7FF92915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ABA1-C071-446A-9B9B-3404EFF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None. </a:t>
            </a:r>
          </a:p>
        </p:txBody>
      </p:sp>
    </p:spTree>
    <p:extLst>
      <p:ext uri="{BB962C8B-B14F-4D97-AF65-F5344CB8AC3E}">
        <p14:creationId xmlns:p14="http://schemas.microsoft.com/office/powerpoint/2010/main" val="153833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MTU5ODU8L1VzZXJOYW1lPjxEYXRlVGltZT4zLzEzLzIwMjQgNDo0MTowOSBQTTwvRGF0ZVRpbWU+PExhYmVsU3RyaW5nPkFFUCBQdWJsaWM8L0xhYmVsU3RyaW5nPjwvaXRlbT48L2xhYmVsSGlzdG9yeT4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Props1.xml><?xml version="1.0" encoding="utf-8"?>
<ds:datastoreItem xmlns:ds="http://schemas.openxmlformats.org/officeDocument/2006/customXml" ds:itemID="{646B5928-8F0E-4F6E-B076-5F58C8BAAEA7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E4844041-DA15-4830-9EBF-AA1588CA996F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4723</TotalTime>
  <Words>343</Words>
  <Application>Microsoft Office PowerPoint</Application>
  <PresentationFormat>Widescreen</PresentationFormat>
  <Paragraphs>39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Operations Working Group ROS Update </vt:lpstr>
      <vt:lpstr>ERCOT Updates and System Operation Report</vt:lpstr>
      <vt:lpstr>Texas Reliability Entity Report</vt:lpstr>
      <vt:lpstr>NOGRR262 – Provisions for Operator Controlled Load Shed</vt:lpstr>
      <vt:lpstr>NPRR 1221 – Related to NOGRR262</vt:lpstr>
      <vt:lpstr>NPRR 1070 - Planning Criteria for GTC Exit Solutions</vt:lpstr>
      <vt:lpstr>OTWG Update</vt:lpstr>
      <vt:lpstr>HITE List Reminder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74</cp:revision>
  <dcterms:created xsi:type="dcterms:W3CDTF">2017-05-03T20:12:06Z</dcterms:created>
  <dcterms:modified xsi:type="dcterms:W3CDTF">2024-07-01T19:34:20Z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  <property fmtid="{D5CDD505-2E9C-101B-9397-08002B2CF9AE}" pid="4" name="docIndexRef">
    <vt:lpwstr>3522d50a-dc74-4174-8493-254139260d77</vt:lpwstr>
  </property>
  <property fmtid="{D5CDD505-2E9C-101B-9397-08002B2CF9AE}" pid="5" name="bjClsUserRVM">
    <vt:lpwstr>[]</vt:lpwstr>
  </property>
  <property fmtid="{D5CDD505-2E9C-101B-9397-08002B2CF9AE}" pid="6" name="bjSaver">
    <vt:lpwstr>eKjbB4XF/I3lnhLAvyEhKj6Lb8jcG+mE</vt:lpwstr>
  </property>
  <property fmtid="{D5CDD505-2E9C-101B-9397-08002B2CF9AE}" pid="7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8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9" name="bjDocumentSecurityLabel">
    <vt:lpwstr>AEP Public</vt:lpwstr>
  </property>
  <property fmtid="{D5CDD505-2E9C-101B-9397-08002B2CF9AE}" pid="10" name="MSIP_Label_5c34e43d-0b77-4b2c-b224-1b46981ccfdb_SiteId">
    <vt:lpwstr>15f3c881-6b03-4ff6-8559-77bf5177818f</vt:lpwstr>
  </property>
  <property fmtid="{D5CDD505-2E9C-101B-9397-08002B2CF9AE}" pid="11" name="MSIP_Label_5c34e43d-0b77-4b2c-b224-1b46981ccfdb_Name">
    <vt:lpwstr>AEP Public</vt:lpwstr>
  </property>
  <property fmtid="{D5CDD505-2E9C-101B-9397-08002B2CF9AE}" pid="12" name="MSIP_Label_5c34e43d-0b77-4b2c-b224-1b46981ccfdb_Enabled">
    <vt:lpwstr>true</vt:lpwstr>
  </property>
  <property fmtid="{D5CDD505-2E9C-101B-9397-08002B2CF9AE}" pid="13" name="bjLabelHistoryID">
    <vt:lpwstr>{646B5928-8F0E-4F6E-B076-5F58C8BAAEA7}</vt:lpwstr>
  </property>
</Properties>
</file>