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4"/>
  </p:sldMasterIdLst>
  <p:notesMasterIdLst>
    <p:notesMasterId r:id="rId11"/>
  </p:notesMasterIdLst>
  <p:handoutMasterIdLst>
    <p:handoutMasterId r:id="rId12"/>
  </p:handoutMasterIdLst>
  <p:sldIdLst>
    <p:sldId id="1852" r:id="rId5"/>
    <p:sldId id="1914" r:id="rId6"/>
    <p:sldId id="1921" r:id="rId7"/>
    <p:sldId id="1920" r:id="rId8"/>
    <p:sldId id="1916" r:id="rId9"/>
    <p:sldId id="1918" r:id="rId10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1700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78AAF8E-B122-FAA4-1453-8F7EAB6704C2}" name="Camron Barati" initials="CB" userId="S::cbarati@potomaceconomics.com::6ff6f5db-be05-44c0-967b-7b9e64108c39" providerId="AD"/>
  <p188:author id="{9B6153D6-A000-BE1C-0CF3-E3522E0E880C}" name="Wen Zhang" initials="WZ" userId="S::wzhang@potomaceconomics.com::5c068e9e-3683-4180-b8a4-1301c3c2238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1E96"/>
    <a:srgbClr val="0028A0"/>
    <a:srgbClr val="0000A8"/>
    <a:srgbClr val="0000CC"/>
    <a:srgbClr val="F8F8F8"/>
    <a:srgbClr val="000066"/>
    <a:srgbClr val="FF99AC"/>
    <a:srgbClr val="FF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6807" autoAdjust="0"/>
  </p:normalViewPr>
  <p:slideViewPr>
    <p:cSldViewPr snapToGrid="0">
      <p:cViewPr varScale="1">
        <p:scale>
          <a:sx n="85" d="100"/>
          <a:sy n="85" d="100"/>
        </p:scale>
        <p:origin x="8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42" y="2"/>
            <a:ext cx="183784" cy="29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307" tIns="45154" rIns="90307" bIns="45154" numCol="1" anchor="t" anchorCtr="0" compatLnSpc="1">
            <a:prstTxWarp prst="textNoShape">
              <a:avLst/>
            </a:prstTxWarp>
            <a:spAutoFit/>
          </a:bodyPr>
          <a:lstStyle>
            <a:lvl1pPr defTabSz="947635" eaLnBrk="0" hangingPunct="0">
              <a:defRPr kumimoji="0" sz="13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0395" y="2"/>
            <a:ext cx="183783" cy="29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307" tIns="45154" rIns="90307" bIns="45154" numCol="1" anchor="t" anchorCtr="0" compatLnSpc="1">
            <a:prstTxWarp prst="textNoShape">
              <a:avLst/>
            </a:prstTxWarp>
            <a:spAutoFit/>
          </a:bodyPr>
          <a:lstStyle>
            <a:lvl1pPr algn="r" defTabSz="947635" eaLnBrk="0" hangingPunct="0">
              <a:defRPr kumimoji="0" sz="13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42" y="9324650"/>
            <a:ext cx="183784" cy="29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307" tIns="45154" rIns="90307" bIns="45154" numCol="1" anchor="b" anchorCtr="0" compatLnSpc="1">
            <a:prstTxWarp prst="textNoShape">
              <a:avLst/>
            </a:prstTxWarp>
            <a:spAutoFit/>
          </a:bodyPr>
          <a:lstStyle>
            <a:lvl1pPr defTabSz="947635" eaLnBrk="0" hangingPunct="0">
              <a:defRPr kumimoji="0" sz="13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88563" y="9329531"/>
            <a:ext cx="385615" cy="29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307" tIns="45154" rIns="90307" bIns="45154" numCol="1" anchor="b" anchorCtr="0" compatLnSpc="1">
            <a:prstTxWarp prst="textNoShape">
              <a:avLst/>
            </a:prstTxWarp>
            <a:spAutoFit/>
          </a:bodyPr>
          <a:lstStyle>
            <a:lvl1pPr algn="r" defTabSz="947635" eaLnBrk="0" hangingPunct="0">
              <a:defRPr kumimoji="0" sz="13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6CF872D-C1AA-47DE-90DE-303E4A398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7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166966" cy="47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07" tIns="45154" rIns="90307" bIns="45154" numCol="1" anchor="t" anchorCtr="0" compatLnSpc="1">
            <a:prstTxWarp prst="textNoShape">
              <a:avLst/>
            </a:prstTxWarp>
          </a:bodyPr>
          <a:lstStyle>
            <a:lvl1pPr defTabSz="947635" eaLnBrk="0" hangingPunct="0">
              <a:defRPr kumimoji="0"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0030" y="0"/>
            <a:ext cx="3163684" cy="47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07" tIns="45154" rIns="90307" bIns="45154" numCol="1" anchor="t" anchorCtr="0" compatLnSpc="1">
            <a:prstTxWarp prst="textNoShape">
              <a:avLst/>
            </a:prstTxWarp>
          </a:bodyPr>
          <a:lstStyle>
            <a:lvl1pPr algn="r" defTabSz="947635" eaLnBrk="0" hangingPunct="0">
              <a:defRPr kumimoji="0"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9363" y="704850"/>
            <a:ext cx="4810125" cy="3608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063" y="4551705"/>
            <a:ext cx="5354306" cy="431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07" tIns="45154" rIns="90307" bIns="45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03409"/>
            <a:ext cx="3166966" cy="46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07" tIns="45154" rIns="90307" bIns="45154" numCol="1" anchor="b" anchorCtr="0" compatLnSpc="1">
            <a:prstTxWarp prst="textNoShape">
              <a:avLst/>
            </a:prstTxWarp>
          </a:bodyPr>
          <a:lstStyle>
            <a:lvl1pPr defTabSz="947635" eaLnBrk="0" hangingPunct="0">
              <a:defRPr kumimoji="0"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0030" y="9103409"/>
            <a:ext cx="3163684" cy="46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07" tIns="45154" rIns="90307" bIns="45154" numCol="1" anchor="b" anchorCtr="0" compatLnSpc="1">
            <a:prstTxWarp prst="textNoShape">
              <a:avLst/>
            </a:prstTxWarp>
          </a:bodyPr>
          <a:lstStyle>
            <a:lvl1pPr algn="r" defTabSz="947635" eaLnBrk="0" hangingPunct="0">
              <a:defRPr kumimoji="0"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948948F-F34D-45C5-81F2-29DB74167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04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0662" indent="-296408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5634" indent="-237127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9887" indent="-237127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4141" indent="-237127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8395" indent="-237127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2648" indent="-237127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6902" indent="-237127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1155" indent="-237127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59AC37-B5D5-4A3C-995D-94175EE5E1A5}" type="slidenum">
              <a:rPr lang="en-US" altLang="en-US" sz="1100"/>
              <a:pPr>
                <a:spcBef>
                  <a:spcPct val="0"/>
                </a:spcBef>
              </a:pPr>
              <a:t>1</a:t>
            </a:fld>
            <a:endParaRPr lang="en-US" altLang="en-US" sz="11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013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0662" indent="-296408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5634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9887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4141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839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2648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6902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115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C49075-E1D2-460D-8150-C4D8E9CC4908}" type="slidenum">
              <a:rPr lang="en-US" altLang="en-US" sz="1100"/>
              <a:pPr>
                <a:spcBef>
                  <a:spcPct val="0"/>
                </a:spcBef>
              </a:pPr>
              <a:t>2</a:t>
            </a:fld>
            <a:endParaRPr lang="en-US" altLang="en-US" sz="11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1144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0662" indent="-296408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5634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9887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4141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839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2648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6902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115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C49075-E1D2-460D-8150-C4D8E9CC4908}" type="slidenum">
              <a:rPr lang="en-US" altLang="en-US" sz="1100"/>
              <a:pPr>
                <a:spcBef>
                  <a:spcPct val="0"/>
                </a:spcBef>
              </a:pPr>
              <a:t>3</a:t>
            </a:fld>
            <a:endParaRPr lang="en-US" altLang="en-US" sz="11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0714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0662" indent="-296408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5634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9887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4141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839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2648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6902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115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C49075-E1D2-460D-8150-C4D8E9CC4908}" type="slidenum">
              <a:rPr lang="en-US" altLang="en-US" sz="1100"/>
              <a:pPr>
                <a:spcBef>
                  <a:spcPct val="0"/>
                </a:spcBef>
              </a:pPr>
              <a:t>4</a:t>
            </a:fld>
            <a:endParaRPr lang="en-US" altLang="en-US" sz="11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9608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0662" indent="-296408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5634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9887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4141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839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2648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6902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115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C49075-E1D2-460D-8150-C4D8E9CC4908}" type="slidenum">
              <a:rPr lang="en-US" altLang="en-US" sz="1100"/>
              <a:pPr>
                <a:spcBef>
                  <a:spcPct val="0"/>
                </a:spcBef>
              </a:pPr>
              <a:t>5</a:t>
            </a:fld>
            <a:endParaRPr lang="en-US" altLang="en-US" sz="11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4434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0662" indent="-296408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5634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9887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4141" indent="-237127" defTabSz="908986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839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2648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6902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1155" indent="-237127" defTabSz="908986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C49075-E1D2-460D-8150-C4D8E9CC4908}" type="slidenum">
              <a:rPr lang="en-US" altLang="en-US" sz="1100"/>
              <a:pPr>
                <a:spcBef>
                  <a:spcPct val="0"/>
                </a:spcBef>
              </a:pPr>
              <a:t>6</a:t>
            </a:fld>
            <a:endParaRPr lang="en-US" altLang="en-US" sz="11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9729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17_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8929" y="1843992"/>
            <a:ext cx="7612927" cy="4572000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800">
                <a:effectLst/>
              </a:defRPr>
            </a:lvl1pPr>
            <a:lvl2pPr marL="628650" indent="-280988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700">
                <a:effectLst/>
              </a:defRPr>
            </a:lvl2pPr>
            <a:lvl3pPr marL="969963" indent="-292100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600">
                <a:effectLst/>
              </a:defRPr>
            </a:lvl3pPr>
            <a:lvl4pPr marL="1311275" indent="-280988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600">
                <a:effectLst/>
              </a:defRPr>
            </a:lvl4pPr>
            <a:lvl5pPr marL="1652588" indent="-279400">
              <a:lnSpc>
                <a:spcPct val="95000"/>
              </a:lnSpc>
              <a:spcBef>
                <a:spcPts val="600"/>
              </a:spcBef>
              <a:buClr>
                <a:srgbClr val="0028A0"/>
              </a:buClr>
              <a:defRPr sz="1600"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000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1308140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603926"/>
            <a:ext cx="9142413" cy="1905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70000"/>
              </a:spcBef>
              <a:buClr>
                <a:srgbClr val="0000CC"/>
              </a:buCl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562100" y="526224"/>
            <a:ext cx="7239000" cy="1905000"/>
          </a:xfrm>
        </p:spPr>
        <p:txBody>
          <a:bodyPr/>
          <a:lstStyle>
            <a:lvl1pPr>
              <a:defRPr sz="2800">
                <a:solidFill>
                  <a:srgbClr val="000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981200" y="3525184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51" tIns="46026" rIns="92051" bIns="46026" numCol="1" anchor="t" anchorCtr="0" compatLnSpc="1">
            <a:prstTxWarp prst="textNoShape">
              <a:avLst/>
            </a:prstTxWarp>
          </a:bodyPr>
          <a:lstStyle>
            <a:lvl1pPr marL="0" indent="0" algn="ctr">
              <a:spcBef>
                <a:spcPct val="0"/>
              </a:spcBef>
              <a:buFontTx/>
              <a:buNone/>
              <a:defRPr sz="1700">
                <a:effectLst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96" y="-19048"/>
            <a:ext cx="1411146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A1AE8E7-BC45-420A-AFF3-425B4FA8983A}"/>
              </a:ext>
            </a:extLst>
          </p:cNvPr>
          <p:cNvSpPr/>
          <p:nvPr userDrawn="1"/>
        </p:nvSpPr>
        <p:spPr bwMode="auto">
          <a:xfrm>
            <a:off x="4520738" y="6334679"/>
            <a:ext cx="1321724" cy="42104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1" tIns="45715" rIns="91431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0000CC"/>
              </a:buClr>
              <a:buSzTx/>
              <a:buFontTx/>
              <a:buNone/>
              <a:tabLst/>
            </a:pPr>
            <a:endParaRPr kumimoji="1" lang="en-US" sz="17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889508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68929" y="1843992"/>
            <a:ext cx="7612927" cy="4572000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800">
                <a:effectLst/>
              </a:defRPr>
            </a:lvl1pPr>
            <a:lvl2pPr marL="628650" indent="-280988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700">
                <a:effectLst/>
              </a:defRPr>
            </a:lvl2pPr>
            <a:lvl3pPr marL="969963" indent="-292100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600">
                <a:effectLst/>
              </a:defRPr>
            </a:lvl3pPr>
            <a:lvl4pPr marL="1311275" indent="-280988">
              <a:lnSpc>
                <a:spcPct val="95000"/>
              </a:lnSpc>
              <a:spcBef>
                <a:spcPts val="600"/>
              </a:spcBef>
              <a:buClr>
                <a:srgbClr val="001E96"/>
              </a:buClr>
              <a:defRPr sz="1600">
                <a:effectLst/>
              </a:defRPr>
            </a:lvl4pPr>
            <a:lvl5pPr marL="1652588" indent="-279400">
              <a:lnSpc>
                <a:spcPct val="95000"/>
              </a:lnSpc>
              <a:spcBef>
                <a:spcPts val="600"/>
              </a:spcBef>
              <a:buClr>
                <a:srgbClr val="0028A0"/>
              </a:buClr>
              <a:defRPr sz="1600"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463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ltGray">
          <a:xfrm>
            <a:off x="0" y="609600"/>
            <a:ext cx="9142413" cy="1143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70000"/>
              </a:spcBef>
              <a:buClr>
                <a:srgbClr val="0000CC"/>
              </a:buCl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13716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1" tIns="46026" rIns="92051" bIns="460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0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96" y="-19048"/>
            <a:ext cx="1411146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4794038" y="6522687"/>
            <a:ext cx="896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2E5BB6"/>
                </a:solidFill>
              </a:rPr>
              <a:t>-</a:t>
            </a:r>
            <a:fld id="{0E036888-D62F-4EF8-84B0-52CA3D88A94B}" type="slidenum">
              <a:rPr lang="en-US" sz="1200" b="1" smtClean="0">
                <a:solidFill>
                  <a:srgbClr val="2E5BB6"/>
                </a:solidFill>
              </a:rPr>
              <a:pPr algn="ctr"/>
              <a:t>‹#›</a:t>
            </a:fld>
            <a:r>
              <a:rPr lang="en-US" sz="1200" b="1">
                <a:solidFill>
                  <a:srgbClr val="2E5BB6"/>
                </a:solidFill>
              </a:rPr>
              <a:t>-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549" y="6337131"/>
            <a:ext cx="923121" cy="50263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392333" y="6542222"/>
            <a:ext cx="2666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2E5CB7"/>
                </a:solidFill>
              </a:rPr>
              <a:t>© 2024</a:t>
            </a:r>
            <a:r>
              <a:rPr lang="en-US" sz="1100" baseline="0" dirty="0">
                <a:solidFill>
                  <a:srgbClr val="2E5CB7"/>
                </a:solidFill>
              </a:rPr>
              <a:t> Potomac Economics</a:t>
            </a:r>
            <a:endParaRPr lang="en-US" sz="1100" dirty="0">
              <a:solidFill>
                <a:srgbClr val="2E5CB7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19" r:id="rId1"/>
    <p:sldLayoutId id="2147484220" r:id="rId2"/>
    <p:sldLayoutId id="2147484221" r:id="rId3"/>
  </p:sldLayoutIdLst>
  <p:transition spd="slow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rgbClr val="0000A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1E96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1E96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1E96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1E96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21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87338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Wingdings" pitchFamily="2" charset="2"/>
        <a:buChar char="ü"/>
        <a:defRPr kumimoji="1"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–"/>
        <a:defRPr kumimoji="1"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–"/>
        <a:defRPr kumimoji="1"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–"/>
        <a:defRPr kumimoji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–"/>
        <a:defRPr kumimoji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–"/>
        <a:defRPr kumimoji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–"/>
        <a:defRPr kumimoji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9175" y="613675"/>
            <a:ext cx="7239000" cy="190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lIns="92063" tIns="46032" rIns="92063" bIns="46032"/>
          <a:lstStyle/>
          <a:p>
            <a:pPr defTabSz="1031875"/>
            <a:r>
              <a:rPr lang="en-US" altLang="en-US" dirty="0"/>
              <a:t>CARD distribution methodology </a:t>
            </a:r>
            <a:br>
              <a:rPr lang="en-US" altLang="en-US" dirty="0"/>
            </a:br>
            <a:r>
              <a:rPr lang="en-US" altLang="en-US" dirty="0"/>
              <a:t>and incentives for load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98446" y="3658584"/>
            <a:ext cx="6463146" cy="2916387"/>
          </a:xfrm>
          <a:noFill/>
        </p:spPr>
        <p:txBody>
          <a:bodyPr/>
          <a:lstStyle/>
          <a:p>
            <a:pPr defTabSz="1031875"/>
            <a:r>
              <a:rPr lang="en-US" altLang="en-US" sz="2000" dirty="0"/>
              <a:t>Andrew Reimers, Ph.D.</a:t>
            </a:r>
          </a:p>
          <a:p>
            <a:pPr defTabSz="1031875"/>
            <a:r>
              <a:rPr lang="en-US" altLang="en-US" sz="2000" dirty="0"/>
              <a:t>Deputy Director</a:t>
            </a:r>
          </a:p>
          <a:p>
            <a:pPr defTabSz="1031875"/>
            <a:r>
              <a:rPr lang="en-US" altLang="en-US" sz="2000" dirty="0"/>
              <a:t>Potomac Economics | ERCOT IMM</a:t>
            </a:r>
          </a:p>
          <a:p>
            <a:pPr defTabSz="1031875"/>
            <a:endParaRPr lang="en-US" altLang="en-US" sz="2000" dirty="0"/>
          </a:p>
          <a:p>
            <a:pPr defTabSz="1031875"/>
            <a:endParaRPr lang="en-US" altLang="en-US" sz="2000" dirty="0"/>
          </a:p>
          <a:p>
            <a:pPr defTabSz="1031875"/>
            <a:endParaRPr lang="en-US" altLang="en-US" sz="2000" dirty="0"/>
          </a:p>
          <a:p>
            <a:pPr defTabSz="1031875"/>
            <a:endParaRPr lang="en-US" altLang="en-US" sz="2000" dirty="0"/>
          </a:p>
          <a:p>
            <a:pPr defTabSz="1031875"/>
            <a:r>
              <a:rPr lang="en-US" altLang="en-US" sz="2000" dirty="0"/>
              <a:t>Wholesale Market Subcommittee</a:t>
            </a:r>
          </a:p>
          <a:p>
            <a:pPr defTabSz="1031875"/>
            <a:r>
              <a:rPr lang="en-US" altLang="en-US" sz="2000" dirty="0"/>
              <a:t>July 10, 2024 </a:t>
            </a:r>
          </a:p>
        </p:txBody>
      </p:sp>
    </p:spTree>
    <p:extLst>
      <p:ext uri="{BB962C8B-B14F-4D97-AF65-F5344CB8AC3E}">
        <p14:creationId xmlns:p14="http://schemas.microsoft.com/office/powerpoint/2010/main" val="17376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 lIns="91426" tIns="45713" rIns="91426" bIns="45713" anchor="t"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CRR Auction Revenue Distribution (CARD) is a payment to load based on the net of CRR revenue and payments to CRR holders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CARD is distributed back to load on a load ratio share (LRS) basis for the coincident peak 15-min interval for each month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justifications for this distribution methodology were:</a:t>
            </a:r>
          </a:p>
          <a:p>
            <a:pPr marL="6858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That peak load corresponded with peak congestion conditions and, thus, peak price conditions for loads exposed to that congestion </a:t>
            </a:r>
          </a:p>
          <a:p>
            <a:pPr marL="6858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That loads had no/limited ability to alter their behavior specifically to maximize their CARD revenue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 practice, neither of these conditions are necessarily true, and a different distribution methodology would more equitably distribute this revenue while reducing adverse incentives for flexible loads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82"/>
                </a:solidFill>
              </a:rPr>
              <a:t>What is CARD and how is it distributed?</a:t>
            </a:r>
          </a:p>
        </p:txBody>
      </p:sp>
    </p:spTree>
    <p:extLst>
      <p:ext uri="{BB962C8B-B14F-4D97-AF65-F5344CB8AC3E}">
        <p14:creationId xmlns:p14="http://schemas.microsoft.com/office/powerpoint/2010/main" val="35327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 lIns="91426" tIns="45713" rIns="91426" bIns="45713" anchor="t"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window of time over which the load ratio share (LRS) is calculated has a large impact on the incentives for load to increase their LRS to maximize the revenue they earn from CARD despite otherwise uneconomic price conditions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If the revenue from CARD interval plus a load’s actual break-even price are greater than the clearing price for electricity, it makes economic sense for the load to maximize its consumption during that interval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For example, break-evens for crypto-miners are currently around $100/MWh. If CARD revenue equates to $1000/MWh, a crypto-load is economical at electricity prices up to $1100/MWh, thus inflating demand and driving up prices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82"/>
                </a:solidFill>
              </a:rPr>
              <a:t>CARD distribution methodology can </a:t>
            </a:r>
            <a:br>
              <a:rPr lang="en-US" altLang="en-US" dirty="0">
                <a:solidFill>
                  <a:srgbClr val="000082"/>
                </a:solidFill>
              </a:rPr>
            </a:br>
            <a:r>
              <a:rPr lang="en-US" altLang="en-US" dirty="0">
                <a:solidFill>
                  <a:srgbClr val="000082"/>
                </a:solidFill>
              </a:rPr>
              <a:t>create adverse incentives for load</a:t>
            </a:r>
          </a:p>
        </p:txBody>
      </p:sp>
    </p:spTree>
    <p:extLst>
      <p:ext uri="{BB962C8B-B14F-4D97-AF65-F5344CB8AC3E}">
        <p14:creationId xmlns:p14="http://schemas.microsoft.com/office/powerpoint/2010/main" val="61248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 lIns="91426" tIns="45713" rIns="91426" bIns="45713" anchor="t"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Peak Interval</a:t>
            </a:r>
            <a:r>
              <a:rPr lang="en-US" sz="2000" dirty="0"/>
              <a:t>: the current methodology uses load ratio share during coincident peak 15-min interval for each month, which corresponds to thousands of dollars per MWh of CARD revenue for loads running during this interval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Alternative 1, Peak Day</a:t>
            </a:r>
            <a:r>
              <a:rPr lang="en-US" sz="2000" dirty="0"/>
              <a:t>, </a:t>
            </a:r>
            <a:r>
              <a:rPr lang="en-US" sz="2000" dirty="0" err="1"/>
              <a:t>ie</a:t>
            </a:r>
            <a:r>
              <a:rPr lang="en-US" sz="2000" dirty="0"/>
              <a:t>, the day corresponding to the peak interval: a peak day distribution methodology reduces this value to approximately $100/MWh – an improvement, but still a substantial incentive for load to increase their LRS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Alternative 2, Full Month</a:t>
            </a:r>
            <a:r>
              <a:rPr lang="en-US" sz="2000" dirty="0"/>
              <a:t>: A monthly LRS distribution methodology reduces this value to less than $10/MWh, significantly reducing the extent that a load would be incentivized to increase their LRS during otherwise uneconomic pricing conditions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82"/>
                </a:solidFill>
              </a:rPr>
              <a:t>Summary of options for distribution methodology and impact on CARD revenue</a:t>
            </a:r>
          </a:p>
        </p:txBody>
      </p:sp>
    </p:spTree>
    <p:extLst>
      <p:ext uri="{BB962C8B-B14F-4D97-AF65-F5344CB8AC3E}">
        <p14:creationId xmlns:p14="http://schemas.microsoft.com/office/powerpoint/2010/main" val="227229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 lIns="91426" tIns="45713" rIns="91426" bIns="45713" anchor="t">
            <a:normAutofit fontScale="92500" lnSpcReduction="10000"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much would a 1 MW load earn if they ran at their max capacity to maximize their LRS during the interval for determining CARD distribution?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Peak Interval: October 4, 2023, 16:00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System Load = 71433 MW (17858 MWh)</a:t>
            </a:r>
            <a:br>
              <a:rPr lang="en-US" sz="2000" dirty="0"/>
            </a:br>
            <a:r>
              <a:rPr lang="en-US" sz="2000" dirty="0"/>
              <a:t>West Zone Load =8343 MW (2086 MWh)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Inter-zonal LRS = 1/71433</a:t>
            </a:r>
            <a:br>
              <a:rPr lang="en-US" sz="2000" dirty="0"/>
            </a:br>
            <a:r>
              <a:rPr lang="en-US" sz="2000" dirty="0"/>
              <a:t>West Zonal LRS = 1/8343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Interzonal CARD value (MM$) = 56.6</a:t>
            </a:r>
            <a:br>
              <a:rPr lang="en-US" sz="2000" dirty="0"/>
            </a:br>
            <a:r>
              <a:rPr lang="en-US" sz="2000" dirty="0"/>
              <a:t>West Zonal CARD value (MM$) = 27.6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Normalized CARD Distribution ($/MW):</a:t>
            </a:r>
            <a:br>
              <a:rPr lang="en-US" sz="2000" dirty="0"/>
            </a:br>
            <a:r>
              <a:rPr lang="en-US" sz="2000" dirty="0"/>
              <a:t>[(1/71433)*56.6 + (1/8343)*27.6]*10</a:t>
            </a:r>
            <a:r>
              <a:rPr lang="en-US" sz="2000" baseline="30000" dirty="0"/>
              <a:t>6 </a:t>
            </a:r>
            <a:r>
              <a:rPr lang="en-US" sz="2000" dirty="0"/>
              <a:t>= 4100 $/MW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Revenue Associated with CARD Interval ($/MWh):</a:t>
            </a:r>
            <a:br>
              <a:rPr lang="en-US" sz="2000" dirty="0"/>
            </a:br>
            <a:r>
              <a:rPr lang="en-US" sz="2000" dirty="0"/>
              <a:t>4100 $/MW / 0.25 hours = </a:t>
            </a:r>
            <a:r>
              <a:rPr lang="en-US" sz="2000" b="1" dirty="0"/>
              <a:t>$16401/MWh 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82"/>
                </a:solidFill>
              </a:rPr>
              <a:t>Example calculations for the West LZ for October 2023 using the current peak interval methodology</a:t>
            </a:r>
          </a:p>
        </p:txBody>
      </p:sp>
    </p:spTree>
    <p:extLst>
      <p:ext uri="{BB962C8B-B14F-4D97-AF65-F5344CB8AC3E}">
        <p14:creationId xmlns:p14="http://schemas.microsoft.com/office/powerpoint/2010/main" val="303774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82"/>
                </a:solidFill>
              </a:rPr>
              <a:t>How would CARD revenue change with different LRS methodology?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0120E5-6B57-B0DC-A22E-3E2D7E476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53556"/>
              </p:ext>
            </p:extLst>
          </p:nvPr>
        </p:nvGraphicFramePr>
        <p:xfrm>
          <a:off x="2209800" y="2377757"/>
          <a:ext cx="6096000" cy="210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38594163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9734731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6064051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402866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53078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Weighted Average CARD Revenue ($/MWh) for March 2023 - March 2024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154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Houston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South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8543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 Interval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755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085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 Month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06064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EC123CB-43B9-E53D-0705-CB94190AA1BD}"/>
              </a:ext>
            </a:extLst>
          </p:cNvPr>
          <p:cNvSpPr txBox="1"/>
          <p:nvPr/>
        </p:nvSpPr>
        <p:spPr>
          <a:xfrm>
            <a:off x="2209798" y="4874004"/>
            <a:ext cx="6096001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1E96"/>
              </a:buClr>
            </a:pPr>
            <a:r>
              <a:rPr lang="en-US" sz="1600" dirty="0">
                <a:solidFill>
                  <a:schemeClr val="bg2"/>
                </a:solidFill>
                <a:latin typeface="+mn-lt"/>
                <a:cs typeface="+mn-cs"/>
              </a:rPr>
              <a:t>Note: These values assume the load perfectly forecasts the peak interval/day. Any deviation from a perfect forecast would result in lower revenue in $/MWh</a:t>
            </a:r>
          </a:p>
        </p:txBody>
      </p:sp>
    </p:spTree>
    <p:extLst>
      <p:ext uri="{BB962C8B-B14F-4D97-AF65-F5344CB8AC3E}">
        <p14:creationId xmlns:p14="http://schemas.microsoft.com/office/powerpoint/2010/main" val="406044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atton-Tx Tower2">
  <a:themeElements>
    <a:clrScheme name="Patton-Tx Tower2 5">
      <a:dk1>
        <a:srgbClr val="000000"/>
      </a:dk1>
      <a:lt1>
        <a:srgbClr val="F8F8F8"/>
      </a:lt1>
      <a:dk2>
        <a:srgbClr val="003366"/>
      </a:dk2>
      <a:lt2>
        <a:srgbClr val="CCCC00"/>
      </a:lt2>
      <a:accent1>
        <a:srgbClr val="0099FF"/>
      </a:accent1>
      <a:accent2>
        <a:srgbClr val="669900"/>
      </a:accent2>
      <a:accent3>
        <a:srgbClr val="AAADB8"/>
      </a:accent3>
      <a:accent4>
        <a:srgbClr val="D4D4D4"/>
      </a:accent4>
      <a:accent5>
        <a:srgbClr val="AACAFF"/>
      </a:accent5>
      <a:accent6>
        <a:srgbClr val="5C8A00"/>
      </a:accent6>
      <a:hlink>
        <a:srgbClr val="CC0000"/>
      </a:hlink>
      <a:folHlink>
        <a:srgbClr val="CCCCCC"/>
      </a:folHlink>
    </a:clrScheme>
    <a:fontScheme name="Patton-Tx Tower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5" rIns="91431" bIns="45715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70000"/>
          </a:spcBef>
          <a:spcAft>
            <a:spcPct val="0"/>
          </a:spcAft>
          <a:buClr>
            <a:srgbClr val="0000CC"/>
          </a:buClr>
          <a:buSzTx/>
          <a:buFontTx/>
          <a:buNone/>
          <a:tabLst/>
          <a:defRPr kumimoji="1" lang="en-US" sz="17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5" rIns="91431" bIns="45715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70000"/>
          </a:spcBef>
          <a:spcAft>
            <a:spcPct val="0"/>
          </a:spcAft>
          <a:buClr>
            <a:srgbClr val="0000CC"/>
          </a:buClr>
          <a:buSzTx/>
          <a:buFontTx/>
          <a:buNone/>
          <a:tabLst/>
          <a:defRPr kumimoji="1" lang="en-US" sz="17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Patton-Tx Tower2 1">
        <a:dk1>
          <a:srgbClr val="5F5F5F"/>
        </a:dk1>
        <a:lt1>
          <a:srgbClr val="FFCC66"/>
        </a:lt1>
        <a:dk2>
          <a:srgbClr val="000000"/>
        </a:dk2>
        <a:lt2>
          <a:srgbClr val="999933"/>
        </a:lt2>
        <a:accent1>
          <a:srgbClr val="CC9900"/>
        </a:accent1>
        <a:accent2>
          <a:srgbClr val="669900"/>
        </a:accent2>
        <a:accent3>
          <a:srgbClr val="AAAAAA"/>
        </a:accent3>
        <a:accent4>
          <a:srgbClr val="DAAE56"/>
        </a:accent4>
        <a:accent5>
          <a:srgbClr val="E2CAAA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ton-Tx Tower2 2">
        <a:dk1>
          <a:srgbClr val="000000"/>
        </a:dk1>
        <a:lt1>
          <a:srgbClr val="DDDDDD"/>
        </a:lt1>
        <a:dk2>
          <a:srgbClr val="9FAC93"/>
        </a:dk2>
        <a:lt2>
          <a:srgbClr val="FFFFCC"/>
        </a:lt2>
        <a:accent1>
          <a:srgbClr val="666633"/>
        </a:accent1>
        <a:accent2>
          <a:srgbClr val="009999"/>
        </a:accent2>
        <a:accent3>
          <a:srgbClr val="CDD2C8"/>
        </a:accent3>
        <a:accent4>
          <a:srgbClr val="BDBDBD"/>
        </a:accent4>
        <a:accent5>
          <a:srgbClr val="B8B8AD"/>
        </a:accent5>
        <a:accent6>
          <a:srgbClr val="008A8A"/>
        </a:accent6>
        <a:hlink>
          <a:srgbClr val="FF99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ton-Tx Tower2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FFFFFF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ton-Tx Tower2 4">
        <a:dk1>
          <a:srgbClr val="000000"/>
        </a:dk1>
        <a:lt1>
          <a:srgbClr val="FFFFCC"/>
        </a:lt1>
        <a:dk2>
          <a:srgbClr val="660033"/>
        </a:dk2>
        <a:lt2>
          <a:srgbClr val="FFCCCC"/>
        </a:lt2>
        <a:accent1>
          <a:srgbClr val="BA899A"/>
        </a:accent1>
        <a:accent2>
          <a:srgbClr val="009999"/>
        </a:accent2>
        <a:accent3>
          <a:srgbClr val="B8AAAD"/>
        </a:accent3>
        <a:accent4>
          <a:srgbClr val="DADAAE"/>
        </a:accent4>
        <a:accent5>
          <a:srgbClr val="D9C4CA"/>
        </a:accent5>
        <a:accent6>
          <a:srgbClr val="008A8A"/>
        </a:accent6>
        <a:hlink>
          <a:srgbClr val="CC0066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ton-Tx Tower2 5">
        <a:dk1>
          <a:srgbClr val="000000"/>
        </a:dk1>
        <a:lt1>
          <a:srgbClr val="F8F8F8"/>
        </a:lt1>
        <a:dk2>
          <a:srgbClr val="003366"/>
        </a:dk2>
        <a:lt2>
          <a:srgbClr val="CCCC00"/>
        </a:lt2>
        <a:accent1>
          <a:srgbClr val="0099FF"/>
        </a:accent1>
        <a:accent2>
          <a:srgbClr val="669900"/>
        </a:accent2>
        <a:accent3>
          <a:srgbClr val="AAADB8"/>
        </a:accent3>
        <a:accent4>
          <a:srgbClr val="D4D4D4"/>
        </a:accent4>
        <a:accent5>
          <a:srgbClr val="AACAFF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ton-Tx Tower2 6">
        <a:dk1>
          <a:srgbClr val="663300"/>
        </a:dk1>
        <a:lt1>
          <a:srgbClr val="D9E8F3"/>
        </a:lt1>
        <a:dk2>
          <a:srgbClr val="999933"/>
        </a:dk2>
        <a:lt2>
          <a:srgbClr val="5F5F5F"/>
        </a:lt2>
        <a:accent1>
          <a:srgbClr val="CBB480"/>
        </a:accent1>
        <a:accent2>
          <a:srgbClr val="99CCFF"/>
        </a:accent2>
        <a:accent3>
          <a:srgbClr val="E9F2F8"/>
        </a:accent3>
        <a:accent4>
          <a:srgbClr val="562A00"/>
        </a:accent4>
        <a:accent5>
          <a:srgbClr val="E2D6C0"/>
        </a:accent5>
        <a:accent6>
          <a:srgbClr val="8AB9E7"/>
        </a:accent6>
        <a:hlink>
          <a:srgbClr val="FFCC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tomac Econ_Pwrpt Template_6-16" id="{C398C018-7341-4720-92BC-2F87250E3AD7}" vid="{6B910848-D936-44E5-919E-A6E0E4048D6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EC4A72CAB0D64D9F7E9682FD2192C4" ma:contentTypeVersion="10" ma:contentTypeDescription="Create a new document." ma:contentTypeScope="" ma:versionID="5f5c4614a75b7d750898608be3433170">
  <xsd:schema xmlns:xsd="http://www.w3.org/2001/XMLSchema" xmlns:xs="http://www.w3.org/2001/XMLSchema" xmlns:p="http://schemas.microsoft.com/office/2006/metadata/properties" xmlns:ns2="b74bb770-530c-43db-868c-470100b04b21" targetNamespace="http://schemas.microsoft.com/office/2006/metadata/properties" ma:root="true" ma:fieldsID="22048c9843ea8311661d69856d0e91c1" ns2:_="">
    <xsd:import namespace="b74bb770-530c-43db-868c-470100b04b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4bb770-530c-43db-868c-470100b04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5F2BEE-233C-4659-875F-23D92C6D7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3C4131-651E-4ED7-9B89-B5C9766C7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4bb770-530c-43db-868c-470100b04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4F769C-40B7-4BE1-82EE-F4D8634BB39A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b74bb770-530c-43db-868c-470100b04b2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3850</TotalTime>
  <Words>647</Words>
  <Application>Microsoft Office PowerPoint</Application>
  <PresentationFormat>Letter Paper (8.5x11 in)</PresentationFormat>
  <Paragraphs>61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Patton-Tx Tower2</vt:lpstr>
      <vt:lpstr>CARD distribution methodology  and incentives for load</vt:lpstr>
      <vt:lpstr>What is CARD and how is it distributed?</vt:lpstr>
      <vt:lpstr>CARD distribution methodology can  create adverse incentives for load</vt:lpstr>
      <vt:lpstr>Summary of options for distribution methodology and impact on CARD revenue</vt:lpstr>
      <vt:lpstr>Example calculations for the West LZ for October 2023 using the current peak interval methodology</vt:lpstr>
      <vt:lpstr>How would CARD revenue change with different LRS methodology?</vt:lpstr>
    </vt:vector>
  </TitlesOfParts>
  <Company>Howrey &amp; Simon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Agreement To Change Market Rules</dc:title>
  <dc:creator>Valerie Walker</dc:creator>
  <cp:lastModifiedBy>Hanson, Pamela</cp:lastModifiedBy>
  <cp:revision>96</cp:revision>
  <cp:lastPrinted>2023-12-08T14:36:36Z</cp:lastPrinted>
  <dcterms:created xsi:type="dcterms:W3CDTF">1998-05-07T17:54:14Z</dcterms:created>
  <dcterms:modified xsi:type="dcterms:W3CDTF">2024-07-03T18:28:47Z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0x010100BEEC4A72CAB0D64D9F7E9682FD2192C4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2024-07-03T18:28:24Z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b42dd421-9781-4277-8393-59478d53eb0b</vt:lpwstr>
  </property>
  <property fmtid="{D5CDD505-2E9C-101B-9397-08002B2CF9AE}" pid="9" name="MSIP_Label_7084cbda-52b8-46fb-a7b7-cb5bd465ed85_ContentBits">
    <vt:lpwstr>0</vt:lpwstr>
  </property>
</Properties>
</file>