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2"/>
  </p:notesMasterIdLst>
  <p:handoutMasterIdLst>
    <p:handoutMasterId r:id="rId13"/>
  </p:handoutMasterIdLst>
  <p:sldIdLst>
    <p:sldId id="260" r:id="rId7"/>
    <p:sldId id="549" r:id="rId8"/>
    <p:sldId id="551" r:id="rId9"/>
    <p:sldId id="552" r:id="rId10"/>
    <p:sldId id="55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55FB39-4414-496C-B5A8-649CACEAACF9}" v="2" dt="2024-07-02T20:28:29.193"/>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4" y="8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3447098"/>
          </a:xfrm>
          <a:prstGeom prst="rect">
            <a:avLst/>
          </a:prstGeom>
          <a:noFill/>
        </p:spPr>
        <p:txBody>
          <a:bodyPr wrap="square" rtlCol="0">
            <a:spAutoFit/>
          </a:bodyPr>
          <a:lstStyle/>
          <a:p>
            <a:r>
              <a:rPr lang="en-US" sz="2400" b="1" dirty="0"/>
              <a:t>CARD/CRRBA Allocation Methodology (NPRR1030 Replacement) </a:t>
            </a:r>
          </a:p>
          <a:p>
            <a:endParaRPr lang="en-US" sz="2000" b="1" dirty="0"/>
          </a:p>
          <a:p>
            <a:endParaRPr lang="en-US" dirty="0"/>
          </a:p>
          <a:p>
            <a:endParaRPr lang="en-US" dirty="0"/>
          </a:p>
          <a:p>
            <a:endParaRPr lang="en-US" dirty="0"/>
          </a:p>
          <a:p>
            <a:r>
              <a:rPr lang="en-US" dirty="0"/>
              <a:t>Dave Maggio/Calvin Opheim</a:t>
            </a:r>
          </a:p>
          <a:p>
            <a:r>
              <a:rPr lang="en-US" dirty="0"/>
              <a:t>July 2024 WMS</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a:lstStyle/>
          <a:p>
            <a:r>
              <a:rPr lang="en-US" dirty="0"/>
              <a:t>ERCOT Request to WMS</a:t>
            </a:r>
          </a:p>
        </p:txBody>
      </p:sp>
      <p:sp>
        <p:nvSpPr>
          <p:cNvPr id="5" name="Content Placeholder 4">
            <a:extLst>
              <a:ext uri="{FF2B5EF4-FFF2-40B4-BE49-F238E27FC236}">
                <a16:creationId xmlns:a16="http://schemas.microsoft.com/office/drawing/2014/main" id="{706FABB0-2F1E-FEC3-751D-7D10750EE476}"/>
              </a:ext>
            </a:extLst>
          </p:cNvPr>
          <p:cNvSpPr>
            <a:spLocks noGrp="1"/>
          </p:cNvSpPr>
          <p:nvPr>
            <p:ph idx="1"/>
          </p:nvPr>
        </p:nvSpPr>
        <p:spPr/>
        <p:txBody>
          <a:bodyPr/>
          <a:lstStyle/>
          <a:p>
            <a:r>
              <a:rPr lang="en-US" dirty="0"/>
              <a:t>ERCOT is looking for discussion and, eventually, an endorsement from WMS on how to address an issue originally brought up through NPRR1030, Modify Allocator for CRR Auction Revenue Distribution.</a:t>
            </a:r>
          </a:p>
          <a:p>
            <a:pPr lvl="1"/>
            <a:r>
              <a:rPr lang="en-US" dirty="0">
                <a:solidFill>
                  <a:schemeClr val="tx1"/>
                </a:solidFill>
              </a:rPr>
              <a:t>The intent is to request WMS endorsement on an option at the August meeting with today’s meeting focused on background and understanding the options.</a:t>
            </a:r>
          </a:p>
          <a:p>
            <a:pPr lvl="1"/>
            <a:endParaRPr lang="en-US" dirty="0">
              <a:solidFill>
                <a:schemeClr val="tx1"/>
              </a:solidFill>
            </a:endParaRPr>
          </a:p>
          <a:p>
            <a:r>
              <a:rPr lang="en-US" dirty="0"/>
              <a:t>In discussion with some interested parties, ERCOT has been looking at three different options to address the concern and will present those today.  </a:t>
            </a:r>
          </a:p>
          <a:p>
            <a:endParaRPr lang="en-US" dirty="0"/>
          </a:p>
          <a:p>
            <a:r>
              <a:rPr lang="en-US" dirty="0"/>
              <a:t>Following an endorsement from WMS, ERCOT will incorporate that option into an ERCOT-sponsored NPRR and associated impact analysis.</a:t>
            </a:r>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58278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23958-6B66-52B2-452B-4B4FB48CCE96}"/>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03D6231-7D00-9944-0BAF-EA7F592B005F}"/>
              </a:ext>
            </a:extLst>
          </p:cNvPr>
          <p:cNvSpPr>
            <a:spLocks noGrp="1"/>
          </p:cNvSpPr>
          <p:nvPr>
            <p:ph idx="1"/>
          </p:nvPr>
        </p:nvSpPr>
        <p:spPr>
          <a:xfrm>
            <a:off x="304800" y="566685"/>
            <a:ext cx="8534400" cy="5280822"/>
          </a:xfrm>
        </p:spPr>
        <p:txBody>
          <a:bodyPr/>
          <a:lstStyle/>
          <a:p>
            <a:r>
              <a:rPr lang="en-US" dirty="0"/>
              <a:t>NPRR1030 addressed an issue with respect to the allocation of the Congestion Revenue Right Auction Revenue Distribution (CARD) allocation methodology and the CRR Balancing Account (CRRBA).</a:t>
            </a:r>
          </a:p>
          <a:p>
            <a:pPr lvl="1"/>
            <a:r>
              <a:rPr lang="en-US" dirty="0">
                <a:solidFill>
                  <a:schemeClr val="tx1"/>
                </a:solidFill>
              </a:rPr>
              <a:t>NPRR1030 addressed the incentive for DC Tie exports to be scheduled in a manner that generated an increased share of the CARD in cases where, on a stand-alone basis, the DC Tie export transaction was uneconomic.</a:t>
            </a:r>
          </a:p>
          <a:p>
            <a:r>
              <a:rPr lang="en-US" dirty="0"/>
              <a:t>NPRR1030 originally proposed the allocation change from the peak-Load 15-minute Settlement Interval for the month, to the total load for a month.  This would have applied to all load.</a:t>
            </a:r>
          </a:p>
          <a:p>
            <a:r>
              <a:rPr lang="en-US" dirty="0"/>
              <a:t>Joint commentors adjusted the original proposal to keep the current peak-Load allocation for all load except DC Tie Load, which would be allocated based on the load for a month. This concept was ultimately approved.</a:t>
            </a:r>
          </a:p>
          <a:p>
            <a:r>
              <a:rPr lang="en-US" dirty="0"/>
              <a:t>ERCOT is concerned that the same issue now exists for loads that are more flexible and controllable, not only for DC Tie exports, and plans to sponsor an NPRR to manage this concern.</a:t>
            </a:r>
          </a:p>
          <a:p>
            <a:endParaRPr lang="en-US" dirty="0"/>
          </a:p>
        </p:txBody>
      </p:sp>
      <p:sp>
        <p:nvSpPr>
          <p:cNvPr id="4" name="Slide Number Placeholder 3">
            <a:extLst>
              <a:ext uri="{FF2B5EF4-FFF2-40B4-BE49-F238E27FC236}">
                <a16:creationId xmlns:a16="http://schemas.microsoft.com/office/drawing/2014/main" id="{AD1AAF89-9298-D547-15F8-66DD037634E4}"/>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211130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4258E-BEB6-8512-3517-FFC191C4CBDE}"/>
              </a:ext>
            </a:extLst>
          </p:cNvPr>
          <p:cNvSpPr>
            <a:spLocks noGrp="1"/>
          </p:cNvSpPr>
          <p:nvPr>
            <p:ph type="title"/>
          </p:nvPr>
        </p:nvSpPr>
        <p:spPr/>
        <p:txBody>
          <a:bodyPr/>
          <a:lstStyle/>
          <a:p>
            <a:r>
              <a:rPr lang="en-US" dirty="0"/>
              <a:t>Three Options</a:t>
            </a:r>
          </a:p>
        </p:txBody>
      </p:sp>
      <p:sp>
        <p:nvSpPr>
          <p:cNvPr id="3" name="Content Placeholder 2">
            <a:extLst>
              <a:ext uri="{FF2B5EF4-FFF2-40B4-BE49-F238E27FC236}">
                <a16:creationId xmlns:a16="http://schemas.microsoft.com/office/drawing/2014/main" id="{E2DFF813-D3EC-1A7A-9361-D1A2221227B4}"/>
              </a:ext>
            </a:extLst>
          </p:cNvPr>
          <p:cNvSpPr>
            <a:spLocks noGrp="1"/>
          </p:cNvSpPr>
          <p:nvPr>
            <p:ph idx="1"/>
          </p:nvPr>
        </p:nvSpPr>
        <p:spPr>
          <a:xfrm>
            <a:off x="304800" y="762000"/>
            <a:ext cx="8534400" cy="5662246"/>
          </a:xfrm>
        </p:spPr>
        <p:txBody>
          <a:bodyPr/>
          <a:lstStyle/>
          <a:p>
            <a:r>
              <a:rPr lang="en-US" dirty="0"/>
              <a:t>ERCOT Preferred Option</a:t>
            </a:r>
          </a:p>
          <a:p>
            <a:pPr lvl="1"/>
            <a:r>
              <a:rPr lang="en-US" dirty="0">
                <a:solidFill>
                  <a:schemeClr val="tx1"/>
                </a:solidFill>
              </a:rPr>
              <a:t>Monthly Load Ratio Share</a:t>
            </a:r>
          </a:p>
          <a:p>
            <a:pPr lvl="2"/>
            <a:r>
              <a:rPr lang="en-US" dirty="0">
                <a:solidFill>
                  <a:schemeClr val="tx1"/>
                </a:solidFill>
              </a:rPr>
              <a:t>Use load ratio share as per originally proposed in NPRR1030</a:t>
            </a:r>
          </a:p>
          <a:p>
            <a:pPr lvl="3"/>
            <a:r>
              <a:rPr lang="en-US" dirty="0">
                <a:solidFill>
                  <a:schemeClr val="tx1"/>
                </a:solidFill>
              </a:rPr>
              <a:t>QSE Monthly MWH / ERCOT Monthly MWH</a:t>
            </a:r>
          </a:p>
          <a:p>
            <a:pPr marL="914400" lvl="2" indent="0">
              <a:buNone/>
            </a:pPr>
            <a:endParaRPr lang="en-US" dirty="0"/>
          </a:p>
          <a:p>
            <a:r>
              <a:rPr lang="en-US" dirty="0"/>
              <a:t>Alternate Option 1</a:t>
            </a:r>
          </a:p>
          <a:p>
            <a:pPr lvl="1"/>
            <a:r>
              <a:rPr lang="en-US" dirty="0">
                <a:solidFill>
                  <a:schemeClr val="tx1"/>
                </a:solidFill>
              </a:rPr>
              <a:t>Daily Load Ratio Share</a:t>
            </a:r>
          </a:p>
          <a:p>
            <a:pPr lvl="2"/>
            <a:r>
              <a:rPr lang="en-US" dirty="0">
                <a:solidFill>
                  <a:schemeClr val="tx1"/>
                </a:solidFill>
              </a:rPr>
              <a:t>Use a daily load ratio share based upon the day which includes the 15-minute peak demand for the calendar month</a:t>
            </a:r>
          </a:p>
          <a:p>
            <a:pPr lvl="2"/>
            <a:endParaRPr lang="en-US" dirty="0"/>
          </a:p>
          <a:p>
            <a:r>
              <a:rPr lang="en-US" dirty="0"/>
              <a:t>Alternate Option 2</a:t>
            </a:r>
          </a:p>
          <a:p>
            <a:pPr lvl="1"/>
            <a:r>
              <a:rPr lang="en-US" dirty="0">
                <a:solidFill>
                  <a:schemeClr val="tx1"/>
                </a:solidFill>
              </a:rPr>
              <a:t>Blended/Weighted Ratio Share</a:t>
            </a:r>
          </a:p>
          <a:p>
            <a:pPr lvl="2"/>
            <a:r>
              <a:rPr lang="en-US" dirty="0">
                <a:solidFill>
                  <a:schemeClr val="tx1"/>
                </a:solidFill>
              </a:rPr>
              <a:t>Use a load ratio share that is a mix of ERCOT Preferred Option and Alternate Option 1.  Each option would be assigned a percentage with the sum of the two equaling 100%.  If Alternate Option 2 selected, ERCOT recommends assigning a minimum of 50% to the ERCOT Preferred Option.</a:t>
            </a:r>
          </a:p>
          <a:p>
            <a:pPr lvl="3"/>
            <a:r>
              <a:rPr lang="en-US" dirty="0">
                <a:solidFill>
                  <a:schemeClr val="tx1"/>
                </a:solidFill>
              </a:rPr>
              <a:t>(see ‘Weighted LRS  - Peak Day and </a:t>
            </a:r>
            <a:r>
              <a:rPr lang="en-US" dirty="0" err="1">
                <a:solidFill>
                  <a:schemeClr val="tx1"/>
                </a:solidFill>
              </a:rPr>
              <a:t>Monthly_sample</a:t>
            </a:r>
            <a:r>
              <a:rPr lang="en-US" dirty="0">
                <a:solidFill>
                  <a:schemeClr val="tx1"/>
                </a:solidFill>
              </a:rPr>
              <a:t> calc.xlsx’)</a:t>
            </a:r>
          </a:p>
          <a:p>
            <a:pPr lvl="2"/>
            <a:endParaRPr lang="en-US" dirty="0"/>
          </a:p>
        </p:txBody>
      </p:sp>
      <p:sp>
        <p:nvSpPr>
          <p:cNvPr id="4" name="Slide Number Placeholder 3">
            <a:extLst>
              <a:ext uri="{FF2B5EF4-FFF2-40B4-BE49-F238E27FC236}">
                <a16:creationId xmlns:a16="http://schemas.microsoft.com/office/drawing/2014/main" id="{C030C9F5-23F4-7CFC-EB1E-BBB5F024709F}"/>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58367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74C4-DDB4-342A-1AF2-11898CDBB17B}"/>
              </a:ext>
            </a:extLst>
          </p:cNvPr>
          <p:cNvSpPr>
            <a:spLocks noGrp="1"/>
          </p:cNvSpPr>
          <p:nvPr>
            <p:ph type="ctrTitle"/>
          </p:nvPr>
        </p:nvSpPr>
        <p:spPr>
          <a:xfrm>
            <a:off x="533400" y="2438404"/>
            <a:ext cx="8005618" cy="726827"/>
          </a:xfrm>
        </p:spPr>
        <p:txBody>
          <a:bodyPr/>
          <a:lstStyle/>
          <a:p>
            <a:r>
              <a:rPr lang="en-US" dirty="0">
                <a:solidFill>
                  <a:schemeClr val="tx1"/>
                </a:solidFill>
              </a:rPr>
              <a:t>QUESTIONS?</a:t>
            </a:r>
          </a:p>
        </p:txBody>
      </p:sp>
      <p:sp>
        <p:nvSpPr>
          <p:cNvPr id="3" name="Slide Number Placeholder 2">
            <a:extLst>
              <a:ext uri="{FF2B5EF4-FFF2-40B4-BE49-F238E27FC236}">
                <a16:creationId xmlns:a16="http://schemas.microsoft.com/office/drawing/2014/main" id="{5C021147-6DEB-14BA-9081-1EE29C36D69B}"/>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466887544"/>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schemas.microsoft.com/office/2006/documentManagement/types"/>
    <ds:schemaRef ds:uri="http://purl.org/dc/elements/1.1/"/>
    <ds:schemaRef ds:uri="8d5ee879-813f-4fb9-b7c2-a59846c21aeb"/>
    <ds:schemaRef ds:uri="http://purl.org/dc/term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86A6CD9-B3E1-40D4-996B-E55652A7B6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158</TotalTime>
  <Words>438</Words>
  <Application>Microsoft Office PowerPoint</Application>
  <PresentationFormat>On-screen Show (4:3)</PresentationFormat>
  <Paragraphs>40</Paragraphs>
  <Slides>5</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Cover Slide</vt:lpstr>
      <vt:lpstr>Horizontal Theme</vt:lpstr>
      <vt:lpstr>Vertical Theme</vt:lpstr>
      <vt:lpstr>PowerPoint Presentation</vt:lpstr>
      <vt:lpstr>ERCOT Request to WMS</vt:lpstr>
      <vt:lpstr>Background</vt:lpstr>
      <vt:lpstr>Three Options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Hanson, Pamela</cp:lastModifiedBy>
  <cp:revision>12</cp:revision>
  <cp:lastPrinted>2017-10-10T21:31:05Z</cp:lastPrinted>
  <dcterms:created xsi:type="dcterms:W3CDTF">2016-01-21T15:20:31Z</dcterms:created>
  <dcterms:modified xsi:type="dcterms:W3CDTF">2024-07-03T18:26:03Z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