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  <p:sldMasterId id="2147483648" r:id="rId5"/>
    <p:sldMasterId id="2147483651" r:id="rId6"/>
  </p:sldMasterIdLst>
  <p:notesMasterIdLst>
    <p:notesMasterId r:id="rId11"/>
  </p:notesMasterIdLst>
  <p:handoutMasterIdLst>
    <p:handoutMasterId r:id="rId12"/>
  </p:handoutMasterIdLst>
  <p:sldIdLst>
    <p:sldId id="260" r:id="rId7"/>
    <p:sldId id="257" r:id="rId8"/>
    <p:sldId id="261" r:id="rId9"/>
    <p:sldId id="262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090" autoAdjust="0"/>
  </p:normalViewPr>
  <p:slideViewPr>
    <p:cSldViewPr showGuides="1">
      <p:cViewPr varScale="1">
        <p:scale>
          <a:sx n="79" d="100"/>
          <a:sy n="79" d="100"/>
        </p:scale>
        <p:origin x="2544" y="29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0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The percentage of ESI IDs represented in blue with an “Observed Selection” Includes: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-	ESI IDs created after the start of full Retail Competition in 2002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-	ESI IDs that have had at least one change to the initially established default Rep of Record relationship since the start of Retail Competition in 2002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The percentage of ESI IDs represented in red without an “Observed Selection” includes: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-	ESI IDs that have never had a change to the initially established default Rep of Record relationship since the start of Retail Competition in 2002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i="1" dirty="0">
                <a:ea typeface="Calibri" panose="020F0502020204030204" pitchFamily="34" charset="0"/>
                <a:cs typeface="Times New Roman" panose="02020603050405020304" pitchFamily="18" charset="0"/>
              </a:rPr>
              <a:t>These statistics are based on the data available in ERCOT’s retail registration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0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08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Move Out to CSA represents the initiation of a service period with a retailer having an existing Continuous Service Agreement at a premise.  This is often used in landlord/tenant scenarios.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*Total for</a:t>
            </a:r>
            <a:r>
              <a:rPr lang="en-US" altLang="en-US" baseline="0" dirty="0"/>
              <a:t> September 2025 </a:t>
            </a:r>
            <a:r>
              <a:rPr lang="en-US" altLang="en-US" dirty="0"/>
              <a:t>–</a:t>
            </a:r>
            <a:r>
              <a:rPr lang="en-US" altLang="en-US" baseline="0" dirty="0"/>
              <a:t> September</a:t>
            </a:r>
            <a:r>
              <a:rPr lang="en-US" altLang="en-US" dirty="0"/>
              <a:t> 2026 = 5,123,298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*Average per Month =</a:t>
            </a:r>
            <a:r>
              <a:rPr lang="en-US" altLang="en-US" baseline="0" dirty="0"/>
              <a:t> 394,099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*Total for 2026 = 3,653,213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56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goes here.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/>
              <a:t>Footer text goes here.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69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231350" y="0"/>
            <a:ext cx="5912650" cy="6858000"/>
          </a:xfrm>
          <a:prstGeom prst="rect">
            <a:avLst/>
          </a:prstGeom>
          <a:solidFill>
            <a:srgbClr val="D7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4" y="2876277"/>
            <a:ext cx="2857586" cy="11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 text goes here.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0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5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12906" y="2413338"/>
            <a:ext cx="56460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Supplemental Information</a:t>
            </a:r>
          </a:p>
          <a:p>
            <a:r>
              <a:rPr lang="en-US" sz="2800" b="1" dirty="0"/>
              <a:t>Retail Electric Market</a:t>
            </a:r>
          </a:p>
          <a:p>
            <a:endParaRPr lang="en-US" dirty="0"/>
          </a:p>
          <a:p>
            <a:r>
              <a:rPr lang="en-US" dirty="0"/>
              <a:t>September 2025 –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7306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948" y="266700"/>
            <a:ext cx="8458200" cy="8382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Observable Selection of Electric Provider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D63C19-A0D8-0D12-A51C-38106A6A7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47" y="838200"/>
            <a:ext cx="857064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5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94518"/>
          </a:xfrm>
        </p:spPr>
        <p:txBody>
          <a:bodyPr/>
          <a:lstStyle/>
          <a:p>
            <a:r>
              <a:rPr lang="en-US" sz="2500" b="1" dirty="0">
                <a:solidFill>
                  <a:schemeClr val="accent1"/>
                </a:solidFill>
              </a:rPr>
              <a:t>Observable Selection of Electric Provider - Definition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5300" y="1295400"/>
            <a:ext cx="8458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The percentage of ESI IDs represented in blue with an “Observed Selection” Includes: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ESI IDs created after the start of full Retail Competition in 2002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ESI IDs that have had at least one change to the initially established default Rep of Record relationship since the start of Retail Competition in 2002</a:t>
            </a:r>
          </a:p>
          <a:p>
            <a:pPr>
              <a:spcBef>
                <a:spcPct val="0"/>
              </a:spcBef>
            </a:pPr>
            <a:endParaRPr lang="en-US" alt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The percentage of ESI IDs represented in red without an “Observed Selection” includes: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ESI IDs that have never had a change to the initially established default Rep of Record relationship since the start of Retail Competition in 2002</a:t>
            </a:r>
          </a:p>
          <a:p>
            <a:pPr>
              <a:spcBef>
                <a:spcPct val="0"/>
              </a:spcBef>
            </a:pPr>
            <a:endParaRPr lang="en-US" altLang="en-US" sz="20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These statistics are based on the data available in ERCOT’s retail registration system</a:t>
            </a:r>
          </a:p>
        </p:txBody>
      </p:sp>
    </p:spTree>
    <p:extLst>
      <p:ext uri="{BB962C8B-B14F-4D97-AF65-F5344CB8AC3E}">
        <p14:creationId xmlns:p14="http://schemas.microsoft.com/office/powerpoint/2010/main" val="2826358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715414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Competitive Retail Market Activity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D45978-AC7B-80D1-C5DD-9D1A2D5A5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18772"/>
            <a:ext cx="8458200" cy="502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2937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DB63875B034C8B32518C6496ADD1" ma:contentTypeVersion="0" ma:contentTypeDescription="Create a new document." ma:contentTypeScope="" ma:versionID="2e49056469cb591c67c33c10da96a071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Props1.xml><?xml version="1.0" encoding="utf-8"?>
<ds:datastoreItem xmlns:ds="http://schemas.openxmlformats.org/officeDocument/2006/customXml" ds:itemID="{20884B7F-5407-4A7E-885F-D19D0E5ED7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6AC9E6-93EC-408A-81EA-765D121FF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48F63C-08AC-4CDD-B36F-0851B11853CB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c34af464-7aa1-4edd-9be4-83dffc1cb926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310</Words>
  <Application>Microsoft Office PowerPoint</Application>
  <PresentationFormat>On-screen Show (4:3)</PresentationFormat>
  <Paragraphs>31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1_Custom Design</vt:lpstr>
      <vt:lpstr>Office Theme</vt:lpstr>
      <vt:lpstr>Custom Design</vt:lpstr>
      <vt:lpstr>PowerPoint Presentation</vt:lpstr>
      <vt:lpstr>Observable Selection of Electric Provider</vt:lpstr>
      <vt:lpstr>Observable Selection of Electric Provider - Definition</vt:lpstr>
      <vt:lpstr>Competitive Retail Market Activity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Cortez, Farrah</cp:lastModifiedBy>
  <cp:revision>292</cp:revision>
  <cp:lastPrinted>2016-01-21T20:53:15Z</cp:lastPrinted>
  <dcterms:created xsi:type="dcterms:W3CDTF">2016-01-21T15:20:31Z</dcterms:created>
  <dcterms:modified xsi:type="dcterms:W3CDTF">2026-10-01T15:30:19Z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0x0101002E2BDB63875B034C8B32518C6496ADD1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2023-08-01T14:13:05Z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81c02482-64a6-4d5a-8aec-93c4d12ed52f</vt:lpwstr>
  </property>
  <property fmtid="{D5CDD505-2E9C-101B-9397-08002B2CF9AE}" pid="9" name="MSIP_Label_7084cbda-52b8-46fb-a7b7-cb5bd465ed85_ContentBits">
    <vt:lpwstr>0</vt:lpwstr>
  </property>
</Properties>
</file>