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090" autoAdjust="0"/>
  </p:normalViewPr>
  <p:slideViewPr>
    <p:cSldViewPr showGuides="1">
      <p:cViewPr varScale="1">
        <p:scale>
          <a:sx n="57" d="100"/>
          <a:sy n="57" d="100"/>
        </p:scale>
        <p:origin x="2194" y="2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created after the start of full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had at least one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-	ESI IDs that have never had a change to the initially established default Rep of Record relationship since the start of Retail Competition in 2002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Move Out to CSA represents the initiation of a service period with a retailer having an existing Continuous Service Agreement at a premise.  This is often used in landlord/tenant scenarios.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*Total for</a:t>
            </a:r>
            <a:r>
              <a:rPr lang="en-US" altLang="en-US" baseline="0" dirty="0"/>
              <a:t> December 2024 </a:t>
            </a:r>
            <a:r>
              <a:rPr lang="en-US" altLang="en-US" dirty="0"/>
              <a:t>–</a:t>
            </a:r>
            <a:r>
              <a:rPr lang="en-US" altLang="en-US" baseline="0" dirty="0"/>
              <a:t> December</a:t>
            </a:r>
            <a:r>
              <a:rPr lang="en-US" altLang="en-US" dirty="0"/>
              <a:t> 2025 = 4,992,493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*Average per Month =</a:t>
            </a:r>
            <a:r>
              <a:rPr lang="en-US" altLang="en-US" baseline="0" dirty="0"/>
              <a:t> 384,038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*Total for 2025 = 4,670,641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656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Supplemental Information</a:t>
            </a:r>
          </a:p>
          <a:p>
            <a:r>
              <a:rPr lang="en-US" sz="2800" b="1" dirty="0"/>
              <a:t>Retail Electric Market</a:t>
            </a:r>
          </a:p>
          <a:p>
            <a:endParaRPr lang="en-US" dirty="0"/>
          </a:p>
          <a:p>
            <a:r>
              <a:rPr lang="en-US" dirty="0"/>
              <a:t>December 2024 – December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948" y="266700"/>
            <a:ext cx="8458200" cy="838200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Observable Selection of Electric Provider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80B208-EB39-FF63-BFFC-7394F797B9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838200"/>
            <a:ext cx="7823745" cy="539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500" b="1" dirty="0">
                <a:solidFill>
                  <a:schemeClr val="accent1"/>
                </a:solidFill>
              </a:rPr>
              <a:t>Observable Selection of Electric Provider -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5300" y="1295400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blue with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created after the start of full Retail Competition in 2002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had at least one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percentage of ESI IDs represented in red without an “Observed Selection” includes: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ESI IDs that have never had a change to the initially established default Rep of Record relationship since the start of Retail Competition in 2002</a:t>
            </a:r>
          </a:p>
          <a:p>
            <a:pPr>
              <a:spcBef>
                <a:spcPct val="0"/>
              </a:spcBef>
            </a:pPr>
            <a:endParaRPr lang="en-US" altLang="en-US" sz="2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These statistics are based on the data available in ERCOT’s retail registration system</a:t>
            </a: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Competitive Retail Market Activity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9EE579-65D9-12B9-C85D-44116605B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868" y="1143000"/>
            <a:ext cx="8812463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2937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1139</TotalTime>
  <Words>310</Words>
  <Application>Microsoft Office PowerPoint</Application>
  <PresentationFormat>On-screen Show (4:3)</PresentationFormat>
  <Paragraphs>31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Observable Selection of Electric Provider</vt:lpstr>
      <vt:lpstr>Observable Selection of Electric Provider - Definition</vt:lpstr>
      <vt:lpstr>Competitive Retail Market Activity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Host, Marianne</cp:lastModifiedBy>
  <cp:revision>278</cp:revision>
  <cp:lastPrinted>2016-01-21T20:53:15Z</cp:lastPrinted>
  <dcterms:created xsi:type="dcterms:W3CDTF">2016-01-21T15:20:31Z</dcterms:created>
  <dcterms:modified xsi:type="dcterms:W3CDTF">2026-01-02T15:16:29Z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2023-08-01T14:13:05Z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81c02482-64a6-4d5a-8aec-93c4d12ed52f</vt:lpwstr>
  </property>
  <property fmtid="{D5CDD505-2E9C-101B-9397-08002B2CF9AE}" pid="9" name="MSIP_Label_7084cbda-52b8-46fb-a7b7-cb5bd465ed85_ContentBits">
    <vt:lpwstr>0</vt:lpwstr>
  </property>
</Properties>
</file>