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4"/>
    <p:sldMasterId id="2147483648" r:id="rId5"/>
    <p:sldMasterId id="2147483651" r:id="rId6"/>
  </p:sldMasterIdLst>
  <p:notesMasterIdLst>
    <p:notesMasterId r:id="rId11"/>
  </p:notesMasterIdLst>
  <p:handoutMasterIdLst>
    <p:handoutMasterId r:id="rId12"/>
  </p:handoutMasterIdLst>
  <p:sldIdLst>
    <p:sldId id="260" r:id="rId7"/>
    <p:sldId id="257" r:id="rId8"/>
    <p:sldId id="261" r:id="rId9"/>
    <p:sldId id="262" r:id="rId1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090" autoAdjust="0"/>
  </p:normalViewPr>
  <p:slideViewPr>
    <p:cSldViewPr showGuides="1">
      <p:cViewPr varScale="1">
        <p:scale>
          <a:sx n="79" d="100"/>
          <a:sy n="79" d="100"/>
        </p:scale>
        <p:origin x="2544" y="29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0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BF31-E9A8-4E88-81E7-44C5092290FC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2BDB1-E95E-402D-B2EB-CA9CC1A39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19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EFB637-CCC9-4803-8851-F6915048CBB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2AC51D-6DAA-4455-8EA7-D54B64909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9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Calibri" panose="020F0502020204030204" pitchFamily="34" charset="0"/>
                <a:cs typeface="Times New Roman" panose="02020603050405020304" pitchFamily="18" charset="0"/>
              </a:rPr>
              <a:t>The percentage of ESI IDs represented in blue with an “Observed Selection” Includes: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Calibri" panose="020F0502020204030204" pitchFamily="34" charset="0"/>
                <a:cs typeface="Times New Roman" panose="02020603050405020304" pitchFamily="18" charset="0"/>
              </a:rPr>
              <a:t>-	ESI IDs created after the start of full Retail Competition in 2002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Calibri" panose="020F0502020204030204" pitchFamily="34" charset="0"/>
                <a:cs typeface="Times New Roman" panose="02020603050405020304" pitchFamily="18" charset="0"/>
              </a:rPr>
              <a:t>-	ESI IDs that have had at least one change to the initially established default Rep of Record relationship since the start of Retail Competition in 2002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Calibri" panose="020F0502020204030204" pitchFamily="34" charset="0"/>
                <a:cs typeface="Times New Roman" panose="02020603050405020304" pitchFamily="18" charset="0"/>
              </a:rPr>
              <a:t>The percentage of ESI IDs represented in red without an “Observed Selection” includes: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Calibri" panose="020F0502020204030204" pitchFamily="34" charset="0"/>
                <a:cs typeface="Times New Roman" panose="02020603050405020304" pitchFamily="18" charset="0"/>
              </a:rPr>
              <a:t>-	ESI IDs that have never had a change to the initially established default Rep of Record relationship since the start of Retail Competition in 2002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i="1" dirty="0">
                <a:ea typeface="Calibri" panose="020F0502020204030204" pitchFamily="34" charset="0"/>
                <a:cs typeface="Times New Roman" panose="02020603050405020304" pitchFamily="18" charset="0"/>
              </a:rPr>
              <a:t>These statistics are based on the data available in ERCOT’s retail registration system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50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008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dirty="0"/>
              <a:t>Move Out to CSA represents the initiation of a service period with a retailer having an existing Continuous Service Agreement at a premise.  This is often used in landlord/tenant scenarios.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*Total for</a:t>
            </a:r>
            <a:r>
              <a:rPr lang="en-US" altLang="en-US" baseline="0" dirty="0"/>
              <a:t> August 2025 </a:t>
            </a:r>
            <a:r>
              <a:rPr lang="en-US" altLang="en-US" dirty="0"/>
              <a:t>–</a:t>
            </a:r>
            <a:r>
              <a:rPr lang="en-US" altLang="en-US" baseline="0" dirty="0"/>
              <a:t> August</a:t>
            </a:r>
            <a:r>
              <a:rPr lang="en-US" altLang="en-US" dirty="0"/>
              <a:t> 2026 = 5,152,401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*Average per Month =</a:t>
            </a:r>
            <a:r>
              <a:rPr lang="en-US" altLang="en-US" baseline="0" dirty="0"/>
              <a:t> 396,339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/>
              <a:t>*Total for 2026 = 3,190,724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656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58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 goes here.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5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1143000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534400" cy="43198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04800" y="243682"/>
            <a:ext cx="76200" cy="5183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200" y="6553200"/>
            <a:ext cx="4038600" cy="228600"/>
          </a:xfrm>
        </p:spPr>
        <p:txBody>
          <a:bodyPr/>
          <a:lstStyle/>
          <a:p>
            <a:r>
              <a:rPr lang="en-US"/>
              <a:t>Footer text goes here.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243682"/>
            <a:ext cx="990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84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828800" y="685800"/>
            <a:ext cx="63246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1694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31350" y="0"/>
            <a:ext cx="5912650" cy="6858000"/>
          </a:xfrm>
          <a:prstGeom prst="rect">
            <a:avLst/>
          </a:prstGeom>
          <a:solidFill>
            <a:srgbClr val="D7DC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64" y="2876277"/>
            <a:ext cx="2857586" cy="110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9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0" y="6553200"/>
            <a:ext cx="4038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Footer text goes here.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6200" y="6477000"/>
            <a:ext cx="5943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2194560" y="6477000"/>
            <a:ext cx="6858000" cy="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48400"/>
            <a:ext cx="1181868" cy="4572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54675" y="6553200"/>
            <a:ext cx="7073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baseline="0" dirty="0">
                <a:solidFill>
                  <a:schemeClr val="tx2"/>
                </a:solidFill>
              </a:rPr>
              <a:t>PUBLIC</a:t>
            </a:r>
            <a:endParaRPr lang="en-US" sz="1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97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flipH="1">
            <a:off x="914400" y="1"/>
            <a:ext cx="1" cy="495299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6" y="5257800"/>
            <a:ext cx="1181868" cy="4572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flipH="1">
            <a:off x="914400" y="6019800"/>
            <a:ext cx="1" cy="82296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30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12906" y="2413338"/>
            <a:ext cx="564603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Supplemental Information</a:t>
            </a:r>
          </a:p>
          <a:p>
            <a:r>
              <a:rPr lang="en-US" sz="2800" b="1" dirty="0"/>
              <a:t>Retail Electric Market</a:t>
            </a:r>
          </a:p>
          <a:p>
            <a:endParaRPr lang="en-US" dirty="0"/>
          </a:p>
          <a:p>
            <a:r>
              <a:rPr lang="en-US" dirty="0"/>
              <a:t>August 2025 – August 2026</a:t>
            </a:r>
          </a:p>
        </p:txBody>
      </p:sp>
    </p:spTree>
    <p:extLst>
      <p:ext uri="{BB962C8B-B14F-4D97-AF65-F5344CB8AC3E}">
        <p14:creationId xmlns:p14="http://schemas.microsoft.com/office/powerpoint/2010/main" val="730603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948" y="266700"/>
            <a:ext cx="8458200" cy="838200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Observable Selection of Electric Provider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2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4C6A627-0000-ECDC-DF56-B7D17CE623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524" y="838200"/>
            <a:ext cx="8103923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058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594518"/>
          </a:xfrm>
        </p:spPr>
        <p:txBody>
          <a:bodyPr/>
          <a:lstStyle/>
          <a:p>
            <a:r>
              <a:rPr lang="en-US" sz="2500" b="1" dirty="0">
                <a:solidFill>
                  <a:schemeClr val="accent1"/>
                </a:solidFill>
              </a:rPr>
              <a:t>Observable Selection of Electric Provider - Definition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3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95300" y="1295400"/>
            <a:ext cx="84582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The percentage of ESI IDs represented in blue with an “Observed Selection” Includes: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ESI IDs created after the start of full Retail Competition in 2002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ESI IDs that have had at least one change to the initially established default Rep of Record relationship since the start of Retail Competition in 2002</a:t>
            </a:r>
          </a:p>
          <a:p>
            <a:pPr>
              <a:spcBef>
                <a:spcPct val="0"/>
              </a:spcBef>
            </a:pPr>
            <a:endParaRPr lang="en-US" alt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en-US" alt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The percentage of ESI IDs represented in red without an “Observed Selection” includes: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ESI IDs that have never had a change to the initially established default Rep of Record relationship since the start of Retail Competition in 2002</a:t>
            </a:r>
          </a:p>
          <a:p>
            <a:pPr>
              <a:spcBef>
                <a:spcPct val="0"/>
              </a:spcBef>
            </a:pPr>
            <a:endParaRPr lang="en-US" altLang="en-US" sz="20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en-US" altLang="en-US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These statistics are based on the data available in ERCOT’s retail registration system</a:t>
            </a:r>
          </a:p>
        </p:txBody>
      </p:sp>
    </p:spTree>
    <p:extLst>
      <p:ext uri="{BB962C8B-B14F-4D97-AF65-F5344CB8AC3E}">
        <p14:creationId xmlns:p14="http://schemas.microsoft.com/office/powerpoint/2010/main" val="2826358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715414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Competitive Retail Market Activity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6625D8-309A-BA25-17F0-DBBF303E8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464" y="951276"/>
            <a:ext cx="8660294" cy="47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629374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rmation_x0020_Classification xmlns="c34af464-7aa1-4edd-9be4-83dffc1cb926">ERCOT Limited</Information_x0020_Classification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2BDB63875B034C8B32518C6496ADD1" ma:contentTypeVersion="0" ma:contentTypeDescription="Create a new document." ma:contentTypeScope="" ma:versionID="2e49056469cb591c67c33c10da96a071">
  <xsd:schema xmlns:xsd="http://www.w3.org/2001/XMLSchema" xmlns:xs="http://www.w3.org/2001/XMLSchema" xmlns:p="http://schemas.microsoft.com/office/2006/metadata/properties" xmlns:ns2="c34af464-7aa1-4edd-9be4-83dffc1cb926" targetNamespace="http://schemas.microsoft.com/office/2006/metadata/properties" ma:root="true" ma:fieldsID="3a653c66fd0ce9b40621f227f901e684" ns2:_="">
    <xsd:import namespace="c34af464-7aa1-4edd-9be4-83dffc1cb926"/>
    <xsd:element name="properties">
      <xsd:complexType>
        <xsd:sequence>
          <xsd:element name="documentManagement">
            <xsd:complexType>
              <xsd:all>
                <xsd:element ref="ns2:Information_x0020_Classifica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af464-7aa1-4edd-9be4-83dffc1cb926" elementFormDefault="qualified">
    <xsd:import namespace="http://schemas.microsoft.com/office/2006/documentManagement/types"/>
    <xsd:import namespace="http://schemas.microsoft.com/office/infopath/2007/PartnerControls"/>
    <xsd:element name="Information_x0020_Classification" ma:index="8" ma:displayName="Information Classification" ma:default="ERCOT Limited" ma:description="ERCOT Information Classification" ma:format="Dropdown" ma:internalName="Information_x0020_Classification">
      <xsd:simpleType>
        <xsd:restriction base="dms:Choice">
          <xsd:enumeration value="Public"/>
          <xsd:enumeration value="ERCOT Limited"/>
          <xsd:enumeration value="ERCOT Confidential"/>
          <xsd:enumeration value="ERCOT Restrict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248F63C-08AC-4CDD-B36F-0851B11853CB}">
  <ds:schemaRefs>
    <ds:schemaRef ds:uri="http://purl.org/dc/elements/1.1/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c34af464-7aa1-4edd-9be4-83dffc1cb926"/>
    <ds:schemaRef ds:uri="http://schemas.microsoft.com/office/2006/metadata/propertie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86AC9E6-93EC-408A-81EA-765D121FF0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4af464-7aa1-4edd-9be4-83dffc1cb9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0884B7F-5407-4A7E-885F-D19D0E5ED7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1181</TotalTime>
  <Words>310</Words>
  <Application>Microsoft Office PowerPoint</Application>
  <PresentationFormat>On-screen Show (4:3)</PresentationFormat>
  <Paragraphs>31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1_Custom Design</vt:lpstr>
      <vt:lpstr>Office Theme</vt:lpstr>
      <vt:lpstr>Custom Design</vt:lpstr>
      <vt:lpstr>PowerPoint Presentation</vt:lpstr>
      <vt:lpstr>Observable Selection of Electric Provider</vt:lpstr>
      <vt:lpstr>Observable Selection of Electric Provider - Definition</vt:lpstr>
      <vt:lpstr>Competitive Retail Market Activity</vt:lpstr>
    </vt:vector>
  </TitlesOfParts>
  <Company>The Electric Reliability Council of Texas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Pysh, Danya</dc:creator>
  <cp:lastModifiedBy>Host, Marianne</cp:lastModifiedBy>
  <cp:revision>291</cp:revision>
  <cp:lastPrinted>2016-01-21T20:53:15Z</cp:lastPrinted>
  <dcterms:created xsi:type="dcterms:W3CDTF">2016-01-21T15:20:31Z</dcterms:created>
  <dcterms:modified xsi:type="dcterms:W3CDTF">2026-09-01T13:18:49Z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0x0101002E2BDB63875B034C8B32518C6496ADD1</vt:lpwstr>
  </property>
  <property fmtid="{D5CDD505-2E9C-101B-9397-08002B2CF9AE}" pid="3" name="MSIP_Label_7084cbda-52b8-46fb-a7b7-cb5bd465ed85_Enabled">
    <vt:lpwstr>true</vt:lpwstr>
  </property>
  <property fmtid="{D5CDD505-2E9C-101B-9397-08002B2CF9AE}" pid="4" name="MSIP_Label_7084cbda-52b8-46fb-a7b7-cb5bd465ed85_SetDate">
    <vt:lpwstr>2023-08-01T14:13:05Z</vt:lpwstr>
  </property>
  <property fmtid="{D5CDD505-2E9C-101B-9397-08002B2CF9AE}" pid="5" name="MSIP_Label_7084cbda-52b8-46fb-a7b7-cb5bd465ed85_Method">
    <vt:lpwstr>Standard</vt:lpwstr>
  </property>
  <property fmtid="{D5CDD505-2E9C-101B-9397-08002B2CF9AE}" pid="6" name="MSIP_Label_7084cbda-52b8-46fb-a7b7-cb5bd465ed85_Name">
    <vt:lpwstr>Internal</vt:lpwstr>
  </property>
  <property fmtid="{D5CDD505-2E9C-101B-9397-08002B2CF9AE}" pid="7" name="MSIP_Label_7084cbda-52b8-46fb-a7b7-cb5bd465ed85_SiteId">
    <vt:lpwstr>0afb747d-bff7-4596-a9fc-950ef9e0ec45</vt:lpwstr>
  </property>
  <property fmtid="{D5CDD505-2E9C-101B-9397-08002B2CF9AE}" pid="8" name="MSIP_Label_7084cbda-52b8-46fb-a7b7-cb5bd465ed85_ActionId">
    <vt:lpwstr>81c02482-64a6-4d5a-8aec-93c4d12ed52f</vt:lpwstr>
  </property>
  <property fmtid="{D5CDD505-2E9C-101B-9397-08002B2CF9AE}" pid="9" name="MSIP_Label_7084cbda-52b8-46fb-a7b7-cb5bd465ed85_ContentBits">
    <vt:lpwstr>0</vt:lpwstr>
  </property>
</Properties>
</file>