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1"/>
  </p:notesMasterIdLst>
  <p:handoutMasterIdLst>
    <p:handoutMasterId r:id="rId12"/>
  </p:handoutMasterIdLst>
  <p:sldIdLst>
    <p:sldId id="260" r:id="rId7"/>
    <p:sldId id="257" r:id="rId8"/>
    <p:sldId id="261" r:id="rId9"/>
    <p:sldId id="262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090" autoAdjust="0"/>
  </p:normalViewPr>
  <p:slideViewPr>
    <p:cSldViewPr showGuides="1">
      <p:cViewPr varScale="1">
        <p:scale>
          <a:sx n="79" d="100"/>
          <a:sy n="79" d="100"/>
        </p:scale>
        <p:origin x="1824" y="2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blue with an “Observed Selection” Includes: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created after the start of full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that have had at least one change to the initially established default Rep of Record relationship since the start of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red without an “Observed Selection” includes: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that have never had a change to the initially established default Rep of Record relationship since the start of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i="1" dirty="0">
                <a:ea typeface="Calibri" panose="020F0502020204030204" pitchFamily="34" charset="0"/>
                <a:cs typeface="Times New Roman" panose="02020603050405020304" pitchFamily="18" charset="0"/>
              </a:rPr>
              <a:t>These statistics are based on the data available in ERCOT’s retail registration system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/>
              <a:t>Move Out to CSA represents the initiation of a service period with a retailer having an existing Continuous Service Agreement at a premise.  This is often used in landlord/tenant scenarios.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*Total for</a:t>
            </a:r>
            <a:r>
              <a:rPr lang="en-US" altLang="en-US" baseline="0" dirty="0"/>
              <a:t> May 2025 </a:t>
            </a:r>
            <a:r>
              <a:rPr lang="en-US" altLang="en-US" dirty="0"/>
              <a:t>–</a:t>
            </a:r>
            <a:r>
              <a:rPr lang="en-US" altLang="en-US" baseline="0" dirty="0"/>
              <a:t> May</a:t>
            </a:r>
            <a:r>
              <a:rPr lang="en-US" altLang="en-US" dirty="0"/>
              <a:t> 2026 = 5,017,177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*Average per Month =</a:t>
            </a:r>
            <a:r>
              <a:rPr lang="en-US" altLang="en-US" baseline="0" dirty="0"/>
              <a:t> 385,937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*Total for 2026 = 1,815,391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56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Supplemental Information</a:t>
            </a:r>
          </a:p>
          <a:p>
            <a:r>
              <a:rPr lang="en-US" sz="2800" b="1" dirty="0"/>
              <a:t>Retail Electric Market</a:t>
            </a:r>
          </a:p>
          <a:p>
            <a:endParaRPr lang="en-US" dirty="0"/>
          </a:p>
          <a:p>
            <a:r>
              <a:rPr lang="en-US" dirty="0"/>
              <a:t>May 2025 – May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948" y="266700"/>
            <a:ext cx="8458200" cy="8382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Observable Selection of Electric Provider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BBAF5E1-0975-82CA-688F-CDCFEC33CE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948" y="838200"/>
            <a:ext cx="8213652" cy="539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500" b="1" dirty="0">
                <a:solidFill>
                  <a:schemeClr val="accent1"/>
                </a:solidFill>
              </a:rPr>
              <a:t>Observable Selection of Electric Provider - Definition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5300" y="1295400"/>
            <a:ext cx="8458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blue with an “Observed Selection” Includes: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created after the start of full Retail Competition in 2002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that have had at least one change to the initially established default Rep of Record relationship since the start of Retail Competition in 2002</a:t>
            </a:r>
          </a:p>
          <a:p>
            <a:pPr>
              <a:spcBef>
                <a:spcPct val="0"/>
              </a:spcBef>
            </a:pPr>
            <a:endParaRPr lang="en-US" alt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red without an “Observed Selection” includes: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that have never had a change to the initially established default Rep of Record relationship since the start of Retail Competition in 2002</a:t>
            </a:r>
          </a:p>
          <a:p>
            <a:pPr>
              <a:spcBef>
                <a:spcPct val="0"/>
              </a:spcBef>
            </a:pPr>
            <a:endParaRPr lang="en-US" altLang="en-US" sz="2000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i="1" dirty="0">
                <a:ea typeface="Calibri" panose="020F0502020204030204" pitchFamily="34" charset="0"/>
                <a:cs typeface="Times New Roman" panose="02020603050405020304" pitchFamily="18" charset="0"/>
              </a:rPr>
              <a:t>These statistics are based on the data available in ERCOT’s retail registration system</a:t>
            </a:r>
          </a:p>
        </p:txBody>
      </p:sp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Competitive Retail Market Activity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1B7237-7A74-4453-4185-63C51F3811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959096"/>
            <a:ext cx="8642518" cy="484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62937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48F63C-08AC-4CDD-B36F-0851B11853CB}">
  <ds:schemaRefs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c34af464-7aa1-4edd-9be4-83dffc1cb926"/>
    <ds:schemaRef ds:uri="http://schemas.microsoft.com/office/2006/metadata/propertie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1164</TotalTime>
  <Words>310</Words>
  <Application>Microsoft Office PowerPoint</Application>
  <PresentationFormat>On-screen Show (4:3)</PresentationFormat>
  <Paragraphs>31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PowerPoint Presentation</vt:lpstr>
      <vt:lpstr>Observable Selection of Electric Provider</vt:lpstr>
      <vt:lpstr>Observable Selection of Electric Provider - Definition</vt:lpstr>
      <vt:lpstr>Competitive Retail Market Activity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Host, Marianne</cp:lastModifiedBy>
  <cp:revision>287</cp:revision>
  <cp:lastPrinted>2016-01-21T20:53:15Z</cp:lastPrinted>
  <dcterms:created xsi:type="dcterms:W3CDTF">2016-01-21T15:20:31Z</dcterms:created>
  <dcterms:modified xsi:type="dcterms:W3CDTF">2026-06-01T11:52:52Z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2023-08-01T14:13:05Z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81c02482-64a6-4d5a-8aec-93c4d12ed52f</vt:lpwstr>
  </property>
  <property fmtid="{D5CDD505-2E9C-101B-9397-08002B2CF9AE}" pid="9" name="MSIP_Label_7084cbda-52b8-46fb-a7b7-cb5bd465ed85_ContentBits">
    <vt:lpwstr>0</vt:lpwstr>
  </property>
</Properties>
</file>