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70" r:id="rId7"/>
    <p:sldId id="269" r:id="rId8"/>
    <p:sldId id="271" r:id="rId9"/>
    <p:sldId id="272" r:id="rId10"/>
    <p:sldId id="274" r:id="rId11"/>
    <p:sldId id="27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A9DCBD-0077-4432-8803-1A2A4569E196}" v="1" dt="2024-06-26T17:13:35.1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4" autoAdjust="0"/>
    <p:restoredTop sz="94660"/>
  </p:normalViewPr>
  <p:slideViewPr>
    <p:cSldViewPr showGuides="1">
      <p:cViewPr varScale="1">
        <p:scale>
          <a:sx n="123" d="100"/>
          <a:sy n="123" d="100"/>
        </p:scale>
        <p:origin x="1260"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67A9DCBD-0077-4432-8803-1A2A4569E196}"/>
    <pc:docChg chg="undo custSel modSld">
      <pc:chgData name="Badri, Sreenivas" userId="0b43dccd-042e-4be0-871d-afa1d90d6a2e" providerId="ADAL" clId="{67A9DCBD-0077-4432-8803-1A2A4569E196}" dt="2024-06-26T17:28:28.302" v="106" actId="20577"/>
      <pc:docMkLst>
        <pc:docMk/>
      </pc:docMkLst>
      <pc:sldChg chg="modSp mod">
        <pc:chgData name="Badri, Sreenivas" userId="0b43dccd-042e-4be0-871d-afa1d90d6a2e" providerId="ADAL" clId="{67A9DCBD-0077-4432-8803-1A2A4569E196}" dt="2024-06-26T17:28:28.302" v="106" actId="20577"/>
        <pc:sldMkLst>
          <pc:docMk/>
          <pc:sldMk cId="1834024318" sldId="269"/>
        </pc:sldMkLst>
        <pc:spChg chg="mod">
          <ac:chgData name="Badri, Sreenivas" userId="0b43dccd-042e-4be0-871d-afa1d90d6a2e" providerId="ADAL" clId="{67A9DCBD-0077-4432-8803-1A2A4569E196}" dt="2024-06-26T17:28:28.302" v="106" actId="20577"/>
          <ac:spMkLst>
            <pc:docMk/>
            <pc:sldMk cId="1834024318" sldId="269"/>
            <ac:spMk id="7" creationId="{242DE204-629E-3358-6244-39219BF7F2F2}"/>
          </ac:spMkLst>
        </pc:spChg>
      </pc:sldChg>
      <pc:sldChg chg="modSp mod">
        <pc:chgData name="Badri, Sreenivas" userId="0b43dccd-042e-4be0-871d-afa1d90d6a2e" providerId="ADAL" clId="{67A9DCBD-0077-4432-8803-1A2A4569E196}" dt="2024-06-26T17:21:25.874" v="15" actId="14100"/>
        <pc:sldMkLst>
          <pc:docMk/>
          <pc:sldMk cId="2209256192" sldId="273"/>
        </pc:sldMkLst>
        <pc:picChg chg="mod">
          <ac:chgData name="Badri, Sreenivas" userId="0b43dccd-042e-4be0-871d-afa1d90d6a2e" providerId="ADAL" clId="{67A9DCBD-0077-4432-8803-1A2A4569E196}" dt="2024-06-26T17:21:25.874" v="15" actId="14100"/>
          <ac:picMkLst>
            <pc:docMk/>
            <pc:sldMk cId="2209256192" sldId="273"/>
            <ac:picMk id="8" creationId="{9AAFD51E-5EDF-160E-F074-9493792B1DA7}"/>
          </ac:picMkLst>
        </pc:picChg>
      </pc:sldChg>
      <pc:sldChg chg="addSp delSp modSp mod">
        <pc:chgData name="Badri, Sreenivas" userId="0b43dccd-042e-4be0-871d-afa1d90d6a2e" providerId="ADAL" clId="{67A9DCBD-0077-4432-8803-1A2A4569E196}" dt="2024-06-26T17:20:58.482" v="13" actId="1076"/>
        <pc:sldMkLst>
          <pc:docMk/>
          <pc:sldMk cId="2430592342" sldId="274"/>
        </pc:sldMkLst>
        <pc:picChg chg="add del mod">
          <ac:chgData name="Badri, Sreenivas" userId="0b43dccd-042e-4be0-871d-afa1d90d6a2e" providerId="ADAL" clId="{67A9DCBD-0077-4432-8803-1A2A4569E196}" dt="2024-06-26T17:19:15.247" v="4" actId="478"/>
          <ac:picMkLst>
            <pc:docMk/>
            <pc:sldMk cId="2430592342" sldId="274"/>
            <ac:picMk id="5" creationId="{EFE79795-5DD2-BE1F-FC28-D6F774F3F413}"/>
          </ac:picMkLst>
        </pc:picChg>
        <pc:picChg chg="add del">
          <ac:chgData name="Badri, Sreenivas" userId="0b43dccd-042e-4be0-871d-afa1d90d6a2e" providerId="ADAL" clId="{67A9DCBD-0077-4432-8803-1A2A4569E196}" dt="2024-06-26T17:19:46.600" v="6" actId="478"/>
          <ac:picMkLst>
            <pc:docMk/>
            <pc:sldMk cId="2430592342" sldId="274"/>
            <ac:picMk id="8" creationId="{2D3CA32D-3926-E244-10A0-1FD42E516DF8}"/>
          </ac:picMkLst>
        </pc:picChg>
        <pc:picChg chg="add del">
          <ac:chgData name="Badri, Sreenivas" userId="0b43dccd-042e-4be0-871d-afa1d90d6a2e" providerId="ADAL" clId="{67A9DCBD-0077-4432-8803-1A2A4569E196}" dt="2024-06-26T17:19:55.486" v="8" actId="22"/>
          <ac:picMkLst>
            <pc:docMk/>
            <pc:sldMk cId="2430592342" sldId="274"/>
            <ac:picMk id="10" creationId="{1562D66B-4314-56FB-63AC-99401CABFAF7}"/>
          </ac:picMkLst>
        </pc:picChg>
        <pc:picChg chg="add mod">
          <ac:chgData name="Badri, Sreenivas" userId="0b43dccd-042e-4be0-871d-afa1d90d6a2e" providerId="ADAL" clId="{67A9DCBD-0077-4432-8803-1A2A4569E196}" dt="2024-06-26T17:20:58.482" v="13" actId="1076"/>
          <ac:picMkLst>
            <pc:docMk/>
            <pc:sldMk cId="2430592342" sldId="274"/>
            <ac:picMk id="12" creationId="{2E9162E1-667B-3763-8FB8-DF36C92C89C8}"/>
          </ac:picMkLst>
        </pc:picChg>
        <pc:picChg chg="del">
          <ac:chgData name="Badri, Sreenivas" userId="0b43dccd-042e-4be0-871d-afa1d90d6a2e" providerId="ADAL" clId="{67A9DCBD-0077-4432-8803-1A2A4569E196}" dt="2024-06-26T17:13:35.174" v="0" actId="478"/>
          <ac:picMkLst>
            <pc:docMk/>
            <pc:sldMk cId="2430592342" sldId="274"/>
            <ac:picMk id="2052" creationId="{D6A57D7B-6A06-B8A0-83A3-71DF6E5FB02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6/26/2024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1938992"/>
          </a:xfrm>
          <a:prstGeom prst="rect">
            <a:avLst/>
          </a:prstGeom>
          <a:noFill/>
        </p:spPr>
        <p:txBody>
          <a:bodyPr wrap="square" rtlCol="0">
            <a:spAutoFit/>
          </a:bodyPr>
          <a:lstStyle/>
          <a:p>
            <a:r>
              <a:rPr lang="en-US" sz="2000" b="1" dirty="0"/>
              <a:t>NPRR1131 – Controllable Load Resource Participation in Non-Spin</a:t>
            </a:r>
          </a:p>
          <a:p>
            <a:endParaRPr lang="en-US" sz="2000" b="1" dirty="0"/>
          </a:p>
          <a:p>
            <a:r>
              <a:rPr lang="en-US" sz="2000" b="1" dirty="0"/>
              <a:t>NPRR1058 Resource Offer Modernization</a:t>
            </a:r>
          </a:p>
          <a:p>
            <a:endParaRPr lang="en-US" sz="2000" dirty="0"/>
          </a:p>
          <a:p>
            <a:r>
              <a:rPr lang="en-US" sz="2000" dirty="0"/>
              <a:t>June 26,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b="1" dirty="0"/>
              <a:t>NPRR1131 – Controllable Load Resource Participation in Non-Spin</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28600" y="884853"/>
            <a:ext cx="7848600" cy="5679232"/>
          </a:xfrm>
        </p:spPr>
        <p:txBody>
          <a:bodyPr/>
          <a:lstStyle/>
          <a:p>
            <a:pPr indent="-285750" algn="just">
              <a:spcBef>
                <a:spcPts val="300"/>
              </a:spcBef>
              <a:spcAft>
                <a:spcPts val="300"/>
              </a:spcAft>
            </a:pPr>
            <a:r>
              <a:rPr lang="en-US" sz="1800" b="1" dirty="0">
                <a:effectLst/>
                <a:ea typeface="Calibri" panose="020F0502020204030204" pitchFamily="34" charset="0"/>
                <a:cs typeface="Calibri" panose="020F0502020204030204" pitchFamily="34" charset="0"/>
              </a:rPr>
              <a:t>Objectives</a:t>
            </a:r>
          </a:p>
          <a:p>
            <a:pPr marL="628650" lvl="1" indent="-171450" algn="just">
              <a:spcBef>
                <a:spcPts val="300"/>
              </a:spcBef>
              <a:spcAft>
                <a:spcPts val="300"/>
              </a:spcAft>
            </a:pPr>
            <a:r>
              <a:rPr lang="en-US" sz="1400" dirty="0">
                <a:effectLst/>
                <a:latin typeface="+mj-lt"/>
                <a:ea typeface="Times New Roman" panose="02020603050405020304" pitchFamily="18" charset="0"/>
              </a:rPr>
              <a:t>Changes CLR participation in Non-Spin from Off-Line to On-Line Non-Spin. </a:t>
            </a:r>
          </a:p>
          <a:p>
            <a:pPr marL="1028700" lvl="2" indent="-171450" algn="just">
              <a:spcBef>
                <a:spcPts val="300"/>
              </a:spcBef>
              <a:spcAft>
                <a:spcPts val="300"/>
              </a:spcAft>
            </a:pPr>
            <a:r>
              <a:rPr lang="en-US" sz="1200" dirty="0">
                <a:latin typeface="+mj-lt"/>
                <a:ea typeface="Times New Roman" panose="02020603050405020304" pitchFamily="18" charset="0"/>
              </a:rPr>
              <a:t>Along with </a:t>
            </a:r>
            <a:r>
              <a:rPr lang="en-US" sz="1200" dirty="0">
                <a:effectLst/>
                <a:latin typeface="+mj-lt"/>
                <a:ea typeface="Calibri" panose="020F0502020204030204" pitchFamily="34" charset="0"/>
                <a:cs typeface="Calibri" panose="020F0502020204030204" pitchFamily="34" charset="0"/>
              </a:rPr>
              <a:t>OBDRR040 - ORDC Changes Related to NPRR1131</a:t>
            </a:r>
          </a:p>
          <a:p>
            <a:pPr marL="1028700" lvl="2" indent="-171450" algn="just">
              <a:spcBef>
                <a:spcPts val="300"/>
              </a:spcBef>
              <a:spcAft>
                <a:spcPts val="300"/>
              </a:spcAft>
            </a:pPr>
            <a:r>
              <a:rPr lang="en-US" sz="1200" dirty="0">
                <a:effectLst/>
                <a:latin typeface="+mj-lt"/>
                <a:ea typeface="Times New Roman" panose="02020603050405020304" pitchFamily="18" charset="0"/>
              </a:rPr>
              <a:t>Consistent with On-Line treatment, this NPRR also sets a bid floor of $75/ MWh for CLR capacity providing Non-Spin, equivalent to the offer floor for a Generation Resource providing On-Line Non-Spin</a:t>
            </a:r>
          </a:p>
          <a:p>
            <a:pPr marL="1028700" lvl="2" indent="-171450" algn="just">
              <a:spcBef>
                <a:spcPts val="300"/>
              </a:spcBef>
              <a:spcAft>
                <a:spcPts val="300"/>
              </a:spcAft>
            </a:pPr>
            <a:r>
              <a:rPr lang="en-US" sz="1200" dirty="0">
                <a:latin typeface="+mj-lt"/>
                <a:ea typeface="Times New Roman" panose="02020603050405020304" pitchFamily="18" charset="0"/>
              </a:rPr>
              <a:t>A</a:t>
            </a:r>
            <a:r>
              <a:rPr lang="en-US" sz="1200" dirty="0">
                <a:effectLst/>
                <a:latin typeface="+mj-lt"/>
                <a:ea typeface="Times New Roman" panose="02020603050405020304" pitchFamily="18" charset="0"/>
              </a:rPr>
              <a:t>dds the requirement that if the Qualified Scheduling Entity (QSE) also assigns Responsive Reserve (RRS) and/or Regulation Up Service (Reg-Up) to a CLR that has been assigned Non-Spin, there will be a bid floor for the sum of the RRS, Reg-Up, and Non-Spin Ancillary Service Resource Responsibilities of $75 per MWh</a:t>
            </a:r>
          </a:p>
          <a:p>
            <a:pPr marL="628650" lvl="1" indent="-171450" algn="just"/>
            <a:endParaRPr lang="en-US" sz="1400" b="1" dirty="0">
              <a:effectLst/>
              <a:latin typeface="+mj-lt"/>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Project is in Planning/Execution Phase</a:t>
            </a:r>
          </a:p>
          <a:p>
            <a:pPr marL="628650" lvl="1" indent="-171450" algn="just"/>
            <a:r>
              <a:rPr lang="en-US" sz="1400" dirty="0">
                <a:effectLst/>
                <a:ea typeface="Calibri" panose="020F0502020204030204" pitchFamily="34" charset="0"/>
                <a:cs typeface="Calibri" panose="020F0502020204030204" pitchFamily="34" charset="0"/>
              </a:rPr>
              <a:t>Requirement and design are in progress</a:t>
            </a:r>
          </a:p>
          <a:p>
            <a:pPr marL="628650" lvl="1" indent="-171450" algn="just"/>
            <a:r>
              <a:rPr lang="en-US" sz="1400" dirty="0">
                <a:effectLst/>
                <a:ea typeface="Calibri" panose="020F0502020204030204" pitchFamily="34" charset="0"/>
                <a:cs typeface="Calibri" panose="020F0502020204030204" pitchFamily="34" charset="0"/>
              </a:rPr>
              <a:t>Tentative Go live – August 22, 2024</a:t>
            </a:r>
          </a:p>
          <a:p>
            <a:pPr marL="628650" lvl="1" indent="-171450" algn="just"/>
            <a:endParaRPr lang="en-US" sz="14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0325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NPRR1058 – Resource Offer Modernization</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28600" y="685800"/>
            <a:ext cx="8686800" cy="5679232"/>
          </a:xfrm>
        </p:spPr>
        <p:txBody>
          <a:bodyPr/>
          <a:lstStyle/>
          <a:p>
            <a:pPr indent="-285750" algn="just"/>
            <a:r>
              <a:rPr lang="en-US" sz="1800" b="1" dirty="0">
                <a:effectLst/>
                <a:ea typeface="Calibri" panose="020F0502020204030204" pitchFamily="34" charset="0"/>
                <a:cs typeface="Calibri" panose="020F0502020204030204" pitchFamily="34" charset="0"/>
              </a:rPr>
              <a:t>Objectives</a:t>
            </a:r>
          </a:p>
          <a:p>
            <a:pPr marL="628650" lvl="1" indent="-171450" algn="just"/>
            <a:r>
              <a:rPr lang="en-US" sz="1400" dirty="0">
                <a:effectLst/>
                <a:ea typeface="Calibri" panose="020F0502020204030204" pitchFamily="34" charset="0"/>
                <a:cs typeface="Calibri" panose="020F0502020204030204" pitchFamily="34" charset="0"/>
              </a:rPr>
              <a:t>Allow all Resources to update their offers in Real-Time to reflect their current costs.</a:t>
            </a:r>
          </a:p>
          <a:p>
            <a:pPr marL="1028700" lvl="2" indent="-171450" algn="just"/>
            <a:r>
              <a:rPr kumimoji="0" lang="en-US" altLang="en-US" sz="12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For any Operating Hour, a </a:t>
            </a:r>
            <a:r>
              <a:rPr kumimoji="0" lang="en-US" altLang="en-US" sz="11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QSE </a:t>
            </a:r>
          </a:p>
          <a:p>
            <a:pPr marL="1485900" lvl="3" indent="-171450" algn="just"/>
            <a:r>
              <a:rPr kumimoji="0" lang="en-US" altLang="en-US" sz="10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may submit or change Energy Offer Curve for a Resource </a:t>
            </a:r>
          </a:p>
          <a:p>
            <a:pPr marL="1485900" lvl="3" indent="-171450" algn="just"/>
            <a:r>
              <a:rPr kumimoji="0" lang="en-US" altLang="en-US" sz="10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may submit or change RTM Energy Bid</a:t>
            </a:r>
          </a:p>
          <a:p>
            <a:pPr marL="1314450" lvl="3" indent="0" algn="just">
              <a:buNone/>
            </a:pPr>
            <a:r>
              <a:rPr kumimoji="0" lang="en-US" altLang="en-US" sz="11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any time prior to SCED execution, and SCED will use the latest Energy Offer Curve or RTM Bid available in the system at the time of SCED execution and ERCOT will notify the QSE any invalid Energy Offer Curve or RTM Energy Bid was rejected.</a:t>
            </a:r>
          </a:p>
          <a:p>
            <a:pPr marL="1028700" lvl="2" indent="-171450" algn="just"/>
            <a:r>
              <a:rPr kumimoji="0" lang="en-US" altLang="en-US" sz="12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The QSE </a:t>
            </a:r>
            <a:r>
              <a:rPr kumimoji="0" lang="en-US" altLang="en-US" sz="1200" b="0" i="0" u="sng" strike="noStrike" cap="none" normalizeH="0" baseline="0" dirty="0">
                <a:ln>
                  <a:noFill/>
                </a:ln>
                <a:solidFill>
                  <a:schemeClr val="tx1"/>
                </a:solidFill>
                <a:effectLst/>
                <a:latin typeface="Arial" panose="020B0604020202020204" pitchFamily="34" charset="0"/>
                <a:ea typeface="Times New Roman" panose="02020603050405020304" pitchFamily="18" charset="0"/>
              </a:rPr>
              <a:t>must provide a freeform reason </a:t>
            </a:r>
            <a:r>
              <a:rPr kumimoji="0" lang="en-US" altLang="en-US" sz="12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at the time of the submission of the EOC if submitted after the end of the Adjustment Period</a:t>
            </a:r>
          </a:p>
          <a:p>
            <a:pPr marL="1028700" lvl="2" indent="-171450" algn="just"/>
            <a:r>
              <a:rPr kumimoji="0" lang="en-US" altLang="en-US" sz="1200" b="0" i="0" strike="noStrike" cap="none" normalizeH="0" baseline="0" dirty="0">
                <a:ln>
                  <a:noFill/>
                </a:ln>
                <a:solidFill>
                  <a:schemeClr val="tx1"/>
                </a:solidFill>
                <a:effectLst/>
                <a:latin typeface="Arial" panose="020B0604020202020204" pitchFamily="34" charset="0"/>
                <a:ea typeface="Times New Roman" panose="02020603050405020304" pitchFamily="18" charset="0"/>
              </a:rPr>
              <a:t>For the percentages FIP and FOP within an Energy Offer Curve, submissions and updates must be received by ERCOT’s systems in the Adjustment Period.</a:t>
            </a:r>
          </a:p>
          <a:p>
            <a:pPr marL="628650" lvl="1" indent="-171450" algn="just"/>
            <a:r>
              <a:rPr lang="en-US" altLang="en-US" sz="1400" dirty="0">
                <a:solidFill>
                  <a:schemeClr val="tx1"/>
                </a:solidFill>
                <a:latin typeface="Arial" panose="020B0604020202020204" pitchFamily="34" charset="0"/>
                <a:ea typeface="Times New Roman" panose="02020603050405020304" pitchFamily="18" charset="0"/>
              </a:rPr>
              <a:t>Changes will be in</a:t>
            </a:r>
          </a:p>
          <a:p>
            <a:pPr marL="1028700" lvl="2" indent="-171450" algn="just"/>
            <a:r>
              <a:rPr lang="en-US" sz="1200" dirty="0">
                <a:solidFill>
                  <a:schemeClr val="tx1"/>
                </a:solidFill>
                <a:effectLst/>
                <a:ea typeface="Calibri" panose="020F0502020204030204" pitchFamily="34" charset="0"/>
                <a:cs typeface="Calibri" panose="020F0502020204030204" pitchFamily="34" charset="0"/>
              </a:rPr>
              <a:t>XSD </a:t>
            </a:r>
          </a:p>
          <a:p>
            <a:pPr marL="1028700" lvl="2" indent="-171450" algn="just"/>
            <a:r>
              <a:rPr lang="en-US" sz="1200" dirty="0">
                <a:solidFill>
                  <a:schemeClr val="tx1"/>
                </a:solidFill>
                <a:ea typeface="Calibri" panose="020F0502020204030204" pitchFamily="34" charset="0"/>
                <a:cs typeface="Calibri" panose="020F0502020204030204" pitchFamily="34" charset="0"/>
              </a:rPr>
              <a:t>Market Manager UI</a:t>
            </a:r>
          </a:p>
          <a:p>
            <a:pPr marL="1028700" lvl="2" indent="-171450" algn="just"/>
            <a:r>
              <a:rPr lang="en-US" sz="1200" dirty="0">
                <a:solidFill>
                  <a:schemeClr val="tx1"/>
                </a:solidFill>
                <a:effectLst/>
                <a:ea typeface="Calibri" panose="020F0502020204030204" pitchFamily="34" charset="0"/>
                <a:cs typeface="Calibri" panose="020F0502020204030204" pitchFamily="34" charset="0"/>
              </a:rPr>
              <a:t>Backward compatible</a:t>
            </a:r>
          </a:p>
          <a:p>
            <a:pPr indent="-285750" algn="just"/>
            <a:r>
              <a:rPr lang="en-US" sz="1800" b="1" dirty="0">
                <a:effectLst/>
                <a:ea typeface="Calibri" panose="020F0502020204030204" pitchFamily="34" charset="0"/>
                <a:cs typeface="Calibri" panose="020F0502020204030204" pitchFamily="34" charset="0"/>
              </a:rPr>
              <a:t>Project is in Planning/Execution Phase</a:t>
            </a:r>
          </a:p>
          <a:p>
            <a:pPr marL="628650" lvl="1" indent="-171450" algn="just"/>
            <a:r>
              <a:rPr lang="en-US" sz="1200" dirty="0">
                <a:effectLst/>
                <a:ea typeface="Calibri" panose="020F0502020204030204" pitchFamily="34" charset="0"/>
                <a:cs typeface="Calibri" panose="020F0502020204030204" pitchFamily="34" charset="0"/>
              </a:rPr>
              <a:t>Requirement and design are in progress</a:t>
            </a:r>
          </a:p>
          <a:p>
            <a:pPr marL="628650" lvl="1" indent="-171450" algn="just"/>
            <a:r>
              <a:rPr lang="en-US" sz="1200" dirty="0">
                <a:effectLst/>
                <a:ea typeface="Calibri" panose="020F0502020204030204" pitchFamily="34" charset="0"/>
                <a:cs typeface="Calibri" panose="020F0502020204030204" pitchFamily="34" charset="0"/>
              </a:rPr>
              <a:t>Tentative Go live – August 2024</a:t>
            </a:r>
            <a:endParaRPr lang="en-US" sz="800" dirty="0">
              <a:effectLst/>
              <a:ea typeface="Calibri" panose="020F0502020204030204" pitchFamily="34" charset="0"/>
              <a:cs typeface="Calibri" panose="020F0502020204030204" pitchFamily="34" charset="0"/>
            </a:endParaRPr>
          </a:p>
          <a:p>
            <a:pPr marL="228600" indent="-171450" algn="just"/>
            <a:r>
              <a:rPr lang="en-US" sz="1800" b="1" dirty="0">
                <a:cs typeface="Calibri" panose="020F0502020204030204" pitchFamily="34" charset="0"/>
              </a:rPr>
              <a:t>MOTE Testing Expectations</a:t>
            </a:r>
          </a:p>
          <a:p>
            <a:pPr marL="628650" lvl="1" indent="-171450" algn="just"/>
            <a:r>
              <a:rPr lang="en-US" sz="1200" dirty="0">
                <a:cs typeface="Calibri" panose="020F0502020204030204" pitchFamily="34" charset="0"/>
              </a:rPr>
              <a:t>Changes will be available in MOTE for MPs testing – tentatively planned for 08/02/2024 (will confirm the date in July TWG meeting)</a:t>
            </a:r>
          </a:p>
          <a:p>
            <a:pPr marL="628650" lvl="1" indent="-171450" algn="just"/>
            <a:r>
              <a:rPr lang="en-US" sz="1200" dirty="0">
                <a:cs typeface="Calibri" panose="020F0502020204030204" pitchFamily="34" charset="0"/>
              </a:rPr>
              <a:t>Perform submission of </a:t>
            </a:r>
            <a:r>
              <a:rPr kumimoji="0" lang="en-US" altLang="en-US" sz="1200" b="0" i="0" u="sng" strike="noStrike" cap="none" normalizeH="0" baseline="0" dirty="0">
                <a:ln>
                  <a:noFill/>
                </a:ln>
                <a:solidFill>
                  <a:srgbClr val="008080"/>
                </a:solidFill>
                <a:effectLst/>
                <a:latin typeface="Arial" panose="020B0604020202020204" pitchFamily="34" charset="0"/>
                <a:ea typeface="Times New Roman" panose="02020603050405020304" pitchFamily="18" charset="0"/>
              </a:rPr>
              <a:t>Energy Offer Curve and RTM Energy Bid </a:t>
            </a:r>
            <a:r>
              <a:rPr lang="en-US" sz="1200" dirty="0">
                <a:cs typeface="Calibri" panose="020F0502020204030204" pitchFamily="34" charset="0"/>
              </a:rPr>
              <a:t>up to Real Time</a:t>
            </a:r>
          </a:p>
          <a:p>
            <a:pPr marL="1028700" lvl="2" indent="-171450" algn="just"/>
            <a:r>
              <a:rPr lang="en-US" sz="1200" dirty="0">
                <a:cs typeface="Calibri" panose="020F0502020204030204" pitchFamily="34" charset="0"/>
              </a:rPr>
              <a:t>Market Manager UI </a:t>
            </a:r>
          </a:p>
          <a:p>
            <a:pPr marL="1028700" lvl="2" indent="-171450" algn="just"/>
            <a:r>
              <a:rPr lang="en-US" sz="1200" dirty="0">
                <a:cs typeface="Calibri" panose="020F0502020204030204" pitchFamily="34" charset="0"/>
              </a:rPr>
              <a:t>API</a:t>
            </a:r>
          </a:p>
        </p:txBody>
      </p:sp>
    </p:spTree>
    <p:extLst>
      <p:ext uri="{BB962C8B-B14F-4D97-AF65-F5344CB8AC3E}">
        <p14:creationId xmlns:p14="http://schemas.microsoft.com/office/powerpoint/2010/main" val="183402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NPRR1058 – Resource Offer Modernization</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28600" y="821953"/>
            <a:ext cx="8686800" cy="5679232"/>
          </a:xfrm>
        </p:spPr>
        <p:txBody>
          <a:bodyPr/>
          <a:lstStyle/>
          <a:p>
            <a:pPr indent="-285750" algn="just"/>
            <a:r>
              <a:rPr lang="en-US" sz="1800" b="1" dirty="0">
                <a:effectLst/>
                <a:ea typeface="Calibri" panose="020F0502020204030204" pitchFamily="34" charset="0"/>
                <a:cs typeface="Calibri" panose="020F0502020204030204" pitchFamily="34" charset="0"/>
              </a:rPr>
              <a:t>XSD Changes</a:t>
            </a:r>
          </a:p>
        </p:txBody>
      </p:sp>
      <p:pic>
        <p:nvPicPr>
          <p:cNvPr id="1027" name="Picture 1">
            <a:extLst>
              <a:ext uri="{FF2B5EF4-FFF2-40B4-BE49-F238E27FC236}">
                <a16:creationId xmlns:a16="http://schemas.microsoft.com/office/drawing/2014/main" id="{945D0EA8-772F-79D3-E090-7D5A096EF5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529" y="1295400"/>
            <a:ext cx="7936871" cy="44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8692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NPRR1058 – Resource Offer Modernization</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28600" y="821953"/>
            <a:ext cx="8686800" cy="5679232"/>
          </a:xfrm>
        </p:spPr>
        <p:txBody>
          <a:bodyPr/>
          <a:lstStyle/>
          <a:p>
            <a:pPr indent="-285750" algn="just"/>
            <a:r>
              <a:rPr lang="en-US" sz="1800" b="1" dirty="0">
                <a:effectLst/>
                <a:ea typeface="Calibri" panose="020F0502020204030204" pitchFamily="34" charset="0"/>
                <a:cs typeface="Calibri" panose="020F0502020204030204" pitchFamily="34" charset="0"/>
              </a:rPr>
              <a:t>XSD Changes – A Sample</a:t>
            </a:r>
          </a:p>
        </p:txBody>
      </p:sp>
      <p:pic>
        <p:nvPicPr>
          <p:cNvPr id="5" name="Picture 4">
            <a:extLst>
              <a:ext uri="{FF2B5EF4-FFF2-40B4-BE49-F238E27FC236}">
                <a16:creationId xmlns:a16="http://schemas.microsoft.com/office/drawing/2014/main" id="{2CB07B10-CC8C-0B96-3F76-8B767F9C9931}"/>
              </a:ext>
            </a:extLst>
          </p:cNvPr>
          <p:cNvPicPr>
            <a:picLocks noChangeAspect="1"/>
          </p:cNvPicPr>
          <p:nvPr/>
        </p:nvPicPr>
        <p:blipFill>
          <a:blip r:embed="rId2"/>
          <a:stretch>
            <a:fillRect/>
          </a:stretch>
        </p:blipFill>
        <p:spPr>
          <a:xfrm>
            <a:off x="838200" y="1219200"/>
            <a:ext cx="7391400" cy="4733034"/>
          </a:xfrm>
          <a:prstGeom prst="rect">
            <a:avLst/>
          </a:prstGeom>
        </p:spPr>
      </p:pic>
    </p:spTree>
    <p:extLst>
      <p:ext uri="{BB962C8B-B14F-4D97-AF65-F5344CB8AC3E}">
        <p14:creationId xmlns:p14="http://schemas.microsoft.com/office/powerpoint/2010/main" val="1780841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NPRR1058 – Resource Offer Modernization</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28600" y="821953"/>
            <a:ext cx="8686800" cy="5679232"/>
          </a:xfrm>
        </p:spPr>
        <p:txBody>
          <a:bodyPr/>
          <a:lstStyle/>
          <a:p>
            <a:pPr indent="-285750" algn="just"/>
            <a:r>
              <a:rPr lang="en-US" sz="1800" b="1" dirty="0">
                <a:effectLst/>
                <a:ea typeface="Calibri" panose="020F0502020204030204" pitchFamily="34" charset="0"/>
                <a:cs typeface="Calibri" panose="020F0502020204030204" pitchFamily="34" charset="0"/>
              </a:rPr>
              <a:t>MMS UI Changes</a:t>
            </a:r>
          </a:p>
        </p:txBody>
      </p:sp>
      <p:pic>
        <p:nvPicPr>
          <p:cNvPr id="12" name="Picture 11">
            <a:extLst>
              <a:ext uri="{FF2B5EF4-FFF2-40B4-BE49-F238E27FC236}">
                <a16:creationId xmlns:a16="http://schemas.microsoft.com/office/drawing/2014/main" id="{2E9162E1-667B-3763-8FB8-DF36C92C89C8}"/>
              </a:ext>
            </a:extLst>
          </p:cNvPr>
          <p:cNvPicPr>
            <a:picLocks noChangeAspect="1"/>
          </p:cNvPicPr>
          <p:nvPr/>
        </p:nvPicPr>
        <p:blipFill>
          <a:blip r:embed="rId2"/>
          <a:stretch>
            <a:fillRect/>
          </a:stretch>
        </p:blipFill>
        <p:spPr>
          <a:xfrm>
            <a:off x="208625" y="1198383"/>
            <a:ext cx="8693458" cy="4926371"/>
          </a:xfrm>
          <a:prstGeom prst="rect">
            <a:avLst/>
          </a:prstGeom>
        </p:spPr>
      </p:pic>
    </p:spTree>
    <p:extLst>
      <p:ext uri="{BB962C8B-B14F-4D97-AF65-F5344CB8AC3E}">
        <p14:creationId xmlns:p14="http://schemas.microsoft.com/office/powerpoint/2010/main" val="243059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NPRR1058 – Resource Offer Modernization</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28600" y="821953"/>
            <a:ext cx="8686800" cy="5679232"/>
          </a:xfrm>
        </p:spPr>
        <p:txBody>
          <a:bodyPr/>
          <a:lstStyle/>
          <a:p>
            <a:pPr indent="-285750" algn="just"/>
            <a:r>
              <a:rPr lang="en-US" sz="1800" b="1" dirty="0">
                <a:effectLst/>
                <a:ea typeface="Calibri" panose="020F0502020204030204" pitchFamily="34" charset="0"/>
                <a:cs typeface="Calibri" panose="020F0502020204030204" pitchFamily="34" charset="0"/>
              </a:rPr>
              <a:t>MMS UI Changes</a:t>
            </a:r>
          </a:p>
        </p:txBody>
      </p:sp>
      <p:pic>
        <p:nvPicPr>
          <p:cNvPr id="8" name="Picture 7">
            <a:extLst>
              <a:ext uri="{FF2B5EF4-FFF2-40B4-BE49-F238E27FC236}">
                <a16:creationId xmlns:a16="http://schemas.microsoft.com/office/drawing/2014/main" id="{9AAFD51E-5EDF-160E-F074-9493792B1DA7}"/>
              </a:ext>
            </a:extLst>
          </p:cNvPr>
          <p:cNvPicPr>
            <a:picLocks noChangeAspect="1"/>
          </p:cNvPicPr>
          <p:nvPr/>
        </p:nvPicPr>
        <p:blipFill>
          <a:blip r:embed="rId2"/>
          <a:stretch>
            <a:fillRect/>
          </a:stretch>
        </p:blipFill>
        <p:spPr>
          <a:xfrm>
            <a:off x="381000" y="1139717"/>
            <a:ext cx="8305800" cy="5043704"/>
          </a:xfrm>
          <a:prstGeom prst="rect">
            <a:avLst/>
          </a:prstGeom>
        </p:spPr>
      </p:pic>
    </p:spTree>
    <p:extLst>
      <p:ext uri="{BB962C8B-B14F-4D97-AF65-F5344CB8AC3E}">
        <p14:creationId xmlns:p14="http://schemas.microsoft.com/office/powerpoint/2010/main" val="220925619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8469</TotalTime>
  <Words>421</Words>
  <Application>Microsoft Office PowerPoint</Application>
  <PresentationFormat>On-screen Show (4:3)</PresentationFormat>
  <Paragraphs>50</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NPRR1131 – Controllable Load Resource Participation in Non-Spin</vt:lpstr>
      <vt:lpstr>NPRR1058 – Resource Offer Modernization</vt:lpstr>
      <vt:lpstr>NPRR1058 – Resource Offer Modernization</vt:lpstr>
      <vt:lpstr>NPRR1058 – Resource Offer Modernization</vt:lpstr>
      <vt:lpstr>NPRR1058 – Resource Offer Modernization</vt:lpstr>
      <vt:lpstr>NPRR1058 – Resource Offer Modernization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74</cp:revision>
  <cp:lastPrinted>2016-01-21T20:53:15Z</cp:lastPrinted>
  <dcterms:created xsi:type="dcterms:W3CDTF">2016-01-21T15:20:31Z</dcterms:created>
  <dcterms:modified xsi:type="dcterms:W3CDTF">2024-06-26T17:28:32Z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